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768" y="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8D7BF-2670-4AE2-ABE0-BA4672A07D34}" type="datetimeFigureOut">
              <a:rPr lang="en-US" smtClean="0"/>
              <a:t>3/19/2024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E6143-8EF5-47D7-A8F0-2B3EBD02B70E}" type="slidenum">
              <a:rPr lang="en-US" smtClean="0"/>
              <a:t>‹#›</a:t>
            </a:fld>
            <a:endParaRPr lang="en-US"/>
          </a:p>
        </p:txBody>
      </p:sp>
    </p:spTree>
    <p:extLst>
      <p:ext uri="{BB962C8B-B14F-4D97-AF65-F5344CB8AC3E}">
        <p14:creationId xmlns:p14="http://schemas.microsoft.com/office/powerpoint/2010/main" val="380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48372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383F6-7F24-4E7C-9E6B-56915C251D5F}"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63493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AC3233-1260-4554-8334-EBF1EB41C3A7}"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55782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6913DD-0F99-4A9B-9C1F-CDC61C409331}"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13279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F2489A-8B30-45E2-8111-14C66D384948}"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58111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939F2-93E8-4E0F-B7F3-816DDEA1E7D5}"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863618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5C9901-B8B4-4A33-8001-B281CF5BD070}"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06930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F1C911-6DD5-457D-80F0-297244E14103}"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9616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AD9F53-4081-46C0-A1D2-4AC81FCA4A1F}"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70531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17D13B-C7AB-412A-B935-4E59790C9CCC}"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88618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DAE399-780A-4EA4-8BF7-FFBA66B50E0F}"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42509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49133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36610-A3CA-4DD8-B4A1-9DB306C78041}" type="slidenum">
              <a:rPr lang="en-US" smtClean="0"/>
              <a:pPr/>
              <a:t>22</a:t>
            </a:fld>
            <a:endParaRPr lang="en-US"/>
          </a:p>
        </p:txBody>
      </p:sp>
    </p:spTree>
    <p:extLst>
      <p:ext uri="{BB962C8B-B14F-4D97-AF65-F5344CB8AC3E}">
        <p14:creationId xmlns:p14="http://schemas.microsoft.com/office/powerpoint/2010/main" val="127831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B4C9DD-3740-454D-A17D-6A8DB91B5DE2}"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4003524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25952D-D15E-44B5-913C-AC39A6F15D25}"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957702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04BEC4-5D5E-4A4D-993D-0AD45BADBC65}"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43362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341273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137117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18741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54260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070837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AE3F11-6527-4DA2-97FB-5A38D23D427D}"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108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090446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CDCB4F-EA2F-4CE7-865D-67430F7856C7}"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860289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36610-A3CA-4DD8-B4A1-9DB306C78041}" type="slidenum">
              <a:rPr lang="en-US" smtClean="0"/>
              <a:pPr/>
              <a:t>33</a:t>
            </a:fld>
            <a:endParaRPr lang="en-US"/>
          </a:p>
        </p:txBody>
      </p:sp>
    </p:spTree>
    <p:extLst>
      <p:ext uri="{BB962C8B-B14F-4D97-AF65-F5344CB8AC3E}">
        <p14:creationId xmlns:p14="http://schemas.microsoft.com/office/powerpoint/2010/main" val="3565533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383F6-7F24-4E7C-9E6B-56915C251D5F}"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555650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383F6-7F24-4E7C-9E6B-56915C251D5F}"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2145898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AC3233-1260-4554-8334-EBF1EB41C3A7}"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1007420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6913DD-0F99-4A9B-9C1F-CDC61C409331}"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462761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F2489A-8B30-45E2-8111-14C66D384948}"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1680549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939F2-93E8-4E0F-B7F3-816DDEA1E7D5}"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2535845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5C9901-B8B4-4A33-8001-B281CF5BD070}"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1661662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F1C911-6DD5-457D-80F0-297244E14103}"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115637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533045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AD9F53-4081-46C0-A1D2-4AC81FCA4A1F}"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4128301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17D13B-C7AB-412A-B935-4E59790C9CCC}" type="slidenum">
              <a:rPr lang="en-US" altLang="en-US">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454469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DAE399-780A-4EA4-8BF7-FFBA66B50E0F}"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2925358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36610-A3CA-4DD8-B4A1-9DB306C78041}" type="slidenum">
              <a:rPr lang="en-US" smtClean="0"/>
              <a:pPr/>
              <a:t>46</a:t>
            </a:fld>
            <a:endParaRPr lang="en-US"/>
          </a:p>
        </p:txBody>
      </p:sp>
    </p:spTree>
    <p:extLst>
      <p:ext uri="{BB962C8B-B14F-4D97-AF65-F5344CB8AC3E}">
        <p14:creationId xmlns:p14="http://schemas.microsoft.com/office/powerpoint/2010/main" val="3675230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B4C9DD-3740-454D-A17D-6A8DB91B5DE2}"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1680966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25952D-D15E-44B5-913C-AC39A6F15D25}"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2179379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04BEC4-5D5E-4A4D-993D-0AD45BADBC65}"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253804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04BEC4-5D5E-4A4D-993D-0AD45BADBC65}"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317128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4CB59-713A-46AD-8EB3-46C1F41F9848}"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42153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AE3F11-6527-4DA2-97FB-5A38D23D427D}"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65432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CDCB4F-EA2F-4CE7-865D-67430F7856C7}"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56582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36610-A3CA-4DD8-B4A1-9DB306C78041}" type="slidenum">
              <a:rPr lang="en-US" smtClean="0"/>
              <a:pPr/>
              <a:t>9</a:t>
            </a:fld>
            <a:endParaRPr lang="en-US"/>
          </a:p>
        </p:txBody>
      </p:sp>
    </p:spTree>
    <p:extLst>
      <p:ext uri="{BB962C8B-B14F-4D97-AF65-F5344CB8AC3E}">
        <p14:creationId xmlns:p14="http://schemas.microsoft.com/office/powerpoint/2010/main" val="359840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383F6-7F24-4E7C-9E6B-56915C251D5F}"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831893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Rectangle 12"/>
          <p:cNvSpPr/>
          <p:nvPr userDrawn="1"/>
        </p:nvSpPr>
        <p:spPr>
          <a:xfrm>
            <a:off x="0" y="6404601"/>
            <a:ext cx="9144000" cy="45933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E4934"/>
              </a:solidFill>
            </a:endParaRPr>
          </a:p>
        </p:txBody>
      </p:sp>
      <p:sp>
        <p:nvSpPr>
          <p:cNvPr id="15" name="TextBox 14"/>
          <p:cNvSpPr txBox="1"/>
          <p:nvPr userDrawn="1"/>
        </p:nvSpPr>
        <p:spPr>
          <a:xfrm>
            <a:off x="463826" y="6456023"/>
            <a:ext cx="3250160" cy="50783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900" b="1" dirty="0" smtClean="0">
                <a:solidFill>
                  <a:schemeClr val="bg1"/>
                </a:solidFill>
              </a:rPr>
              <a:t>Alan Gassman, JD, LL.M. (Taxation), AEP® (Distinguished)</a:t>
            </a:r>
          </a:p>
          <a:p>
            <a:pPr defTabSz="685783"/>
            <a:r>
              <a:rPr lang="en-US" sz="900" b="1" dirty="0" smtClean="0">
                <a:solidFill>
                  <a:schemeClr val="bg1"/>
                </a:solidFill>
                <a:latin typeface="Calibri" panose="020F0502020204030204" pitchFamily="34" charset="0"/>
                <a:cs typeface="Calibri" panose="020F0502020204030204" pitchFamily="34" charset="0"/>
              </a:rPr>
              <a:t>agassman@gassmanpa.com</a:t>
            </a:r>
            <a:endParaRPr lang="en-US" sz="900" b="1" dirty="0">
              <a:solidFill>
                <a:schemeClr val="bg1"/>
              </a:solidFill>
              <a:latin typeface="Calibri" panose="020F0502020204030204" pitchFamily="34" charset="0"/>
              <a:cs typeface="Calibri" panose="020F0502020204030204" pitchFamily="34" charset="0"/>
            </a:endParaRPr>
          </a:p>
          <a:p>
            <a:pPr defTabSz="685783"/>
            <a:endParaRPr lang="en-US" sz="900" b="1" dirty="0">
              <a:solidFill>
                <a:schemeClr val="bg1"/>
              </a:solidFill>
              <a:latin typeface="Calibri" panose="020F0502020204030204" pitchFamily="34" charset="0"/>
              <a:cs typeface="Calibri" panose="020F0502020204030204" pitchFamily="34" charset="0"/>
            </a:endParaRPr>
          </a:p>
        </p:txBody>
      </p:sp>
      <p:sp>
        <p:nvSpPr>
          <p:cNvPr id="16" name="Rectangle 15"/>
          <p:cNvSpPr/>
          <p:nvPr userDrawn="1"/>
        </p:nvSpPr>
        <p:spPr>
          <a:xfrm>
            <a:off x="1276710" y="6700333"/>
            <a:ext cx="6590581" cy="184666"/>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Calibri" panose="020F0502020204030204" pitchFamily="34" charset="0"/>
                <a:cs typeface="Calibri" panose="020F0502020204030204" pitchFamily="34" charset="0"/>
              </a:rPr>
              <a:t>Copyright © </a:t>
            </a:r>
            <a:r>
              <a:rPr lang="en-US" sz="600" b="1" dirty="0" smtClean="0">
                <a:solidFill>
                  <a:schemeClr val="bg1"/>
                </a:solidFill>
                <a:latin typeface="Calibri" panose="020F0502020204030204" pitchFamily="34" charset="0"/>
                <a:cs typeface="Calibri" panose="020F0502020204030204" pitchFamily="34" charset="0"/>
              </a:rPr>
              <a:t>2024 </a:t>
            </a:r>
            <a:r>
              <a:rPr lang="en-US" sz="600" b="1" dirty="0">
                <a:solidFill>
                  <a:schemeClr val="bg1"/>
                </a:solidFill>
                <a:latin typeface="Calibri" panose="020F0502020204030204" pitchFamily="34" charset="0"/>
                <a:cs typeface="Calibri" panose="020F0502020204030204" pitchFamily="34" charset="0"/>
              </a:rPr>
              <a:t>Gassman, Crotty &amp; Denicolo, P.A</a:t>
            </a:r>
          </a:p>
        </p:txBody>
      </p:sp>
      <p:sp>
        <p:nvSpPr>
          <p:cNvPr id="17" name="TextBox 16"/>
          <p:cNvSpPr txBox="1"/>
          <p:nvPr userDrawn="1"/>
        </p:nvSpPr>
        <p:spPr>
          <a:xfrm>
            <a:off x="5866411" y="6456589"/>
            <a:ext cx="2902036" cy="369332"/>
          </a:xfrm>
          <a:prstGeom prst="rect">
            <a:avLst/>
          </a:prstGeom>
          <a:noFill/>
        </p:spPr>
        <p:txBody>
          <a:bodyPr wrap="square" rtlCol="0">
            <a:spAutoFit/>
          </a:bodyPr>
          <a:lstStyle/>
          <a:p>
            <a:pPr algn="r">
              <a:defRPr/>
            </a:pPr>
            <a:r>
              <a:rPr lang="en-US" sz="900" b="1" dirty="0" smtClean="0">
                <a:solidFill>
                  <a:schemeClr val="bg1"/>
                </a:solidFill>
                <a:latin typeface="+mn-lt"/>
              </a:rPr>
              <a:t>Estate</a:t>
            </a:r>
            <a:r>
              <a:rPr lang="en-US" sz="900" b="1" baseline="0" dirty="0" smtClean="0">
                <a:solidFill>
                  <a:schemeClr val="bg1"/>
                </a:solidFill>
                <a:latin typeface="+mn-lt"/>
              </a:rPr>
              <a:t> Planning Overview</a:t>
            </a: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 Tuesday </a:t>
            </a: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3.19.24</a:t>
            </a:r>
          </a:p>
          <a:p>
            <a:pPr algn="r">
              <a:defRPr/>
            </a:pPr>
            <a:r>
              <a:rPr kumimoji="0" lang="en-US" sz="9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Florida Fish and Wildlife Conservation Commission</a:t>
            </a:r>
            <a:endParaRPr kumimoji="0" lang="en-US" sz="9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8" name="Slide Number Placeholder 1"/>
          <p:cNvSpPr txBox="1">
            <a:spLocks/>
          </p:cNvSpPr>
          <p:nvPr userDrawn="1"/>
        </p:nvSpPr>
        <p:spPr>
          <a:xfrm>
            <a:off x="8302893" y="6445932"/>
            <a:ext cx="8382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r" defTabSz="342900" eaLnBrk="1" fontAlgn="auto" hangingPunct="1">
              <a:spcBef>
                <a:spcPts val="0"/>
              </a:spcBef>
              <a:spcAft>
                <a:spcPts val="0"/>
              </a:spcAft>
              <a:defRPr/>
            </a:pPr>
            <a:fld id="{A9F5E759-7C04-4582-BA5E-E26673645BE6}" type="slidenum">
              <a:rPr lang="en-US" sz="1600" b="1" smtClean="0">
                <a:solidFill>
                  <a:schemeClr val="bg1"/>
                </a:solidFill>
                <a:latin typeface="Calibri" panose="020F0502020204030204" pitchFamily="34" charset="0"/>
                <a:cs typeface="Calibri" panose="020F0502020204030204" pitchFamily="34" charset="0"/>
              </a:rPr>
              <a:pPr algn="r" defTabSz="342900" eaLnBrk="1" fontAlgn="auto" hangingPunct="1">
                <a:spcBef>
                  <a:spcPts val="0"/>
                </a:spcBef>
                <a:spcAft>
                  <a:spcPts val="0"/>
                </a:spcAft>
                <a:defRPr/>
              </a:pPr>
              <a:t>‹#›</a:t>
            </a:fld>
            <a:endParaRPr lang="en-US" sz="1800" b="1" dirty="0">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2266" y="6445932"/>
            <a:ext cx="1639469" cy="287759"/>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3718" t="9051" r="30841" b="47669"/>
          <a:stretch/>
        </p:blipFill>
        <p:spPr>
          <a:xfrm>
            <a:off x="0" y="6404601"/>
            <a:ext cx="451406" cy="453399"/>
          </a:xfrm>
          <a:prstGeom prst="rect">
            <a:avLst/>
          </a:prstGeom>
        </p:spPr>
      </p:pic>
    </p:spTree>
    <p:extLst>
      <p:ext uri="{BB962C8B-B14F-4D97-AF65-F5344CB8AC3E}">
        <p14:creationId xmlns:p14="http://schemas.microsoft.com/office/powerpoint/2010/main" val="397734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n Footer">
    <p:spTree>
      <p:nvGrpSpPr>
        <p:cNvPr id="1" name=""/>
        <p:cNvGrpSpPr/>
        <p:nvPr/>
      </p:nvGrpSpPr>
      <p:grpSpPr>
        <a:xfrm>
          <a:off x="0" y="0"/>
          <a:ext cx="0" cy="0"/>
          <a:chOff x="0" y="0"/>
          <a:chExt cx="0" cy="0"/>
        </a:xfrm>
      </p:grpSpPr>
      <p:sp>
        <p:nvSpPr>
          <p:cNvPr id="6" name="Rectangle 5"/>
          <p:cNvSpPr/>
          <p:nvPr userDrawn="1"/>
        </p:nvSpPr>
        <p:spPr>
          <a:xfrm>
            <a:off x="-2000" y="6639022"/>
            <a:ext cx="9144000" cy="218977"/>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E4934"/>
              </a:solidFill>
            </a:endParaRPr>
          </a:p>
        </p:txBody>
      </p:sp>
      <p:sp>
        <p:nvSpPr>
          <p:cNvPr id="7" name="Slide Number Placeholder 1"/>
          <p:cNvSpPr txBox="1">
            <a:spLocks/>
          </p:cNvSpPr>
          <p:nvPr userDrawn="1"/>
        </p:nvSpPr>
        <p:spPr>
          <a:xfrm>
            <a:off x="7478877" y="6597798"/>
            <a:ext cx="1665123"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r" defTabSz="342900" eaLnBrk="1" fontAlgn="auto" hangingPunct="1">
              <a:spcBef>
                <a:spcPts val="0"/>
              </a:spcBef>
              <a:spcAft>
                <a:spcPts val="0"/>
              </a:spcAft>
              <a:defRPr/>
            </a:pPr>
            <a:fld id="{A9F5E759-7C04-4582-BA5E-E26673645BE6}" type="slidenum">
              <a:rPr lang="en-US" sz="1400" b="1" smtClean="0">
                <a:solidFill>
                  <a:schemeClr val="bg1"/>
                </a:solidFill>
                <a:latin typeface="Calibri" panose="020F0502020204030204" pitchFamily="34" charset="0"/>
                <a:cs typeface="Calibri" panose="020F0502020204030204" pitchFamily="34" charset="0"/>
              </a:rPr>
              <a:pPr algn="r" defTabSz="342900" eaLnBrk="1" fontAlgn="auto" hangingPunct="1">
                <a:spcBef>
                  <a:spcPts val="0"/>
                </a:spcBef>
                <a:spcAft>
                  <a:spcPts val="0"/>
                </a:spcAft>
                <a:defRPr/>
              </a:pPr>
              <a:t>‹#›</a:t>
            </a:fld>
            <a:endParaRPr lang="en-US" sz="1800" b="1" dirty="0">
              <a:solidFill>
                <a:schemeClr val="bg1"/>
              </a:solidFill>
              <a:latin typeface="Calibri" panose="020F0502020204030204" pitchFamily="34" charset="0"/>
              <a:cs typeface="Calibri" panose="020F0502020204030204" pitchFamily="34" charset="0"/>
            </a:endParaRPr>
          </a:p>
        </p:txBody>
      </p:sp>
      <p:sp>
        <p:nvSpPr>
          <p:cNvPr id="5" name="TextBox 4"/>
          <p:cNvSpPr txBox="1"/>
          <p:nvPr userDrawn="1"/>
        </p:nvSpPr>
        <p:spPr>
          <a:xfrm>
            <a:off x="639777" y="6623369"/>
            <a:ext cx="786444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mn-lt"/>
              </a:rPr>
              <a:t>THE BUSINESS OF MEDICINE: LEGAL STRUCTURES AND TAXATION</a:t>
            </a:r>
            <a:r>
              <a:rPr kumimoji="0" lang="en-US" sz="1000" b="1" i="0" u="none" strike="noStrike" kern="1200" cap="none" spc="0" normalizeH="0" baseline="0" noProof="0" dirty="0" smtClean="0">
                <a:ln>
                  <a:noFill/>
                </a:ln>
                <a:solidFill>
                  <a:schemeClr val="bg1"/>
                </a:solidFill>
                <a:effectLst/>
                <a:uLnTx/>
                <a:uFillTx/>
                <a:latin typeface="+mn-lt"/>
              </a:rPr>
              <a:t> </a:t>
            </a:r>
            <a:r>
              <a:rPr lang="en-US" sz="1000" b="1" dirty="0" smtClean="0">
                <a:solidFill>
                  <a:schemeClr val="bg1"/>
                </a:solidFill>
                <a:latin typeface="Calibri" panose="020F0502020204030204" pitchFamily="34" charset="0"/>
                <a:cs typeface="Calibri" panose="020F0502020204030204" pitchFamily="34" charset="0"/>
              </a:rPr>
              <a:t>| 1.6.24</a:t>
            </a:r>
            <a:r>
              <a:rPr lang="en-US" sz="1000" b="1" baseline="0" dirty="0" smtClean="0">
                <a:solidFill>
                  <a:schemeClr val="bg1"/>
                </a:solidFill>
                <a:latin typeface="Calibri" panose="020F0502020204030204" pitchFamily="34" charset="0"/>
                <a:cs typeface="Calibri" panose="020F0502020204030204" pitchFamily="34" charset="0"/>
              </a:rPr>
              <a:t> </a:t>
            </a:r>
            <a:r>
              <a:rPr lang="en-US" sz="1000" b="1" baseline="0" dirty="0">
                <a:solidFill>
                  <a:schemeClr val="bg1"/>
                </a:solidFill>
                <a:latin typeface="Calibri" panose="020F0502020204030204" pitchFamily="34" charset="0"/>
                <a:cs typeface="Calibri" panose="020F0502020204030204" pitchFamily="34" charset="0"/>
              </a:rPr>
              <a:t>| </a:t>
            </a:r>
            <a:r>
              <a:rPr lang="en-US" sz="1000" b="1" dirty="0">
                <a:solidFill>
                  <a:schemeClr val="bg1"/>
                </a:solidFill>
                <a:latin typeface="Calibri" panose="020F0502020204030204" pitchFamily="34" charset="0"/>
                <a:cs typeface="Calibri" panose="020F0502020204030204" pitchFamily="34" charset="0"/>
              </a:rPr>
              <a:t>Copyright © </a:t>
            </a:r>
            <a:r>
              <a:rPr lang="en-US" sz="1000" b="1" dirty="0" smtClean="0">
                <a:solidFill>
                  <a:schemeClr val="bg1"/>
                </a:solidFill>
                <a:latin typeface="Calibri" panose="020F0502020204030204" pitchFamily="34" charset="0"/>
                <a:cs typeface="Calibri" panose="020F0502020204030204" pitchFamily="34" charset="0"/>
              </a:rPr>
              <a:t>2024 </a:t>
            </a:r>
            <a:r>
              <a:rPr lang="en-US" sz="1000" b="1" dirty="0">
                <a:solidFill>
                  <a:schemeClr val="bg1"/>
                </a:solidFill>
                <a:latin typeface="Calibri" panose="020F0502020204030204" pitchFamily="34" charset="0"/>
                <a:cs typeface="Calibri" panose="020F0502020204030204" pitchFamily="34" charset="0"/>
              </a:rPr>
              <a:t>Gassman, Crotty &amp; Denicolo, P.A</a:t>
            </a:r>
          </a:p>
        </p:txBody>
      </p:sp>
    </p:spTree>
    <p:extLst>
      <p:ext uri="{BB962C8B-B14F-4D97-AF65-F5344CB8AC3E}">
        <p14:creationId xmlns:p14="http://schemas.microsoft.com/office/powerpoint/2010/main" val="2372426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955162-EE9A-4F59-BCA3-354194C14781}" type="datetimeFigureOut">
              <a:rPr lang="en-US" smtClean="0"/>
              <a:t>3/19/2024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E41FDF-6004-4D87-9A0F-38E1A4491189}" type="slidenum">
              <a:rPr lang="en-US" smtClean="0"/>
              <a:t>‹#›</a:t>
            </a:fld>
            <a:endParaRPr lang="en-US"/>
          </a:p>
        </p:txBody>
      </p:sp>
    </p:spTree>
    <p:extLst>
      <p:ext uri="{BB962C8B-B14F-4D97-AF65-F5344CB8AC3E}">
        <p14:creationId xmlns:p14="http://schemas.microsoft.com/office/powerpoint/2010/main" val="1712528441"/>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143000" y="2151087"/>
            <a:ext cx="6858000" cy="890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smtClean="0">
                <a:latin typeface="Calibri" panose="020F0502020204030204"/>
              </a:rPr>
              <a:t>Tuesday, March 16</a:t>
            </a:r>
            <a:r>
              <a:rPr kumimoji="0" lang="en-US" sz="2000" b="0" i="0" u="none" strike="noStrike" kern="1200" cap="none" spc="0" normalizeH="0" baseline="0" noProof="0" dirty="0" smtClean="0">
                <a:ln>
                  <a:noFill/>
                </a:ln>
                <a:effectLst/>
                <a:uLnTx/>
                <a:uFillTx/>
                <a:latin typeface="Calibri" panose="020F0502020204030204"/>
                <a:ea typeface="+mn-ea"/>
                <a:cs typeface="+mn-cs"/>
              </a:rPr>
              <a:t>, 2024</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
        <p:nvSpPr>
          <p:cNvPr id="5" name="TextBox 4"/>
          <p:cNvSpPr txBox="1"/>
          <p:nvPr/>
        </p:nvSpPr>
        <p:spPr>
          <a:xfrm>
            <a:off x="2374900" y="4201620"/>
            <a:ext cx="4798891" cy="464743"/>
          </a:xfrm>
          <a:prstGeom prst="rect">
            <a:avLst/>
          </a:prstGeom>
          <a:noFill/>
        </p:spPr>
        <p:txBody>
          <a:bodyPr wrap="square" rtlCol="0">
            <a:spAutoFit/>
          </a:bodyPr>
          <a:lstStyle/>
          <a:p>
            <a:pPr lvl="0" algn="ctr">
              <a:lnSpc>
                <a:spcPct val="120000"/>
              </a:lnSpc>
              <a:defRPr/>
            </a:pPr>
            <a:r>
              <a:rPr lang="en-US" sz="1100" b="1" dirty="0"/>
              <a:t>Alan Gassman, JD, LL.M. (Taxation), AEP® (Distinguished)</a:t>
            </a:r>
          </a:p>
          <a:p>
            <a:pPr lvl="0" algn="ctr" defTabSz="457200">
              <a:defRPr/>
            </a:pPr>
            <a:r>
              <a:rPr lang="en-US" sz="1100" b="1" dirty="0"/>
              <a:t>agassman@gassmanpa.com</a:t>
            </a:r>
          </a:p>
        </p:txBody>
      </p:sp>
      <p:sp>
        <p:nvSpPr>
          <p:cNvPr id="6" name="TextBox 5"/>
          <p:cNvSpPr txBox="1"/>
          <p:nvPr/>
        </p:nvSpPr>
        <p:spPr>
          <a:xfrm>
            <a:off x="2020006" y="733349"/>
            <a:ext cx="51039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smtClean="0">
                <a:latin typeface="Calibri" panose="020F0502020204030204"/>
              </a:rPr>
              <a:t>Estate Planning Overview</a:t>
            </a:r>
            <a:endParaRPr kumimoji="0" lang="en-US" sz="3600" b="1" i="0" u="none" strike="noStrike" kern="1200" cap="none" spc="0" normalizeH="0" baseline="0" noProof="0" dirty="0">
              <a:ln>
                <a:noFill/>
              </a:ln>
              <a:effectLst/>
              <a:uLnTx/>
              <a:uFillTx/>
              <a:latin typeface="Calibri" panose="020F0502020204030204"/>
            </a:endParaRPr>
          </a:p>
        </p:txBody>
      </p:sp>
      <p:sp>
        <p:nvSpPr>
          <p:cNvPr id="8" name="Rectangle 7"/>
          <p:cNvSpPr/>
          <p:nvPr/>
        </p:nvSpPr>
        <p:spPr>
          <a:xfrm>
            <a:off x="0" y="6116260"/>
            <a:ext cx="9144000" cy="74174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999" y="6116262"/>
            <a:ext cx="4188007" cy="7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a:xfrm>
            <a:off x="6952" y="6387632"/>
            <a:ext cx="3990110" cy="505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ea typeface="+mj-ea"/>
                <a:cs typeface="+mj-cs"/>
              </a:rPr>
              <a:t>1245 Court Street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ea typeface="+mj-ea"/>
                <a:cs typeface="+mj-cs"/>
              </a:rPr>
              <a:t>Clearwater, FL 33756</a:t>
            </a:r>
            <a:endParaRPr kumimoji="0" lang="en-US" sz="14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2" name="Rectangle 11"/>
          <p:cNvSpPr/>
          <p:nvPr/>
        </p:nvSpPr>
        <p:spPr>
          <a:xfrm>
            <a:off x="1604773" y="3437611"/>
            <a:ext cx="5934455" cy="368049"/>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smtClean="0">
                <a:ln>
                  <a:noFill/>
                </a:ln>
                <a:effectLst/>
                <a:uLnTx/>
                <a:uFillTx/>
                <a:latin typeface="Calibri" panose="020F0502020204030204"/>
                <a:ea typeface="+mn-ea"/>
                <a:cs typeface="+mn-cs"/>
              </a:rPr>
              <a:t>Presented </a:t>
            </a:r>
            <a:r>
              <a:rPr kumimoji="0" lang="en-US" sz="1600" b="1" i="0" u="none" strike="noStrike" kern="1200" cap="none" spc="0" normalizeH="0" baseline="0" noProof="0" dirty="0">
                <a:ln>
                  <a:noFill/>
                </a:ln>
                <a:effectLst/>
                <a:uLnTx/>
                <a:uFillTx/>
                <a:latin typeface="Calibri" panose="020F0502020204030204"/>
                <a:ea typeface="+mn-ea"/>
                <a:cs typeface="+mn-cs"/>
              </a:rPr>
              <a:t>By</a:t>
            </a:r>
            <a:r>
              <a:rPr kumimoji="0" lang="en-US" sz="1600" b="1" i="0" u="none" strike="noStrike" kern="1200" cap="none" spc="0" normalizeH="0" baseline="0" noProof="0" dirty="0" smtClean="0">
                <a:ln>
                  <a:noFill/>
                </a:ln>
                <a:effectLst/>
                <a:uLnTx/>
                <a:uFillTx/>
                <a:latin typeface="Calibri" panose="020F0502020204030204"/>
                <a:ea typeface="+mn-ea"/>
                <a:cs typeface="+mn-cs"/>
              </a:rPr>
              <a:t>:</a:t>
            </a:r>
            <a:endParaRPr kumimoji="0" lang="en-US" sz="1600" b="1" i="0" u="none" strike="noStrike" kern="1200" cap="none" spc="0" normalizeH="0" baseline="0" noProof="0" dirty="0">
              <a:ln>
                <a:noFill/>
              </a:ln>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8245" t="8496" r="20822" b="38810"/>
          <a:stretch/>
        </p:blipFill>
        <p:spPr>
          <a:xfrm>
            <a:off x="6814614" y="3722692"/>
            <a:ext cx="1897664" cy="1730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99635">
            <a:off x="809104" y="3722012"/>
            <a:ext cx="1400692" cy="1814944"/>
          </a:xfrm>
          <a:prstGeom prst="rect">
            <a:avLst/>
          </a:prstGeom>
        </p:spPr>
      </p:pic>
      <p:sp>
        <p:nvSpPr>
          <p:cNvPr id="17" name="TextBox 16"/>
          <p:cNvSpPr txBox="1"/>
          <p:nvPr/>
        </p:nvSpPr>
        <p:spPr>
          <a:xfrm rot="20331078">
            <a:off x="706025" y="3454172"/>
            <a:ext cx="839910" cy="307777"/>
          </a:xfrm>
          <a:prstGeom prst="rect">
            <a:avLst/>
          </a:prstGeom>
          <a:noFill/>
        </p:spPr>
        <p:txBody>
          <a:bodyPr wrap="none" rtlCol="0">
            <a:spAutoFit/>
          </a:bodyPr>
          <a:lstStyle/>
          <a:p>
            <a:r>
              <a:rPr lang="en-US" sz="1400" b="1" dirty="0" smtClean="0">
                <a:solidFill>
                  <a:srgbClr val="FF0000"/>
                </a:solidFill>
              </a:rPr>
              <a:t>Free PDF</a:t>
            </a:r>
            <a:endParaRPr lang="en-US" sz="1400" b="1" dirty="0">
              <a:solidFill>
                <a:srgbClr val="FF0000"/>
              </a:solidFill>
            </a:endParaRPr>
          </a:p>
        </p:txBody>
      </p: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952" y="0"/>
            <a:ext cx="986737" cy="1143718"/>
          </a:xfrm>
          <a:prstGeom prst="rect">
            <a:avLst/>
          </a:prstGeom>
        </p:spPr>
      </p:pic>
    </p:spTree>
    <p:extLst>
      <p:ext uri="{BB962C8B-B14F-4D97-AF65-F5344CB8AC3E}">
        <p14:creationId xmlns:p14="http://schemas.microsoft.com/office/powerpoint/2010/main" val="538011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838200"/>
            <a:ext cx="5867400" cy="3785652"/>
          </a:xfrm>
          <a:prstGeom prst="rect">
            <a:avLst/>
          </a:prstGeom>
          <a:noFill/>
        </p:spPr>
        <p:txBody>
          <a:bodyPr wrap="square" rtlCol="0">
            <a:spAutoFit/>
          </a:bodyPr>
          <a:lstStyle/>
          <a:p>
            <a:pPr algn="ctr"/>
            <a:r>
              <a:rPr lang="en-US" sz="4800" b="1" dirty="0" smtClean="0">
                <a:solidFill>
                  <a:schemeClr val="accent5"/>
                </a:solidFill>
                <a:latin typeface="+mn-lt"/>
                <a:ea typeface="MS Gothic" panose="020B0609070205080204" pitchFamily="49" charset="-128"/>
              </a:rPr>
              <a:t>How Much </a:t>
            </a:r>
          </a:p>
          <a:p>
            <a:pPr algn="ctr"/>
            <a:endParaRPr lang="en-US" sz="4800" b="1" dirty="0" smtClean="0">
              <a:solidFill>
                <a:schemeClr val="accent5"/>
              </a:solidFill>
              <a:latin typeface="+mn-lt"/>
              <a:ea typeface="MS Gothic" panose="020B0609070205080204" pitchFamily="49" charset="-128"/>
            </a:endParaRPr>
          </a:p>
          <a:p>
            <a:pPr algn="ctr"/>
            <a:r>
              <a:rPr lang="en-US" sz="4800" b="1" dirty="0" smtClean="0">
                <a:solidFill>
                  <a:schemeClr val="accent5"/>
                </a:solidFill>
                <a:latin typeface="+mn-lt"/>
                <a:ea typeface="MS Gothic" panose="020B0609070205080204" pitchFamily="49" charset="-128"/>
              </a:rPr>
              <a:t>Life Insurance</a:t>
            </a:r>
          </a:p>
          <a:p>
            <a:pPr algn="ctr"/>
            <a:endParaRPr lang="en-US" sz="4800" b="1" dirty="0">
              <a:solidFill>
                <a:schemeClr val="accent5"/>
              </a:solidFill>
              <a:latin typeface="+mn-lt"/>
              <a:ea typeface="MS Gothic" panose="020B0609070205080204" pitchFamily="49" charset="-128"/>
            </a:endParaRPr>
          </a:p>
          <a:p>
            <a:pPr algn="ctr"/>
            <a:r>
              <a:rPr lang="en-US" sz="4800" b="1" dirty="0" smtClean="0">
                <a:solidFill>
                  <a:schemeClr val="accent5"/>
                </a:solidFill>
                <a:latin typeface="+mn-lt"/>
                <a:ea typeface="MS Gothic" panose="020B0609070205080204" pitchFamily="49" charset="-128"/>
              </a:rPr>
              <a:t>Do You Need?</a:t>
            </a:r>
            <a:endParaRPr lang="en-US" sz="4800" b="1" dirty="0">
              <a:solidFill>
                <a:schemeClr val="accent5"/>
              </a:solidFill>
              <a:latin typeface="+mn-lt"/>
              <a:ea typeface="MS Gothic" panose="020B0609070205080204" pitchFamily="49" charset="-128"/>
            </a:endParaRPr>
          </a:p>
        </p:txBody>
      </p:sp>
    </p:spTree>
    <p:extLst>
      <p:ext uri="{BB962C8B-B14F-4D97-AF65-F5344CB8AC3E}">
        <p14:creationId xmlns:p14="http://schemas.microsoft.com/office/powerpoint/2010/main" val="154304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457200" y="28575"/>
            <a:ext cx="8229600" cy="468313"/>
          </a:xfrm>
        </p:spPr>
        <p:txBody>
          <a:bodyPr wrap="square" numCol="1" compatLnSpc="1">
            <a:prstTxWarp prst="textNoShape">
              <a:avLst/>
            </a:prstTxWarp>
          </a:bodyPr>
          <a:lstStyle/>
          <a:p>
            <a:pPr algn="ctr" eaLnBrk="1" hangingPunct="1"/>
            <a:r>
              <a:rPr lang="en-US" altLang="en-US" sz="2400" cap="none" dirty="0" smtClean="0">
                <a:solidFill>
                  <a:schemeClr val="accent5"/>
                </a:solidFill>
                <a:latin typeface="Arial" panose="020B0604020202020204" pitchFamily="34" charset="0"/>
                <a:cs typeface="Arial" panose="020B0604020202020204" pitchFamily="34" charset="0"/>
              </a:rPr>
              <a:t>The Six-Three </a:t>
            </a:r>
            <a:r>
              <a:rPr lang="en-US" altLang="en-US" sz="2400" cap="none" dirty="0" err="1" smtClean="0">
                <a:solidFill>
                  <a:schemeClr val="accent5"/>
                </a:solidFill>
                <a:latin typeface="Arial" panose="020B0604020202020204" pitchFamily="34" charset="0"/>
                <a:cs typeface="Arial" panose="020B0604020202020204" pitchFamily="34" charset="0"/>
              </a:rPr>
              <a:t>Solution</a:t>
            </a:r>
            <a:r>
              <a:rPr lang="en-US" altLang="en-US" sz="2400" cap="none" baseline="30000" dirty="0" err="1" smtClean="0">
                <a:solidFill>
                  <a:schemeClr val="accent5"/>
                </a:solidFill>
                <a:latin typeface="Arial" panose="020B0604020202020204" pitchFamily="34" charset="0"/>
                <a:cs typeface="Arial" panose="020B0604020202020204" pitchFamily="34" charset="0"/>
              </a:rPr>
              <a:t>SM</a:t>
            </a:r>
            <a:endParaRPr lang="en-US" altLang="en-US" sz="2400" cap="none" dirty="0" smtClean="0">
              <a:solidFill>
                <a:schemeClr val="accent5"/>
              </a:solidFill>
              <a:latin typeface="Arial" panose="020B0604020202020204" pitchFamily="34" charset="0"/>
              <a:cs typeface="Arial" panose="020B0604020202020204" pitchFamily="34" charset="0"/>
            </a:endParaRPr>
          </a:p>
        </p:txBody>
      </p:sp>
      <p:sp>
        <p:nvSpPr>
          <p:cNvPr id="13315" name="Content Placeholder 2"/>
          <p:cNvSpPr>
            <a:spLocks noGrp="1"/>
          </p:cNvSpPr>
          <p:nvPr>
            <p:ph idx="4294967295"/>
          </p:nvPr>
        </p:nvSpPr>
        <p:spPr bwMode="auto">
          <a:xfrm>
            <a:off x="190500" y="685800"/>
            <a:ext cx="8763000" cy="5243513"/>
          </a:xfrm>
        </p:spPr>
        <p:txBody>
          <a:bodyPr wrap="square" numCol="1" anchor="t" anchorCtr="0" compatLnSpc="1">
            <a:prstTxWarp prst="textNoShape">
              <a:avLst/>
            </a:prstTxWarp>
            <a:noAutofit/>
          </a:bodyPr>
          <a:lstStyle/>
          <a:p>
            <a:pPr marL="0" indent="0" eaLnBrk="1" hangingPunct="1">
              <a:lnSpc>
                <a:spcPct val="100000"/>
              </a:lnSpc>
              <a:spcBef>
                <a:spcPts val="0"/>
              </a:spcBef>
              <a:buNone/>
              <a:defRPr/>
            </a:pPr>
            <a:r>
              <a:rPr lang="en-US" sz="1200" cap="none" dirty="0" smtClean="0">
                <a:latin typeface="Times New Roman" panose="02020603050405020304" pitchFamily="18" charset="0"/>
                <a:cs typeface="Times New Roman" panose="02020603050405020304" pitchFamily="18" charset="0"/>
              </a:rPr>
              <a:t>In The Flip Side, </a:t>
            </a:r>
            <a:r>
              <a:rPr lang="en-US" sz="1200" cap="none" dirty="0">
                <a:latin typeface="Times New Roman" panose="02020603050405020304" pitchFamily="18" charset="0"/>
                <a:cs typeface="Times New Roman" panose="02020603050405020304" pitchFamily="18" charset="0"/>
              </a:rPr>
              <a:t>we presented a risk to following traditional spending guidelines. These traditional guidelines suggest limiting spending to 4% of investment assets</a:t>
            </a:r>
            <a:r>
              <a:rPr lang="en-US" sz="1200" cap="none" dirty="0" smtClean="0">
                <a:latin typeface="Times New Roman" panose="02020603050405020304" pitchFamily="18" charset="0"/>
                <a:cs typeface="Times New Roman" panose="02020603050405020304" pitchFamily="18" charset="0"/>
              </a:rPr>
              <a:t>.</a:t>
            </a:r>
            <a:r>
              <a:rPr lang="en-US" sz="1200" cap="none" baseline="30000" dirty="0" smtClean="0">
                <a:latin typeface="Times New Roman" panose="02020603050405020304" pitchFamily="18" charset="0"/>
                <a:cs typeface="Times New Roman" panose="02020603050405020304" pitchFamily="18" charset="0"/>
              </a:rPr>
              <a:t>(1) </a:t>
            </a:r>
            <a:r>
              <a:rPr lang="en-US" sz="1200" cap="none" dirty="0">
                <a:latin typeface="Times New Roman" panose="02020603050405020304" pitchFamily="18" charset="0"/>
                <a:cs typeface="Times New Roman" panose="02020603050405020304" pitchFamily="18" charset="0"/>
              </a:rPr>
              <a:t>This is a conservative guideline designed to preserve financial security in the future. The flip-side of the traditional advice is that following it is likely to result in under-utilizing your wealth.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The greatest fear of the newly retired is running out of money. Unfortunately, this fear steers some down an excessively safe road that may lead to a life’s dream being unfulfilled. Preserving financial security without living life too cautiously is the greatest challenge faced in planning a successful retirement.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The 4% guideline was developed using various analytic models to balance current spending with future financial security. These models typically present failure as running out of money, which is a horrifying thought for the newly retired. Running out of money suggests a life of standing on a street corner begging for change or living in a dingy apartment eating cat food. This is a vision of failure that is completely unacceptable.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However, running totally out of money overstates the risk. Sensible retirees will continuously monitor their resources and will make adjustments along the way to balance spending with wealth. For retirees following a sensible plan, the risk is not running out of money - it is having to reduce spending in the future. This is a risk some are willing to take in exchange for more liberal spending today.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Determining how much risk in future spending one is willing to take in exchange for higher spending today is the art and science of selecting the appropriate retirement budget. Those who are anxious about security should plan conservatively. It is impossible to enjoy wealth without peace of mind. Peace of mind, every day, will provide much more happiness than a trip to Italy.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smtClean="0">
                <a:latin typeface="Times New Roman" panose="02020603050405020304" pitchFamily="18" charset="0"/>
                <a:cs typeface="Times New Roman" panose="02020603050405020304" pitchFamily="18" charset="0"/>
              </a:rPr>
              <a:t>However, those who can live with a little future uncertainty, without falling into despair every time the stock market blips, may be able to capture the best of both worlds. These people may be able to live a bit more freely without excessive worry about the future. To do so, it is necessary to create a back-up plan, which must be realistic, detailed and followed with discipline. Each plan must be customized to address individual objectives and philosophies. However, all of these plans share one basic dynamic – exchanging higher spending now for the risk of having to reduce spending in the future.</a:t>
            </a:r>
          </a:p>
          <a:p>
            <a:pPr marL="0" indent="0" eaLnBrk="1" hangingPunct="1">
              <a:lnSpc>
                <a:spcPct val="100000"/>
              </a:lnSpc>
              <a:spcBef>
                <a:spcPts val="0"/>
              </a:spcBef>
              <a:buNone/>
              <a:defRPr/>
            </a:pPr>
            <a:endParaRPr lang="en-US" sz="1200" cap="none" dirty="0" smtClean="0"/>
          </a:p>
          <a:p>
            <a:pPr marL="0" indent="0" eaLnBrk="1" hangingPunct="1">
              <a:lnSpc>
                <a:spcPct val="100000"/>
              </a:lnSpc>
              <a:spcBef>
                <a:spcPts val="0"/>
              </a:spcBef>
              <a:buNone/>
              <a:defRPr/>
            </a:pPr>
            <a:r>
              <a:rPr lang="en-US" sz="1200" cap="none" dirty="0" smtClean="0"/>
              <a:t/>
            </a:r>
            <a:br>
              <a:rPr lang="en-US" sz="1200" cap="none" dirty="0" smtClean="0"/>
            </a:br>
            <a:r>
              <a:rPr lang="en-US" altLang="en-US" sz="1000" b="1" cap="none" dirty="0" smtClean="0"/>
              <a:t>Credit: Resource Consulting Group; Service Mark used with permission of Resource Consulting Group and Michael David, Orlando, FL </a:t>
            </a:r>
            <a:endParaRPr lang="en-US" sz="1000" cap="none" dirty="0" smtClean="0">
              <a:cs typeface="Times New Roman" panose="02020603050405020304" pitchFamily="18" charset="0"/>
            </a:endParaRPr>
          </a:p>
        </p:txBody>
      </p:sp>
    </p:spTree>
    <p:extLst>
      <p:ext uri="{BB962C8B-B14F-4D97-AF65-F5344CB8AC3E}">
        <p14:creationId xmlns:p14="http://schemas.microsoft.com/office/powerpoint/2010/main" val="83744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457200" y="28575"/>
            <a:ext cx="8229600" cy="468313"/>
          </a:xfrm>
        </p:spPr>
        <p:txBody>
          <a:bodyPr wrap="square" numCol="1" compatLnSpc="1">
            <a:prstTxWarp prst="textNoShape">
              <a:avLst/>
            </a:prstTxWarp>
          </a:bodyPr>
          <a:lstStyle/>
          <a:p>
            <a:pPr algn="ctr" eaLnBrk="1" hangingPunct="1"/>
            <a:r>
              <a:rPr lang="en-US" altLang="en-US" sz="2400" cap="none" dirty="0" smtClean="0">
                <a:solidFill>
                  <a:schemeClr val="accent5"/>
                </a:solidFill>
                <a:latin typeface="Arial" panose="020B0604020202020204" pitchFamily="34" charset="0"/>
                <a:cs typeface="Arial" panose="020B0604020202020204" pitchFamily="34" charset="0"/>
              </a:rPr>
              <a:t>The Six-Three </a:t>
            </a:r>
            <a:r>
              <a:rPr lang="en-US" altLang="en-US" sz="2400" cap="none" dirty="0" err="1" smtClean="0">
                <a:solidFill>
                  <a:schemeClr val="accent5"/>
                </a:solidFill>
                <a:latin typeface="Arial" panose="020B0604020202020204" pitchFamily="34" charset="0"/>
                <a:cs typeface="Arial" panose="020B0604020202020204" pitchFamily="34" charset="0"/>
              </a:rPr>
              <a:t>Solution</a:t>
            </a:r>
            <a:r>
              <a:rPr lang="en-US" altLang="en-US" sz="2400" cap="none" baseline="30000" dirty="0" err="1" smtClean="0">
                <a:solidFill>
                  <a:schemeClr val="accent5"/>
                </a:solidFill>
                <a:latin typeface="Arial" panose="020B0604020202020204" pitchFamily="34" charset="0"/>
                <a:cs typeface="Arial" panose="020B0604020202020204" pitchFamily="34" charset="0"/>
              </a:rPr>
              <a:t>SM</a:t>
            </a:r>
            <a:endParaRPr lang="en-US" altLang="en-US" sz="2400" cap="none" dirty="0" smtClean="0">
              <a:solidFill>
                <a:schemeClr val="accent5"/>
              </a:solidFill>
              <a:latin typeface="Arial" panose="020B0604020202020204" pitchFamily="34" charset="0"/>
              <a:cs typeface="Arial" panose="020B0604020202020204" pitchFamily="34" charset="0"/>
            </a:endParaRPr>
          </a:p>
        </p:txBody>
      </p:sp>
      <p:sp>
        <p:nvSpPr>
          <p:cNvPr id="13315" name="Content Placeholder 2"/>
          <p:cNvSpPr>
            <a:spLocks noGrp="1"/>
          </p:cNvSpPr>
          <p:nvPr>
            <p:ph idx="4294967295"/>
          </p:nvPr>
        </p:nvSpPr>
        <p:spPr bwMode="auto">
          <a:xfrm>
            <a:off x="190500" y="685800"/>
            <a:ext cx="8763000" cy="5243513"/>
          </a:xfrm>
        </p:spPr>
        <p:txBody>
          <a:bodyPr wrap="square" numCol="1" anchor="t" anchorCtr="0" compatLnSpc="1">
            <a:prstTxWarp prst="textNoShape">
              <a:avLst/>
            </a:prstTxWarp>
            <a:noAutofit/>
          </a:bodyPr>
          <a:lstStyle/>
          <a:p>
            <a:pPr marL="0" indent="0" eaLnBrk="1" hangingPunct="1">
              <a:lnSpc>
                <a:spcPct val="100000"/>
              </a:lnSpc>
              <a:spcBef>
                <a:spcPts val="0"/>
              </a:spcBef>
              <a:buNone/>
              <a:defRPr/>
            </a:pPr>
            <a:endParaRPr lang="en-US" sz="1100" cap="none" dirty="0" smtClean="0"/>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We developed 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for those who would prefer to use their wealth while living. In this plan, total spending, including giving and taxes, is budgeted at 6% rather than the typically recommended 4%. Of this 6%, base spending is limited to 3%. Expenses like taxes, food, mortgage payments, insurance, health care, utilities, club dues, car payments, regular household spending and all other spending that is necessary to support the minimum acceptable standard of living should be no more than 3% of beginning investment assets. </a:t>
            </a:r>
          </a:p>
          <a:p>
            <a:pPr marL="0" indent="0" eaLnBrk="1" hangingPunct="1">
              <a:lnSpc>
                <a:spcPct val="100000"/>
              </a:lnSpc>
              <a:spcBef>
                <a:spcPts val="0"/>
              </a:spcBef>
              <a:buNone/>
              <a:defRPr/>
            </a:pPr>
            <a:endParaRPr lang="en-US" altLang="en-US"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dirty="0">
                <a:latin typeface="Times New Roman" panose="02020603050405020304" pitchFamily="18" charset="0"/>
                <a:cs typeface="Times New Roman" panose="02020603050405020304" pitchFamily="18" charset="0"/>
              </a:rPr>
              <a:t>Total spending is budgeted at 6% of investment assets, but it must be possible to stop the extra spending without disrupting the basic structure of the lifestyle. For example, skipping a vacation, dining out less often and cutting back on holiday spending can be accomplished with less disruption to one’s lifestyle than selling a home or dropping a country club membership. Extra spending could include dining out, travel, clothing, jewelry, art, hunting, fishing, golf and giving. </a:t>
            </a:r>
          </a:p>
          <a:p>
            <a:pPr marL="0" indent="0">
              <a:lnSpc>
                <a:spcPct val="100000"/>
              </a:lnSpc>
              <a:spcBef>
                <a:spcPts val="0"/>
              </a:spcBef>
              <a:buNone/>
              <a:defRPr/>
            </a:pPr>
            <a:endParaRPr lang="en-US" altLang="en-US"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dirty="0">
                <a:latin typeface="Times New Roman" panose="02020603050405020304" pitchFamily="18" charset="0"/>
                <a:cs typeface="Times New Roman" panose="02020603050405020304" pitchFamily="18" charset="0"/>
              </a:rPr>
              <a:t>Which spending belongs in which category will vary from person to person. Some would consider giving a necessary part of the minimum required spending and club dues as optional. That is a personal choice. The reason giving was categorized as discretionary spending and country club dues as base spending is that giving is easier to skip for a year, whereas it may be impossible to stop paying dues without dropping the membership. </a:t>
            </a:r>
          </a:p>
          <a:p>
            <a:pPr marL="0" indent="0">
              <a:lnSpc>
                <a:spcPct val="100000"/>
              </a:lnSpc>
              <a:spcBef>
                <a:spcPts val="0"/>
              </a:spcBef>
              <a:buNone/>
              <a:defRPr/>
            </a:pPr>
            <a:endParaRPr lang="en-US" altLang="en-US"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dirty="0">
                <a:latin typeface="Times New Roman" panose="02020603050405020304" pitchFamily="18" charset="0"/>
                <a:cs typeface="Times New Roman" panose="02020603050405020304" pitchFamily="18" charset="0"/>
              </a:rPr>
              <a:t>Some clubs permit one to become temporarily inactive and some charities are highly dependent on annual giving. A person for whom this was true might put giving in the base category and club dues in the splurge category. These details will vary from person to person. We are not making any statements about the ethical discretion to give; we are just illustrating the way some might divide spending. The bottom-line is that half of spending is marked as spending you can live without, either temporarily or permanently. </a:t>
            </a:r>
          </a:p>
          <a:p>
            <a:pPr marL="0" indent="0" eaLnBrk="1" hangingPunct="1">
              <a:lnSpc>
                <a:spcPct val="100000"/>
              </a:lnSpc>
              <a:spcBef>
                <a:spcPts val="0"/>
              </a:spcBef>
              <a:buNone/>
              <a:defRPr/>
            </a:pPr>
            <a:endParaRPr lang="en-US" altLang="en-US" sz="11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000" cap="none" dirty="0" smtClean="0">
                <a:latin typeface="Times New Roman" panose="02020603050405020304" pitchFamily="18" charset="0"/>
                <a:cs typeface="Times New Roman" panose="02020603050405020304" pitchFamily="18" charset="0"/>
              </a:rPr>
              <a:t/>
            </a:r>
            <a:br>
              <a:rPr lang="en-US" sz="1000" cap="none" dirty="0" smtClean="0">
                <a:latin typeface="Times New Roman" panose="02020603050405020304" pitchFamily="18" charset="0"/>
                <a:cs typeface="Times New Roman" panose="02020603050405020304" pitchFamily="18" charset="0"/>
              </a:rPr>
            </a:br>
            <a:r>
              <a:rPr lang="en-US" altLang="en-US" sz="1000" b="1" cap="none" dirty="0" smtClean="0">
                <a:latin typeface="Times New Roman" panose="02020603050405020304" pitchFamily="18" charset="0"/>
                <a:cs typeface="Times New Roman" panose="02020603050405020304" pitchFamily="18" charset="0"/>
              </a:rPr>
              <a:t>Credit: Resource Consulting Group; Service Mark used with permission of Resource Consulting Group and Michael David, Orlando, FL </a:t>
            </a:r>
            <a:endParaRPr lang="en-US" sz="1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00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457200" y="76200"/>
            <a:ext cx="8229600" cy="542925"/>
          </a:xfrm>
        </p:spPr>
        <p:txBody>
          <a:bodyPr wrap="square" numCol="1" compatLnSpc="1">
            <a:prstTxWarp prst="textNoShape">
              <a:avLst/>
            </a:prstTxWarp>
          </a:bodyPr>
          <a:lstStyle/>
          <a:p>
            <a:pPr algn="ctr" eaLnBrk="1" hangingPunct="1"/>
            <a:r>
              <a:rPr lang="en-US" altLang="en-US" sz="2400" cap="none" dirty="0" smtClean="0">
                <a:solidFill>
                  <a:schemeClr val="accent5"/>
                </a:solidFill>
                <a:latin typeface="Arial" panose="020B0604020202020204" pitchFamily="34" charset="0"/>
                <a:cs typeface="Arial" panose="020B0604020202020204" pitchFamily="34" charset="0"/>
              </a:rPr>
              <a:t>The Six-Three </a:t>
            </a:r>
            <a:r>
              <a:rPr lang="en-US" altLang="en-US" sz="2400" cap="none" dirty="0" err="1" smtClean="0">
                <a:solidFill>
                  <a:schemeClr val="accent5"/>
                </a:solidFill>
                <a:latin typeface="Arial" panose="020B0604020202020204" pitchFamily="34" charset="0"/>
                <a:cs typeface="Arial" panose="020B0604020202020204" pitchFamily="34" charset="0"/>
              </a:rPr>
              <a:t>Solution</a:t>
            </a:r>
            <a:r>
              <a:rPr lang="en-US" altLang="en-US" sz="2400" cap="none" baseline="30000" dirty="0" err="1" smtClean="0">
                <a:solidFill>
                  <a:schemeClr val="accent5"/>
                </a:solidFill>
                <a:latin typeface="Arial" panose="020B0604020202020204" pitchFamily="34" charset="0"/>
                <a:cs typeface="Arial" panose="020B0604020202020204" pitchFamily="34" charset="0"/>
              </a:rPr>
              <a:t>SM</a:t>
            </a:r>
            <a:endParaRPr lang="en-US" altLang="en-US" sz="2400" cap="none" dirty="0" smtClean="0">
              <a:solidFill>
                <a:schemeClr val="accent5"/>
              </a:solidFill>
              <a:latin typeface="Arial" panose="020B0604020202020204" pitchFamily="34" charset="0"/>
              <a:cs typeface="Arial" panose="020B0604020202020204" pitchFamily="34" charset="0"/>
            </a:endParaRPr>
          </a:p>
        </p:txBody>
      </p:sp>
      <p:sp>
        <p:nvSpPr>
          <p:cNvPr id="39939" name="Content Placeholder 2"/>
          <p:cNvSpPr>
            <a:spLocks noGrp="1"/>
          </p:cNvSpPr>
          <p:nvPr>
            <p:ph idx="4294967295"/>
          </p:nvPr>
        </p:nvSpPr>
        <p:spPr bwMode="auto">
          <a:xfrm>
            <a:off x="228600" y="838200"/>
            <a:ext cx="8686800" cy="5695950"/>
          </a:xfrm>
        </p:spPr>
        <p:txBody>
          <a:bodyPr wrap="square" numCol="1" anchor="t" anchorCtr="0" compatLnSpc="1">
            <a:prstTxWarp prst="textNoShape">
              <a:avLst/>
            </a:prstTxWarp>
            <a:noAutofit/>
          </a:bodyPr>
          <a:lstStyle/>
          <a:p>
            <a:pPr marL="0" indent="0" eaLnBrk="1" hangingPunct="1">
              <a:lnSpc>
                <a:spcPct val="100000"/>
              </a:lnSpc>
              <a:spcBef>
                <a:spcPts val="0"/>
              </a:spcBef>
              <a:buNone/>
              <a:defRPr/>
            </a:pPr>
            <a:endParaRPr lang="en-US" altLang="en-US" sz="1100" cap="none" dirty="0" smtClean="0">
              <a:latin typeface="Arial" charset="0"/>
              <a:cs typeface="Arial"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To illustrate how this would work, we will review a plan for a retired person with $3 million in investment assets. In traditional planning, spending $120,000 (4% of $3 million) per year would be considered affordable. 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would budget spending at $180,000, as long as base spending was no more than $90,000.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A cash flow system would be established transferring $7,500 ($90,000 ÷ 12) per month to an operating account. Annually, the difference between 6% of investment assets and the amount transferred to the operating account would be transferred to a splurge account. In the first year, the splurge account would be funded with $90,000.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If investment performance is good in the first year, the second year deposit to the splurge account is higher; if investment performance is poor, the deposit is less. Regardless of investment performance, the deposit to the operating account would be increased by the inflation rate.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For some people, perfect retirement planning would result in having their wealth expire at the same time they do. Unfortunately, this objective cannot be met in the real world when date of death and investment results are not known. 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is a way to walk a little closer to the edge without taking too much risk of falling off. For the right people, this plan will allow better matching of wealth to one’s objectives.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is not right for everyone. However, if you think it might be right for you, please contact us. We will be happy to explore it with you.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The 4% spending guideline is frequently misunderstood and misused. For a complete explanation of this guideline, see our technical summary titled “Understanding the 4% Withdrawal Guideline”. </a:t>
            </a:r>
          </a:p>
          <a:p>
            <a:pPr marL="0" indent="0" eaLnBrk="1" hangingPunct="1">
              <a:buNone/>
              <a:defRPr/>
            </a:pPr>
            <a:endParaRPr lang="en-US" altLang="en-US" sz="1100" cap="none" dirty="0" smtClean="0">
              <a:latin typeface="Times New Roman" panose="02020603050405020304" pitchFamily="18" charset="0"/>
              <a:cs typeface="Times New Roman" panose="02020603050405020304" pitchFamily="18" charset="0"/>
            </a:endParaRPr>
          </a:p>
          <a:p>
            <a:pPr marL="0" indent="0" eaLnBrk="1" hangingPunct="1">
              <a:buNone/>
              <a:defRPr/>
            </a:pPr>
            <a:r>
              <a:rPr lang="en-US" altLang="en-US" sz="1100" b="1" cap="none" dirty="0" smtClean="0">
                <a:latin typeface="Times New Roman" panose="02020603050405020304" pitchFamily="18" charset="0"/>
                <a:cs typeface="Times New Roman" panose="02020603050405020304" pitchFamily="18" charset="0"/>
              </a:rPr>
              <a:t>Credit: Resource Consulting Group; Service Mark used with permission of Resource Consulting Group and Michael David, Orlando, FL </a:t>
            </a:r>
            <a:endParaRPr lang="en-US" altLang="en-US" sz="11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752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bwMode="auto">
          <a:xfrm>
            <a:off x="628650" y="184150"/>
            <a:ext cx="7886700" cy="1139825"/>
          </a:xfrm>
        </p:spPr>
        <p:txBody>
          <a:bodyPr wrap="square" numCol="1" compatLnSpc="1">
            <a:prstTxWarp prst="textNoShape">
              <a:avLst/>
            </a:prstTxWarp>
          </a:bodyPr>
          <a:lstStyle/>
          <a:p>
            <a:pPr algn="ctr" eaLnBrk="1" hangingPunct="1"/>
            <a:r>
              <a:rPr lang="en-US" altLang="en-US" sz="3200" cap="none" dirty="0" smtClean="0">
                <a:latin typeface="Arial" panose="020B0604020202020204" pitchFamily="34" charset="0"/>
                <a:cs typeface="Arial" panose="020B0604020202020204" pitchFamily="34" charset="0"/>
              </a:rPr>
              <a:t>N.E.S.T. Analysis System</a:t>
            </a:r>
          </a:p>
        </p:txBody>
      </p:sp>
      <p:sp>
        <p:nvSpPr>
          <p:cNvPr id="17411" name="Content Placeholder 2"/>
          <p:cNvSpPr>
            <a:spLocks noGrp="1"/>
          </p:cNvSpPr>
          <p:nvPr>
            <p:ph idx="4294967295"/>
          </p:nvPr>
        </p:nvSpPr>
        <p:spPr bwMode="auto">
          <a:xfrm>
            <a:off x="457200" y="1052513"/>
            <a:ext cx="8229600" cy="1681162"/>
          </a:xfrm>
        </p:spPr>
        <p:txBody>
          <a:bodyPr wrap="square" numCol="1" anchor="t" anchorCtr="0" compatLnSpc="1">
            <a:prstTxWarp prst="textNoShape">
              <a:avLst/>
            </a:prstTxWarp>
          </a:bodyPr>
          <a:lstStyle/>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30 year old married couple</a:t>
            </a:r>
          </a:p>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Illustrations show the annual investments needed to achieve $5,000,000 of inflation-adjusted retirement resources in 25, 30, and 25 years.</a:t>
            </a:r>
          </a:p>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How much would a 30-year-old have to invest per year to have $5,000,000 (in inflation-adjusted money)?</a:t>
            </a:r>
          </a:p>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HINT: Start early!</a:t>
            </a:r>
          </a:p>
        </p:txBody>
      </p:sp>
      <p:graphicFrame>
        <p:nvGraphicFramePr>
          <p:cNvPr id="8" name="Table 7"/>
          <p:cNvGraphicFramePr>
            <a:graphicFrameLocks noGrp="1"/>
          </p:cNvGraphicFramePr>
          <p:nvPr>
            <p:extLst/>
          </p:nvPr>
        </p:nvGraphicFramePr>
        <p:xfrm>
          <a:off x="571500" y="2733675"/>
          <a:ext cx="8001000" cy="2835276"/>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400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INVESTMENT GROWTH: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6% GROWTH PER YEAR*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8% GROWTH PER YEAR*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55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Annual Investments Required: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$193,631.94</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$142,625.75</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731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60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Annual Investments Required: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$130,374.38</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$107,835.79</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731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65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Annual Investments Required: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$90,807.66</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$82,749.90</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bl>
          </a:graphicData>
        </a:graphic>
      </p:graphicFrame>
      <p:sp>
        <p:nvSpPr>
          <p:cNvPr id="17435" name="TextBox 1"/>
          <p:cNvSpPr txBox="1">
            <a:spLocks noChangeArrowheads="1"/>
          </p:cNvSpPr>
          <p:nvPr/>
        </p:nvSpPr>
        <p:spPr bwMode="auto">
          <a:xfrm>
            <a:off x="571500" y="5575300"/>
            <a:ext cx="513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solidFill>
                  <a:srgbClr val="53626F"/>
                </a:solidFill>
                <a:cs typeface="Times New Roman" panose="02020603050405020304" pitchFamily="18" charset="0"/>
              </a:rPr>
              <a:t>*Rate of return prior to retirement, 5% rate of return during retirement.</a:t>
            </a:r>
          </a:p>
        </p:txBody>
      </p:sp>
    </p:spTree>
    <p:extLst>
      <p:ext uri="{BB962C8B-B14F-4D97-AF65-F5344CB8AC3E}">
        <p14:creationId xmlns:p14="http://schemas.microsoft.com/office/powerpoint/2010/main" val="135229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457200" y="228600"/>
            <a:ext cx="8229600" cy="895350"/>
          </a:xfrm>
        </p:spPr>
        <p:txBody>
          <a:bodyPr wrap="square" numCol="1" compatLnSpc="1">
            <a:prstTxWarp prst="textNoShape">
              <a:avLst/>
            </a:prstTxWarp>
          </a:bodyPr>
          <a:lstStyle/>
          <a:p>
            <a:pPr algn="ctr" eaLnBrk="1" hangingPunct="1"/>
            <a:r>
              <a:rPr lang="en-US" altLang="en-US" sz="2400" cap="none" dirty="0" smtClean="0">
                <a:latin typeface="Arial" panose="020B0604020202020204" pitchFamily="34" charset="0"/>
                <a:cs typeface="Arial" panose="020B0604020202020204" pitchFamily="34" charset="0"/>
              </a:rPr>
              <a:t>N.E.S.T. Analysis</a:t>
            </a:r>
            <a:br>
              <a:rPr lang="en-US" altLang="en-US" sz="2400" cap="none" dirty="0" smtClean="0">
                <a:latin typeface="Arial" panose="020B0604020202020204" pitchFamily="34" charset="0"/>
                <a:cs typeface="Arial" panose="020B0604020202020204" pitchFamily="34" charset="0"/>
              </a:rPr>
            </a:br>
            <a:r>
              <a:rPr lang="en-US" altLang="en-US" sz="2400" cap="none" dirty="0" smtClean="0">
                <a:latin typeface="Arial" panose="020B0604020202020204" pitchFamily="34" charset="0"/>
                <a:cs typeface="Arial" panose="020B0604020202020204" pitchFamily="34" charset="0"/>
              </a:rPr>
              <a:t>Needs/Estimated Savings Tabulation</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3800"/>
            <a:ext cx="82296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81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bwMode="auto">
          <a:xfrm>
            <a:off x="457200" y="228600"/>
            <a:ext cx="8229600" cy="474663"/>
          </a:xfrm>
        </p:spPr>
        <p:txBody>
          <a:bodyPr wrap="square" numCol="1" compatLnSpc="1">
            <a:prstTxWarp prst="textNoShape">
              <a:avLst/>
            </a:prstTxWarp>
            <a:normAutofit/>
          </a:bodyPr>
          <a:lstStyle/>
          <a:p>
            <a:pPr algn="ctr" eaLnBrk="1" hangingPunct="1"/>
            <a:r>
              <a:rPr lang="en-US" altLang="en-US" sz="2400" cap="none" dirty="0" smtClean="0">
                <a:latin typeface="Arial" panose="020B0604020202020204" pitchFamily="34" charset="0"/>
                <a:cs typeface="Arial" panose="020B0604020202020204" pitchFamily="34" charset="0"/>
              </a:rPr>
              <a:t>N.E.S.T. Analysis – Needs/Estimated Savings Tabulation</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3532" t="3967" b="4445"/>
          <a:stretch>
            <a:fillRect/>
          </a:stretch>
        </p:blipFill>
        <p:spPr bwMode="auto">
          <a:xfrm>
            <a:off x="828675" y="823913"/>
            <a:ext cx="748665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30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457200" y="277813"/>
            <a:ext cx="8229600" cy="474662"/>
          </a:xfrm>
        </p:spPr>
        <p:txBody>
          <a:bodyPr wrap="square" numCol="1" compatLnSpc="1">
            <a:prstTxWarp prst="textNoShape">
              <a:avLst/>
            </a:prstTxWarp>
            <a:normAutofit/>
          </a:bodyPr>
          <a:lstStyle/>
          <a:p>
            <a:pPr algn="ctr" eaLnBrk="1" hangingPunct="1"/>
            <a:r>
              <a:rPr lang="en-US" altLang="en-US" sz="2400" cap="none" dirty="0" smtClean="0">
                <a:latin typeface="Arial" panose="020B0604020202020204" pitchFamily="34" charset="0"/>
                <a:cs typeface="Arial" panose="020B0604020202020204" pitchFamily="34" charset="0"/>
              </a:rPr>
              <a:t>N.E.S.T. Analysis – Needs/Estimated Savings Tabulation</a:t>
            </a: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t="2411"/>
          <a:stretch>
            <a:fillRect/>
          </a:stretch>
        </p:blipFill>
        <p:spPr bwMode="auto">
          <a:xfrm>
            <a:off x="915988" y="762000"/>
            <a:ext cx="7312025"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6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bwMode="auto">
          <a:xfrm>
            <a:off x="457200" y="228600"/>
            <a:ext cx="8229600" cy="474663"/>
          </a:xfrm>
        </p:spPr>
        <p:txBody>
          <a:bodyPr wrap="square" numCol="1" compatLnSpc="1">
            <a:prstTxWarp prst="textNoShape">
              <a:avLst/>
            </a:prstTxWarp>
            <a:normAutofit/>
          </a:bodyPr>
          <a:lstStyle/>
          <a:p>
            <a:pPr algn="ctr" eaLnBrk="1" hangingPunct="1"/>
            <a:r>
              <a:rPr lang="en-US" altLang="en-US" sz="2400" cap="none" dirty="0" smtClean="0">
                <a:latin typeface="Arial" panose="020B0604020202020204" pitchFamily="34" charset="0"/>
                <a:cs typeface="Arial" panose="020B0604020202020204" pitchFamily="34" charset="0"/>
              </a:rPr>
              <a:t>N.E.S.T. Analysis – Needs/Estimated Savings Tabulation</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l="1161" t="2409" r="816" b="1283"/>
          <a:stretch>
            <a:fillRect/>
          </a:stretch>
        </p:blipFill>
        <p:spPr bwMode="auto">
          <a:xfrm>
            <a:off x="917575" y="858838"/>
            <a:ext cx="730885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7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457200"/>
            <a:ext cx="8985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7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76200"/>
            <a:ext cx="7886700" cy="1139825"/>
          </a:xfrm>
        </p:spPr>
        <p:txBody>
          <a:bodyPr wrap="square" numCol="1" compatLnSpc="1">
            <a:prstTxWarp prst="textNoShape">
              <a:avLst/>
            </a:prstTxWarp>
            <a:normAutofit/>
          </a:bodyPr>
          <a:lstStyle/>
          <a:p>
            <a:pPr algn="ctr" eaLnBrk="1" hangingPunct="1">
              <a:defRPr/>
            </a:pPr>
            <a:r>
              <a:rPr lang="en-US" altLang="en-US" dirty="0" smtClean="0">
                <a:solidFill>
                  <a:schemeClr val="accent5"/>
                </a:solidFill>
              </a:rPr>
              <a:t>INTRODUCTION</a:t>
            </a:r>
            <a:endParaRPr lang="en-US" altLang="en-US" sz="3200" cap="none" dirty="0" smtClean="0">
              <a:solidFill>
                <a:schemeClr val="accent5"/>
              </a:solidFill>
            </a:endParaRPr>
          </a:p>
        </p:txBody>
      </p:sp>
      <p:sp>
        <p:nvSpPr>
          <p:cNvPr id="33795" name="Content Placeholder 2"/>
          <p:cNvSpPr>
            <a:spLocks noGrp="1"/>
          </p:cNvSpPr>
          <p:nvPr>
            <p:ph idx="4294967295"/>
          </p:nvPr>
        </p:nvSpPr>
        <p:spPr bwMode="auto">
          <a:xfrm>
            <a:off x="266700" y="838200"/>
            <a:ext cx="8610600" cy="5373688"/>
          </a:xfrm>
        </p:spPr>
        <p:txBody>
          <a:bodyPr wrap="square" numCol="1" anchor="t" anchorCtr="0" compatLnSpc="1">
            <a:prstTxWarp prst="textNoShape">
              <a:avLst/>
            </a:prstTxWarp>
            <a:normAutofit lnSpcReduction="10000"/>
          </a:bodyPr>
          <a:lstStyle/>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Term life insurance is the simplest form of life insurance.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Life insurance is a contract between a life insurance company and the person or people who own a life insurance policy.</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The contract basically says that if premium payments are made on time, the carrier will pay a death benefit when a person dies, or sometimes before this, if the person has a near fatal illness and needs cash before he or she dies.</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In order to buy life insurance, a person has to fill out an application and take a physical examination, which normally includes blood testing, urine testing, and an EKG that is administered at the applicant’s home or office by a nurse.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The questionnaire will include the last five years of medical information, and the carrier will spend 5 to 8 weeks reviewing the medical records that it obtains from doctors’ offices and other medical facilities, running a credit report and looking at the other medical records.</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Normally, an application is a “</a:t>
            </a:r>
            <a:r>
              <a:rPr lang="en-US" altLang="en-US" sz="1600" b="1" dirty="0" smtClean="0">
                <a:latin typeface="Times New Roman" panose="02020603050405020304" pitchFamily="18" charset="0"/>
                <a:cs typeface="Times New Roman" panose="02020603050405020304" pitchFamily="18" charset="0"/>
              </a:rPr>
              <a:t>formal application</a:t>
            </a:r>
            <a:r>
              <a:rPr lang="en-US" altLang="en-US" sz="1600" dirty="0" smtClean="0">
                <a:latin typeface="Times New Roman" panose="02020603050405020304" pitchFamily="18" charset="0"/>
                <a:cs typeface="Times New Roman" panose="02020603050405020304" pitchFamily="18" charset="0"/>
              </a:rPr>
              <a:t>,” and the information in the application goes to a Bureau that all life insurance companies have access to for up to 8 years after the application is filed.</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An “</a:t>
            </a:r>
            <a:r>
              <a:rPr lang="en-US" altLang="en-US" sz="1600" b="1" dirty="0" smtClean="0">
                <a:latin typeface="Times New Roman" panose="02020603050405020304" pitchFamily="18" charset="0"/>
                <a:cs typeface="Times New Roman" panose="02020603050405020304" pitchFamily="18" charset="0"/>
              </a:rPr>
              <a:t>informal application</a:t>
            </a:r>
            <a:r>
              <a:rPr lang="en-US" altLang="en-US" sz="1600" dirty="0" smtClean="0">
                <a:latin typeface="Times New Roman" panose="02020603050405020304" pitchFamily="18" charset="0"/>
                <a:cs typeface="Times New Roman" panose="02020603050405020304" pitchFamily="18" charset="0"/>
              </a:rPr>
              <a:t>” is an application made to only one carrier that is not shared with the Bureau unless or until the carrier agrees to issue a policy.</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818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bwMode="auto">
          <a:xfrm>
            <a:off x="457200" y="381000"/>
            <a:ext cx="8229600" cy="661988"/>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Permanent Cash Value Products</a:t>
            </a:r>
          </a:p>
        </p:txBody>
      </p:sp>
      <p:sp>
        <p:nvSpPr>
          <p:cNvPr id="41987" name="Content Placeholder 2"/>
          <p:cNvSpPr>
            <a:spLocks noGrp="1"/>
          </p:cNvSpPr>
          <p:nvPr>
            <p:ph idx="4294967295"/>
          </p:nvPr>
        </p:nvSpPr>
        <p:spPr bwMode="auto">
          <a:xfrm>
            <a:off x="685800" y="1600200"/>
            <a:ext cx="7772400" cy="3036888"/>
          </a:xfrm>
        </p:spPr>
        <p:txBody>
          <a:bodyPr wrap="square" numCol="1" anchor="t" anchorCtr="0" compatLnSpc="1">
            <a:prstTxWarp prst="textNoShape">
              <a:avLst/>
            </a:prstTxWarp>
            <a:normAutofit/>
          </a:bodyPr>
          <a:lstStyle/>
          <a:p>
            <a:pPr marL="0" indent="0" eaLnBrk="1" hangingPunct="1">
              <a:lnSpc>
                <a:spcPct val="90000"/>
              </a:lnSpc>
              <a:spcAft>
                <a:spcPts val="1200"/>
              </a:spcAft>
              <a:buNone/>
            </a:pPr>
            <a:r>
              <a:rPr lang="en-US" altLang="en-US" sz="2000" dirty="0" smtClean="0">
                <a:latin typeface="Times New Roman" panose="02020603050405020304" pitchFamily="18" charset="0"/>
                <a:cs typeface="Times New Roman" panose="02020603050405020304" pitchFamily="18" charset="0"/>
              </a:rPr>
              <a:t>Four</a:t>
            </a:r>
            <a:r>
              <a:rPr lang="en-US" altLang="en-US" sz="2000" cap="none" dirty="0" smtClean="0">
                <a:latin typeface="Times New Roman" panose="02020603050405020304" pitchFamily="18" charset="0"/>
                <a:cs typeface="Times New Roman" panose="02020603050405020304" pitchFamily="18" charset="0"/>
              </a:rPr>
              <a:t> primary varieties of permanent life insurance products have the expectation of an increasing cash value that will, to some degree, provide a return on investment to pay or help pay mortality and maintenance costs that might eventually facilitate having the cash value replace the death benefit at an advanced age can take a number of forms. </a:t>
            </a:r>
          </a:p>
          <a:p>
            <a:pPr marL="0" indent="0" algn="just" eaLnBrk="1" hangingPunct="1">
              <a:lnSpc>
                <a:spcPct val="90000"/>
              </a:lnSpc>
              <a:spcAft>
                <a:spcPts val="1200"/>
              </a:spcAft>
            </a:pPr>
            <a:endParaRPr lang="en-US" altLang="en-US" sz="1600" cap="none" dirty="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5320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304800" y="204788"/>
          <a:ext cx="8534400" cy="5667376"/>
        </p:xfrm>
        <a:graphic>
          <a:graphicData uri="http://schemas.openxmlformats.org/drawingml/2006/table">
            <a:tbl>
              <a:tblPr/>
              <a:tblGrid>
                <a:gridCol w="1271592">
                  <a:extLst>
                    <a:ext uri="{9D8B030D-6E8A-4147-A177-3AD203B41FA5}">
                      <a16:colId xmlns:a16="http://schemas.microsoft.com/office/drawing/2014/main" val="20000"/>
                    </a:ext>
                  </a:extLst>
                </a:gridCol>
                <a:gridCol w="922968">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68400">
                  <a:extLst>
                    <a:ext uri="{9D8B030D-6E8A-4147-A177-3AD203B41FA5}">
                      <a16:colId xmlns:a16="http://schemas.microsoft.com/office/drawing/2014/main" val="20005"/>
                    </a:ext>
                  </a:extLst>
                </a:gridCol>
                <a:gridCol w="1107440">
                  <a:extLst>
                    <a:ext uri="{9D8B030D-6E8A-4147-A177-3AD203B41FA5}">
                      <a16:colId xmlns:a16="http://schemas.microsoft.com/office/drawing/2014/main" val="20006"/>
                    </a:ext>
                  </a:extLst>
                </a:gridCol>
              </a:tblGrid>
              <a:tr h="604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Term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Whole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Variable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Guaranteed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Equity Index Life Distinguishing Feature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334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Distinguishing Feature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Provides protection for a specific period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Lifetime protection for as long as premiums are paid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Guaranteed minimum interest rate on investments accumulated in the accounts – interest rates are based on bonds only and can be higher than the minimum guaranteed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Combines premium and death benefit flexibility of universal life with investment choice of variable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Death benefit is guaranteed if specified premiums are made timely for a given period of years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No loss of cash value in negative stock market years – rate of return will be a portion of index performance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48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Premium</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Fixed, but will increase at each renewal</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Fixed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Flexible since they are set by the policyholder</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Flexible, like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Fixed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Flexible, like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31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Cash Value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None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Guaranteed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Account value minus the surrender charges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Not guaranteed; depends on performance of stocks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Can generate significant cash value (albeit at a higher premium)</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See above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0666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Death Benefit</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Face amount of policy if death occurs within the term</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Face amount of policy if in force when death occurs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Times New Roman" pitchFamily="18" charset="0"/>
                          <a:cs typeface="Times New Roman" pitchFamily="18" charset="0"/>
                        </a:rPr>
                        <a:t>Option A:</a:t>
                      </a: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maintain level death benefit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Times New Roman" pitchFamily="18" charset="0"/>
                          <a:cs typeface="Times New Roman" pitchFamily="18" charset="0"/>
                        </a:rPr>
                        <a:t>Option B</a:t>
                      </a: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face amount increases as cash value grows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Times New Roman" pitchFamily="18" charset="0"/>
                          <a:cs typeface="Times New Roman" pitchFamily="18" charset="0"/>
                        </a:rPr>
                        <a:t>Option C</a:t>
                      </a: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death benefit increases to facilitate a return of all premiums on death</a:t>
                      </a:r>
                      <a:endParaRPr kumimoji="0" lang="en-US" sz="1000" b="0" i="0" u="sng" strike="noStrike" cap="none" normalizeH="0" baseline="0" dirty="0" smtClean="0">
                        <a:ln>
                          <a:noFill/>
                        </a:ln>
                        <a:solidFill>
                          <a:srgbClr val="000000"/>
                        </a:solidFill>
                        <a:effectLst/>
                        <a:latin typeface="Times New Roman" pitchFamily="18" charset="0"/>
                        <a:cs typeface="Times New Roman" pitchFamily="18" charset="0"/>
                      </a:endParaRP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Same options as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Guaranteed if premiums paid timely; accelerated death benefit rider for chronic and terminal illness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Same options as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55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Can Borrow Against Cash Value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N/A</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50%; Subject to Regulation U</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 lose “no-lapse” guarantee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Depends upon policy</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14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Cash Value at Risk if Carrier Fails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N/A</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No</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Can be Sold without Series 6 License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Maybe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No</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64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Life Settlement</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Maybe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Maybe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8"/>
                  </a:ext>
                </a:extLst>
              </a:tr>
              <a:tr h="243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Regulated By</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FINRA and 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522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419102" y="619125"/>
          <a:ext cx="8305799" cy="5049838"/>
        </p:xfrm>
        <a:graphic>
          <a:graphicData uri="http://schemas.openxmlformats.org/drawingml/2006/table">
            <a:tbl>
              <a:tblPr firstRow="1" firstCol="1" bandRow="1"/>
              <a:tblGrid>
                <a:gridCol w="2177388">
                  <a:extLst>
                    <a:ext uri="{9D8B030D-6E8A-4147-A177-3AD203B41FA5}">
                      <a16:colId xmlns:a16="http://schemas.microsoft.com/office/drawing/2014/main" val="20000"/>
                    </a:ext>
                  </a:extLst>
                </a:gridCol>
                <a:gridCol w="2307167">
                  <a:extLst>
                    <a:ext uri="{9D8B030D-6E8A-4147-A177-3AD203B41FA5}">
                      <a16:colId xmlns:a16="http://schemas.microsoft.com/office/drawing/2014/main" val="20001"/>
                    </a:ext>
                  </a:extLst>
                </a:gridCol>
                <a:gridCol w="2018770">
                  <a:extLst>
                    <a:ext uri="{9D8B030D-6E8A-4147-A177-3AD203B41FA5}">
                      <a16:colId xmlns:a16="http://schemas.microsoft.com/office/drawing/2014/main" val="20002"/>
                    </a:ext>
                  </a:extLst>
                </a:gridCol>
                <a:gridCol w="1802474">
                  <a:extLst>
                    <a:ext uri="{9D8B030D-6E8A-4147-A177-3AD203B41FA5}">
                      <a16:colId xmlns:a16="http://schemas.microsoft.com/office/drawing/2014/main" val="20003"/>
                    </a:ext>
                  </a:extLst>
                </a:gridCol>
              </a:tblGrid>
              <a:tr h="63123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Life Insurance Product</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First Year Commission ($)</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Next Six Years Commissions</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Total Seven Year Commissions</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262458">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20-year term policy</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$2,500/year</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Mutual Fund Investment:  $27,500/year</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$2,500 (the first year premium)</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$5,775 (3% of the Mutual Fund </a:t>
                      </a:r>
                      <a:r>
                        <a:rPr lang="en-US" sz="1200" dirty="0" smtClean="0">
                          <a:effectLst/>
                          <a:latin typeface="Arial" panose="020B0604020202020204" pitchFamily="34" charset="0"/>
                          <a:cs typeface="Arial" panose="020B0604020202020204" pitchFamily="34" charset="0"/>
                        </a:rPr>
                        <a:t>Investment)</a:t>
                      </a:r>
                    </a:p>
                    <a:p>
                      <a:pPr marL="0" marR="0" algn="ctr">
                        <a:spcBef>
                          <a:spcPts val="0"/>
                        </a:spcBef>
                        <a:spcAft>
                          <a:spcPts val="0"/>
                        </a:spcAft>
                      </a:pPr>
                      <a:r>
                        <a:rPr lang="en-US" sz="1200" dirty="0" smtClean="0">
                          <a:effectLst/>
                          <a:latin typeface="Arial" panose="020B0604020202020204" pitchFamily="34" charset="0"/>
                          <a:ea typeface="Times New Roman"/>
                          <a:cs typeface="Arial" panose="020B0604020202020204" pitchFamily="34" charset="0"/>
                        </a:rPr>
                        <a:t>($27,000 x 6 = $162,000)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$8,275</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94684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Fee-for-Service no-load life insurance</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$30,000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0</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Between 1% and 2% of cash value (advisor fee)</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Between 1% and 2% of cash </a:t>
                      </a:r>
                      <a:r>
                        <a:rPr lang="en-US" sz="1200" dirty="0" smtClean="0">
                          <a:effectLst/>
                          <a:latin typeface="Arial" panose="020B0604020202020204" pitchFamily="34" charset="0"/>
                          <a:cs typeface="Arial" panose="020B0604020202020204" pitchFamily="34" charset="0"/>
                        </a:rPr>
                        <a:t>value</a:t>
                      </a:r>
                    </a:p>
                    <a:p>
                      <a:pPr marL="0" marR="0" algn="ctr">
                        <a:spcBef>
                          <a:spcPts val="0"/>
                        </a:spcBef>
                        <a:spcAft>
                          <a:spcPts val="0"/>
                        </a:spcAft>
                      </a:pPr>
                      <a:r>
                        <a:rPr lang="en-US" sz="1200" dirty="0" smtClean="0">
                          <a:effectLst/>
                          <a:latin typeface="Arial" panose="020B0604020202020204" pitchFamily="34" charset="0"/>
                          <a:ea typeface="Times New Roman"/>
                          <a:cs typeface="Arial" panose="020B0604020202020204" pitchFamily="34" charset="0"/>
                        </a:rPr>
                        <a:t>(May</a:t>
                      </a:r>
                      <a:r>
                        <a:rPr lang="en-US" sz="1200" baseline="0" dirty="0" smtClean="0">
                          <a:effectLst/>
                          <a:latin typeface="Arial" panose="020B0604020202020204" pitchFamily="34" charset="0"/>
                          <a:ea typeface="Times New Roman"/>
                          <a:cs typeface="Arial" panose="020B0604020202020204" pitchFamily="34" charset="0"/>
                        </a:rPr>
                        <a:t> be $6,000)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94684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No commission concessions</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$30,000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$18,000; plus 3% of annual premiums a year plus next 6 years</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$900 for the next 6 years; plus 2-4% of premium ($600 to $1,200 per year)</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$23,400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1262458">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Discount commission</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$30,000</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Advisor agrees to discount commissions by 90%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$1,800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$2,100 a year for 7 years</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$7,170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7335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bwMode="auto">
          <a:xfrm>
            <a:off x="457200" y="152400"/>
            <a:ext cx="8229600" cy="6229350"/>
          </a:xfrm>
        </p:spPr>
        <p:txBody>
          <a:bodyPr wrap="square" numCol="1" anchor="t" anchorCtr="0" compatLnSpc="1">
            <a:prstTxWarp prst="textNoShape">
              <a:avLst/>
            </a:prstTxWarp>
            <a:noAutofit/>
          </a:bodyPr>
          <a:lstStyle/>
          <a:p>
            <a:pPr marL="0" indent="0" algn="ctr">
              <a:buNone/>
              <a:defRPr/>
            </a:pPr>
            <a:r>
              <a:rPr lang="en-US" sz="2400" b="1" cap="none" dirty="0">
                <a:solidFill>
                  <a:schemeClr val="accent5"/>
                </a:solidFill>
              </a:rPr>
              <a:t>When looking at an existing </a:t>
            </a:r>
            <a:r>
              <a:rPr lang="en-US" sz="2400" b="1" cap="none" dirty="0" smtClean="0">
                <a:solidFill>
                  <a:schemeClr val="accent5"/>
                </a:solidFill>
              </a:rPr>
              <a:t>permanent policy</a:t>
            </a:r>
            <a:r>
              <a:rPr lang="en-US" sz="2400" b="1" cap="none" dirty="0">
                <a:solidFill>
                  <a:schemeClr val="accent5"/>
                </a:solidFill>
              </a:rPr>
              <a:t>, </a:t>
            </a:r>
            <a:r>
              <a:rPr lang="en-US" sz="2400" b="1" cap="none" dirty="0" smtClean="0">
                <a:solidFill>
                  <a:schemeClr val="accent5"/>
                </a:solidFill>
              </a:rPr>
              <a:t/>
            </a:r>
            <a:br>
              <a:rPr lang="en-US" sz="2400" b="1" cap="none" dirty="0" smtClean="0">
                <a:solidFill>
                  <a:schemeClr val="accent5"/>
                </a:solidFill>
              </a:rPr>
            </a:br>
            <a:r>
              <a:rPr lang="en-US" sz="2400" b="1" cap="none" dirty="0" smtClean="0">
                <a:solidFill>
                  <a:schemeClr val="accent5"/>
                </a:solidFill>
              </a:rPr>
              <a:t>we </a:t>
            </a:r>
            <a:r>
              <a:rPr lang="en-US" sz="2400" b="1" cap="none" dirty="0">
                <a:solidFill>
                  <a:schemeClr val="accent5"/>
                </a:solidFill>
              </a:rPr>
              <a:t>typically </a:t>
            </a:r>
            <a:r>
              <a:rPr lang="en-US" sz="2400" b="1" cap="none" dirty="0" smtClean="0">
                <a:solidFill>
                  <a:schemeClr val="accent5"/>
                </a:solidFill>
              </a:rPr>
              <a:t>ask </a:t>
            </a:r>
            <a:r>
              <a:rPr lang="en-US" sz="2400" b="1" cap="none" dirty="0">
                <a:solidFill>
                  <a:schemeClr val="accent5"/>
                </a:solidFill>
              </a:rPr>
              <a:t>about the following:</a:t>
            </a:r>
          </a:p>
          <a:p>
            <a:pPr marL="0" indent="0">
              <a:buNone/>
              <a:defRPr/>
            </a:pPr>
            <a:endParaRPr lang="en-US" sz="1800" cap="none" dirty="0">
              <a:latin typeface="Times New Roman" panose="02020603050405020304" pitchFamily="18" charset="0"/>
              <a:cs typeface="Times New Roman" panose="02020603050405020304" pitchFamily="18" charset="0"/>
            </a:endParaRPr>
          </a:p>
          <a:p>
            <a:pPr>
              <a:buFont typeface="+mj-lt"/>
              <a:buAutoNum type="arabicPeriod"/>
              <a:tabLst>
                <a:tab pos="400050" algn="l"/>
              </a:tabLst>
              <a:defRPr/>
            </a:pPr>
            <a:r>
              <a:rPr lang="en-US" sz="1600" cap="none" dirty="0">
                <a:latin typeface="Times New Roman" panose="02020603050405020304" pitchFamily="18" charset="0"/>
                <a:cs typeface="Times New Roman" panose="02020603050405020304" pitchFamily="18" charset="0"/>
              </a:rPr>
              <a:t>What is the exact premium history, and the rate of return thus far?</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Should </a:t>
            </a:r>
            <a:r>
              <a:rPr lang="en-US" sz="1600" cap="none" dirty="0">
                <a:latin typeface="Times New Roman" panose="02020603050405020304" pitchFamily="18" charset="0"/>
                <a:cs typeface="Times New Roman" panose="02020603050405020304" pitchFamily="18" charset="0"/>
              </a:rPr>
              <a:t>the death benefit be decreased, or contributions made to meet but not exceed the minimum corridor guidelines?</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The </a:t>
            </a:r>
            <a:r>
              <a:rPr lang="en-US" sz="1600" cap="none" dirty="0">
                <a:latin typeface="Times New Roman" panose="02020603050405020304" pitchFamily="18" charset="0"/>
                <a:cs typeface="Times New Roman" panose="02020603050405020304" pitchFamily="18" charset="0"/>
              </a:rPr>
              <a:t>same as #2 above, but to meet the modified endowment contract guidelines, if the client will never need to borrow or otherwise withdraw from the policy during his or her lifetime.</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Withdraw </a:t>
            </a:r>
            <a:r>
              <a:rPr lang="en-US" sz="1600" cap="none" dirty="0">
                <a:latin typeface="Times New Roman" panose="02020603050405020304" pitchFamily="18" charset="0"/>
                <a:cs typeface="Times New Roman" panose="02020603050405020304" pitchFamily="18" charset="0"/>
              </a:rPr>
              <a:t>as much as possible tax free, and convert remaining value to a lower cost annuity.</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Should </a:t>
            </a:r>
            <a:r>
              <a:rPr lang="en-US" sz="1600" cap="none" dirty="0">
                <a:latin typeface="Times New Roman" panose="02020603050405020304" pitchFamily="18" charset="0"/>
                <a:cs typeface="Times New Roman" panose="02020603050405020304" pitchFamily="18" charset="0"/>
              </a:rPr>
              <a:t>the policy be sold?</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Are </a:t>
            </a:r>
            <a:r>
              <a:rPr lang="en-US" sz="1600" cap="none" dirty="0">
                <a:latin typeface="Times New Roman" panose="02020603050405020304" pitchFamily="18" charset="0"/>
                <a:cs typeface="Times New Roman" panose="02020603050405020304" pitchFamily="18" charset="0"/>
              </a:rPr>
              <a:t>there riders that can be eliminated to enhance expected rate of return</a:t>
            </a:r>
            <a:r>
              <a:rPr lang="en-US" sz="1600" cap="none" dirty="0" smtClean="0">
                <a:latin typeface="Times New Roman" panose="02020603050405020304" pitchFamily="18" charset="0"/>
                <a:cs typeface="Times New Roman" panose="02020603050405020304" pitchFamily="18" charset="0"/>
              </a:rPr>
              <a:t>?</a:t>
            </a:r>
          </a:p>
          <a:p>
            <a:pPr>
              <a:buFont typeface="+mj-lt"/>
              <a:buAutoNum type="arabicPeriod"/>
              <a:defRPr/>
            </a:pPr>
            <a:endParaRPr lang="en-US" sz="1600" cap="none" dirty="0">
              <a:latin typeface="Times New Roman" panose="02020603050405020304" pitchFamily="18" charset="0"/>
              <a:cs typeface="Times New Roman" panose="02020603050405020304" pitchFamily="18" charset="0"/>
            </a:endParaRPr>
          </a:p>
          <a:p>
            <a:pPr marL="0" indent="0">
              <a:buNone/>
              <a:defRPr/>
            </a:pPr>
            <a:r>
              <a:rPr lang="en-US" sz="1600" cap="none" dirty="0">
                <a:latin typeface="Times New Roman" panose="02020603050405020304" pitchFamily="18" charset="0"/>
                <a:cs typeface="Times New Roman" panose="02020603050405020304" pitchFamily="18" charset="0"/>
              </a:rPr>
              <a:t> </a:t>
            </a:r>
            <a:r>
              <a:rPr lang="en-US" sz="1600" cap="none" dirty="0" smtClean="0">
                <a:latin typeface="Times New Roman" panose="02020603050405020304" pitchFamily="18" charset="0"/>
                <a:cs typeface="Times New Roman" panose="02020603050405020304" pitchFamily="18" charset="0"/>
              </a:rPr>
              <a:t>If </a:t>
            </a:r>
            <a:r>
              <a:rPr lang="en-US" sz="1600" cap="none" dirty="0">
                <a:latin typeface="Times New Roman" panose="02020603050405020304" pitchFamily="18" charset="0"/>
                <a:cs typeface="Times New Roman" panose="02020603050405020304" pitchFamily="18" charset="0"/>
              </a:rPr>
              <a:t>the insured or insureds are in very good health, as compared to the mainstream insureds who have purchased policies of the same type from the same carrier many years back, then a replacement policy may be worth considering</a:t>
            </a:r>
            <a:r>
              <a:rPr lang="en-US" sz="1600" cap="none" dirty="0" smtClean="0">
                <a:latin typeface="Times New Roman" panose="02020603050405020304" pitchFamily="18" charset="0"/>
                <a:cs typeface="Times New Roman" panose="02020603050405020304" pitchFamily="18" charset="0"/>
              </a:rPr>
              <a:t>.</a:t>
            </a:r>
          </a:p>
          <a:p>
            <a:pPr marL="0" indent="0">
              <a:buNone/>
              <a:defRPr/>
            </a:pPr>
            <a:endParaRPr lang="en-US" sz="1600" cap="none" dirty="0">
              <a:latin typeface="Times New Roman" panose="02020603050405020304" pitchFamily="18" charset="0"/>
              <a:cs typeface="Times New Roman" panose="02020603050405020304" pitchFamily="18" charset="0"/>
            </a:endParaRPr>
          </a:p>
          <a:p>
            <a:pPr marL="0" indent="0">
              <a:buNone/>
              <a:defRPr/>
            </a:pPr>
            <a:r>
              <a:rPr lang="en-US" sz="1600" cap="none" dirty="0" smtClean="0">
                <a:latin typeface="Times New Roman" panose="02020603050405020304" pitchFamily="18" charset="0"/>
                <a:cs typeface="Times New Roman" panose="02020603050405020304" pitchFamily="18" charset="0"/>
              </a:rPr>
              <a:t>If </a:t>
            </a:r>
            <a:r>
              <a:rPr lang="en-US" sz="1600" cap="none" dirty="0">
                <a:latin typeface="Times New Roman" panose="02020603050405020304" pitchFamily="18" charset="0"/>
                <a:cs typeface="Times New Roman" panose="02020603050405020304" pitchFamily="18" charset="0"/>
              </a:rPr>
              <a:t>the death benefit is no longer needed, then withdrawing the maximum amount that can be taken out (up to the tax basis) tax free, and converting the remaining policy values into a variable or fixed annuity to defer taxation may be the best planning strategy</a:t>
            </a:r>
            <a:r>
              <a:rPr lang="en-US" sz="1600" cap="none" dirty="0" smtClean="0">
                <a:latin typeface="Times New Roman" panose="02020603050405020304" pitchFamily="18" charset="0"/>
                <a:cs typeface="Times New Roman" panose="02020603050405020304" pitchFamily="18" charset="0"/>
              </a:rPr>
              <a:t>.</a:t>
            </a:r>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09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bwMode="auto">
          <a:xfrm>
            <a:off x="457200" y="152400"/>
            <a:ext cx="8229600" cy="544513"/>
          </a:xfrm>
        </p:spPr>
        <p:txBody>
          <a:bodyPr wrap="square" numCol="1" compatLnSpc="1">
            <a:prstTxWarp prst="textNoShape">
              <a:avLst/>
            </a:prstTxWarp>
          </a:bodyPr>
          <a:lstStyle/>
          <a:p>
            <a:pPr algn="ctr" eaLnBrk="1" hangingPunct="1"/>
            <a:r>
              <a:rPr lang="en-US" altLang="en-US" sz="2800" cap="none" dirty="0" smtClean="0">
                <a:solidFill>
                  <a:schemeClr val="accent5"/>
                </a:solidFill>
                <a:latin typeface="Arial" panose="020B0604020202020204" pitchFamily="34" charset="0"/>
                <a:cs typeface="Arial" panose="020B0604020202020204" pitchFamily="34" charset="0"/>
              </a:rPr>
              <a:t>Riders on the Storm</a:t>
            </a:r>
          </a:p>
        </p:txBody>
      </p:sp>
      <p:sp>
        <p:nvSpPr>
          <p:cNvPr id="122883" name="Content Placeholder 2"/>
          <p:cNvSpPr>
            <a:spLocks noGrp="1"/>
          </p:cNvSpPr>
          <p:nvPr>
            <p:ph idx="4294967295"/>
          </p:nvPr>
        </p:nvSpPr>
        <p:spPr bwMode="auto">
          <a:xfrm>
            <a:off x="457200" y="838200"/>
            <a:ext cx="8229600" cy="5105400"/>
          </a:xfrm>
        </p:spPr>
        <p:txBody>
          <a:bodyPr wrap="square" numCol="1" anchor="t" anchorCtr="0" compatLnSpc="1">
            <a:prstTxWarp prst="textNoShape">
              <a:avLst/>
            </a:prstTxWarp>
            <a:normAutofit fontScale="92500" lnSpcReduction="10000"/>
          </a:bodyPr>
          <a:lstStyle/>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Disability Premium Waiver – a provision that will not require the insured to pay the usual recurring fee to maintain the health insurance policy if the person responsible for paying the premiums is seriously injured.  Insurance companies vary in their definition of a disability.</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Contractual guarantee that if cash value crashes, policy loans need never be repaid.</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Option to increase death benefit without taking physical.</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Automatic incrementally increasing death benefit at preset pricing.</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Term-like coverage on spouse, commonly provided by American Dental Association and similar group policies</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u="sng" cap="none" dirty="0" smtClean="0">
                <a:latin typeface="Times New Roman" panose="02020603050405020304" pitchFamily="18" charset="0"/>
                <a:cs typeface="Times New Roman" panose="02020603050405020304" pitchFamily="18" charset="0"/>
              </a:rPr>
              <a:t>For second-to-die only</a:t>
            </a:r>
            <a:r>
              <a:rPr lang="en-US" altLang="en-US" sz="1700" cap="none" dirty="0" smtClean="0">
                <a:latin typeface="Times New Roman" panose="02020603050405020304" pitchFamily="18" charset="0"/>
                <a:cs typeface="Times New Roman" panose="02020603050405020304" pitchFamily="18" charset="0"/>
              </a:rPr>
              <a:t>:</a:t>
            </a:r>
          </a:p>
          <a:p>
            <a:pPr marL="457200" indent="-457200" eaLnBrk="1" hangingPunct="1">
              <a:buFont typeface="Arial" panose="020B0604020202020204" pitchFamily="34" charset="0"/>
              <a:buChar char="•"/>
              <a:tabLst>
                <a:tab pos="-914400" algn="l"/>
                <a:tab pos="914400" algn="l"/>
              </a:tabLst>
            </a:pPr>
            <a:endParaRPr lang="en-US" altLang="en-US" sz="1500" cap="none" dirty="0" smtClean="0">
              <a:latin typeface="Times New Roman" panose="02020603050405020304" pitchFamily="18" charset="0"/>
              <a:cs typeface="Times New Roman" panose="02020603050405020304" pitchFamily="18" charset="0"/>
            </a:endParaRPr>
          </a:p>
          <a:p>
            <a:pPr marL="958850" lvl="4" indent="-457200" eaLnBrk="1" hangingPunct="1">
              <a:spcBef>
                <a:spcPct val="0"/>
              </a:spcBef>
              <a:buFont typeface="Arial" pitchFamily="34" charset="0"/>
              <a:buChar char="–"/>
              <a:tabLst>
                <a:tab pos="-914400" algn="l"/>
                <a:tab pos="914400" algn="l"/>
              </a:tabLst>
            </a:pPr>
            <a:r>
              <a:rPr lang="en-US" altLang="en-US" dirty="0" smtClean="0">
                <a:latin typeface="Times New Roman" panose="02020603050405020304" pitchFamily="18" charset="0"/>
                <a:cs typeface="Times New Roman" panose="02020603050405020304" pitchFamily="18" charset="0"/>
              </a:rPr>
              <a:t>Divisible into two separate policies in the event of divorce (“split option”).</a:t>
            </a:r>
          </a:p>
          <a:p>
            <a:pPr marL="571500" lvl="3" indent="-457200" eaLnBrk="1" hangingPunct="1">
              <a:spcBef>
                <a:spcPct val="0"/>
              </a:spcBef>
              <a:tabLst>
                <a:tab pos="-914400" algn="l"/>
                <a:tab pos="914400" algn="l"/>
              </a:tabLst>
            </a:pPr>
            <a:endParaRPr lang="en-US" altLang="en-US" sz="1500" dirty="0" smtClean="0">
              <a:latin typeface="Times New Roman" panose="02020603050405020304" pitchFamily="18" charset="0"/>
              <a:cs typeface="Times New Roman" panose="02020603050405020304" pitchFamily="18" charset="0"/>
            </a:endParaRPr>
          </a:p>
          <a:p>
            <a:pPr marL="958850" lvl="4" indent="-457200" eaLnBrk="1" hangingPunct="1">
              <a:spcBef>
                <a:spcPct val="0"/>
              </a:spcBef>
              <a:buFont typeface="Arial" pitchFamily="34" charset="0"/>
              <a:buChar char="–"/>
              <a:tabLst>
                <a:tab pos="-914400" algn="l"/>
                <a:tab pos="914400" algn="l"/>
              </a:tabLst>
            </a:pPr>
            <a:r>
              <a:rPr lang="en-US" altLang="en-US" dirty="0" smtClean="0">
                <a:latin typeface="Times New Roman" panose="02020603050405020304" pitchFamily="18" charset="0"/>
                <a:cs typeface="Times New Roman" panose="02020603050405020304" pitchFamily="18" charset="0"/>
              </a:rPr>
              <a:t>Pays a death benefit to the heirs after both spouses are dead</a:t>
            </a:r>
          </a:p>
          <a:p>
            <a:pPr marL="571500" lvl="3" indent="-457200" eaLnBrk="1" hangingPunct="1">
              <a:spcBef>
                <a:spcPct val="0"/>
              </a:spcBef>
              <a:tabLst>
                <a:tab pos="-914400" algn="l"/>
                <a:tab pos="914400" algn="l"/>
              </a:tabLst>
            </a:pPr>
            <a:endParaRPr lang="en-US" altLang="en-US" sz="1500" dirty="0" smtClean="0">
              <a:latin typeface="Times New Roman" panose="02020603050405020304" pitchFamily="18" charset="0"/>
              <a:cs typeface="Times New Roman" panose="02020603050405020304" pitchFamily="18" charset="0"/>
            </a:endParaRPr>
          </a:p>
          <a:p>
            <a:pPr marL="958850" lvl="4" indent="-457200" eaLnBrk="1" hangingPunct="1">
              <a:spcBef>
                <a:spcPct val="0"/>
              </a:spcBef>
              <a:buFont typeface="Arial" pitchFamily="34" charset="0"/>
              <a:buChar char="–"/>
              <a:tabLst>
                <a:tab pos="-914400" algn="l"/>
                <a:tab pos="914400" algn="l"/>
              </a:tabLst>
            </a:pPr>
            <a:r>
              <a:rPr lang="en-US" altLang="en-US" dirty="0" smtClean="0">
                <a:latin typeface="Times New Roman" panose="02020603050405020304" pitchFamily="18" charset="0"/>
                <a:cs typeface="Times New Roman" panose="02020603050405020304" pitchFamily="18" charset="0"/>
              </a:rPr>
              <a:t>Second-to-die can help pay estate taxes and/or provide financial legacy to children</a:t>
            </a:r>
          </a:p>
        </p:txBody>
      </p:sp>
    </p:spTree>
    <p:extLst>
      <p:ext uri="{BB962C8B-B14F-4D97-AF65-F5344CB8AC3E}">
        <p14:creationId xmlns:p14="http://schemas.microsoft.com/office/powerpoint/2010/main" val="2477852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628650" y="152400"/>
            <a:ext cx="7886700" cy="1139825"/>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Tax Talk for Permanent Life Policies</a:t>
            </a:r>
          </a:p>
        </p:txBody>
      </p:sp>
      <p:sp>
        <p:nvSpPr>
          <p:cNvPr id="13315" name="Content Placeholder 2"/>
          <p:cNvSpPr>
            <a:spLocks noGrp="1"/>
          </p:cNvSpPr>
          <p:nvPr>
            <p:ph idx="4294967295"/>
          </p:nvPr>
        </p:nvSpPr>
        <p:spPr bwMode="auto">
          <a:xfrm>
            <a:off x="508356" y="1221331"/>
            <a:ext cx="8229600" cy="4900613"/>
          </a:xfrm>
        </p:spPr>
        <p:txBody>
          <a:bodyPr wrap="square" numCol="1" anchor="t" anchorCtr="0" compatLnSpc="1">
            <a:prstTxWarp prst="textNoShape">
              <a:avLst/>
            </a:prstTxWarp>
            <a:normAutofit/>
          </a:bodyPr>
          <a:lstStyle/>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Premiums are not deductible in the vast majority of circumstances.</a:t>
            </a:r>
          </a:p>
          <a:p>
            <a:pPr marL="457200" indent="-457200" eaLnBrk="1" hangingPunct="1">
              <a:buFont typeface="Arial" panose="020B0604020202020204" pitchFamily="34" charset="0"/>
              <a:buNone/>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Cash value income used to pay for death benefit is in essence tax-free.</a:t>
            </a:r>
          </a:p>
          <a:p>
            <a:pPr marL="457200" indent="-457200" eaLnBrk="1" hangingPunct="1">
              <a:buFont typeface="Arial" panose="020B0604020202020204" pitchFamily="34" charset="0"/>
              <a:buNone/>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Can withdraw up to tax basis and then borrow from policy </a:t>
            </a:r>
            <a:r>
              <a:rPr lang="en-US" altLang="en-US" sz="1500" dirty="0" smtClean="0">
                <a:latin typeface="Times New Roman" panose="02020603050405020304" pitchFamily="18" charset="0"/>
                <a:cs typeface="Times New Roman" panose="02020603050405020304" pitchFamily="18" charset="0"/>
              </a:rPr>
              <a:t>tax-free, but </a:t>
            </a:r>
            <a:r>
              <a:rPr lang="en-US" altLang="en-US" sz="1500" dirty="0">
                <a:latin typeface="Times New Roman" panose="02020603050405020304" pitchFamily="18" charset="0"/>
                <a:cs typeface="Times New Roman" panose="02020603050405020304" pitchFamily="18" charset="0"/>
              </a:rPr>
              <a:t>borrowing causes interest differential rate to be paid to the carrier, except with respect to private placement policies</a:t>
            </a:r>
          </a:p>
          <a:p>
            <a:pPr marL="457200" indent="-457200" eaLnBrk="1" hangingPunct="1">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If death benefit is reduced or started at the modified endowment contract </a:t>
            </a:r>
            <a:r>
              <a:rPr lang="en-US" altLang="en-US" sz="1500" dirty="0" smtClean="0">
                <a:latin typeface="Times New Roman" panose="02020603050405020304" pitchFamily="18" charset="0"/>
                <a:cs typeface="Times New Roman" panose="02020603050405020304" pitchFamily="18" charset="0"/>
              </a:rPr>
              <a:t>(“MEC”) level</a:t>
            </a:r>
            <a:r>
              <a:rPr lang="en-US" altLang="en-US" sz="1500" dirty="0">
                <a:latin typeface="Times New Roman" panose="02020603050405020304" pitchFamily="18" charset="0"/>
                <a:cs typeface="Times New Roman" panose="02020603050405020304" pitchFamily="18" charset="0"/>
              </a:rPr>
              <a:t>, then any pledging of or borrowing from the policy or withdrawal of basis will carry out income first, and subject the owner to the 10% excise tax, unless the owner is an individual over age 59 1/2</a:t>
            </a:r>
          </a:p>
          <a:p>
            <a:pPr marL="457200" indent="-457200" eaLnBrk="1" hangingPunct="1">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If policy destructs, income may result - if policy is cashed in, ordinary income (not capital gains) will be based upon the cash surrender value received, minus basis, and basis will be based upon premiums paid minus income within the policy that was used to purchase additional death benefit. If a loan is owed to the policy, then the amounts owed are considered to be additional amounts received for income calculation</a:t>
            </a:r>
            <a:r>
              <a:rPr lang="en-US" altLang="en-US" sz="1500" dirty="0" smtClean="0">
                <a:latin typeface="Times New Roman" panose="02020603050405020304" pitchFamily="18" charset="0"/>
                <a:cs typeface="Times New Roman" panose="02020603050405020304" pitchFamily="18" charset="0"/>
              </a:rPr>
              <a:t>.</a:t>
            </a:r>
            <a:br>
              <a:rPr lang="en-US" altLang="en-US" sz="1500" dirty="0" smtClean="0">
                <a:latin typeface="Times New Roman" panose="02020603050405020304" pitchFamily="18" charset="0"/>
                <a:cs typeface="Times New Roman" panose="02020603050405020304" pitchFamily="18" charset="0"/>
              </a:rPr>
            </a:b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1035 Exchanges.</a:t>
            </a:r>
          </a:p>
        </p:txBody>
      </p:sp>
    </p:spTree>
    <p:extLst>
      <p:ext uri="{BB962C8B-B14F-4D97-AF65-F5344CB8AC3E}">
        <p14:creationId xmlns:p14="http://schemas.microsoft.com/office/powerpoint/2010/main" val="3623868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76200"/>
            <a:ext cx="7886700" cy="1139825"/>
          </a:xfrm>
        </p:spPr>
        <p:txBody>
          <a:bodyPr wrap="square" numCol="1" compatLnSpc="1">
            <a:prstTxWarp prst="textNoShape">
              <a:avLst/>
            </a:prstTxWarp>
            <a:normAutofit/>
          </a:bodyPr>
          <a:lstStyle/>
          <a:p>
            <a:pPr algn="ctr" eaLnBrk="1" hangingPunct="1">
              <a:defRPr/>
            </a:pPr>
            <a:r>
              <a:rPr lang="en-US" altLang="en-US" dirty="0" smtClean="0">
                <a:solidFill>
                  <a:schemeClr val="accent5"/>
                </a:solidFill>
              </a:rPr>
              <a:t>INTRODUCTION</a:t>
            </a:r>
            <a:endParaRPr lang="en-US" altLang="en-US" sz="3200" cap="none" dirty="0" smtClean="0">
              <a:solidFill>
                <a:schemeClr val="accent5"/>
              </a:solidFill>
            </a:endParaRPr>
          </a:p>
        </p:txBody>
      </p:sp>
      <p:sp>
        <p:nvSpPr>
          <p:cNvPr id="33795" name="Content Placeholder 2"/>
          <p:cNvSpPr>
            <a:spLocks noGrp="1"/>
          </p:cNvSpPr>
          <p:nvPr>
            <p:ph idx="4294967295"/>
          </p:nvPr>
        </p:nvSpPr>
        <p:spPr bwMode="auto">
          <a:xfrm>
            <a:off x="266700" y="838200"/>
            <a:ext cx="8610600" cy="5373688"/>
          </a:xfrm>
        </p:spPr>
        <p:txBody>
          <a:bodyPr wrap="square" numCol="1" anchor="t" anchorCtr="0" compatLnSpc="1">
            <a:prstTxWarp prst="textNoShape">
              <a:avLst/>
            </a:prstTxWarp>
            <a:normAutofit lnSpcReduction="10000"/>
          </a:bodyPr>
          <a:lstStyle/>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Term life insurance is the simplest form of life insurance.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Life insurance is a contract between a life insurance company and the person or people who own a life insurance policy.</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The contract basically says that if premium payments are made on time, the carrier will pay a death benefit when a person dies, or sometimes before this, if the person has a near fatal illness and needs cash before he or she dies.</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In order to buy life insurance, a person has to fill out an application and take a physical examination, which normally includes blood testing, urine testing, and an EKG that is administered at the applicant’s home or office by a nurse.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The questionnaire will include the last five years of medical information, and the carrier will spend 5 to 8 weeks reviewing the medical records that it obtains from doctors’ offices and other medical facilities, running a credit report and looking at the other medical records.</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Normally, an application is a “</a:t>
            </a:r>
            <a:r>
              <a:rPr lang="en-US" altLang="en-US" sz="1600" b="1" dirty="0" smtClean="0">
                <a:latin typeface="Times New Roman" panose="02020603050405020304" pitchFamily="18" charset="0"/>
                <a:cs typeface="Times New Roman" panose="02020603050405020304" pitchFamily="18" charset="0"/>
              </a:rPr>
              <a:t>formal application</a:t>
            </a:r>
            <a:r>
              <a:rPr lang="en-US" altLang="en-US" sz="1600" dirty="0" smtClean="0">
                <a:latin typeface="Times New Roman" panose="02020603050405020304" pitchFamily="18" charset="0"/>
                <a:cs typeface="Times New Roman" panose="02020603050405020304" pitchFamily="18" charset="0"/>
              </a:rPr>
              <a:t>,” and the information in the application goes to a Bureau that all life insurance companies have access to for up to 8 years after the application is filed.</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An “</a:t>
            </a:r>
            <a:r>
              <a:rPr lang="en-US" altLang="en-US" sz="1600" b="1" dirty="0" smtClean="0">
                <a:latin typeface="Times New Roman" panose="02020603050405020304" pitchFamily="18" charset="0"/>
                <a:cs typeface="Times New Roman" panose="02020603050405020304" pitchFamily="18" charset="0"/>
              </a:rPr>
              <a:t>informal application</a:t>
            </a:r>
            <a:r>
              <a:rPr lang="en-US" altLang="en-US" sz="1600" dirty="0" smtClean="0">
                <a:latin typeface="Times New Roman" panose="02020603050405020304" pitchFamily="18" charset="0"/>
                <a:cs typeface="Times New Roman" panose="02020603050405020304" pitchFamily="18" charset="0"/>
              </a:rPr>
              <a:t>” is an application made to only one carrier that is not shared with the Bureau unless or until the carrier agrees to issue a policy.</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11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1257300" y="76200"/>
            <a:ext cx="7886700" cy="1139825"/>
          </a:xfrm>
        </p:spPr>
        <p:txBody>
          <a:bodyPr wrap="square" numCol="1" compatLnSpc="1">
            <a:prstTxWarp prst="textNoShape">
              <a:avLst/>
            </a:prstTxWarp>
            <a:normAutofit/>
          </a:bodyPr>
          <a:lstStyle/>
          <a:p>
            <a:pPr algn="ctr" eaLnBrk="1" hangingPunct="1">
              <a:defRPr/>
            </a:pPr>
            <a:r>
              <a:rPr lang="en-US" altLang="en-US" dirty="0" smtClean="0">
                <a:solidFill>
                  <a:schemeClr val="accent5"/>
                </a:solidFill>
              </a:rPr>
              <a:t>INTRODUCTION</a:t>
            </a:r>
            <a:endParaRPr lang="en-US" altLang="en-US" sz="3200" cap="none" dirty="0" smtClean="0">
              <a:solidFill>
                <a:schemeClr val="accent5"/>
              </a:solidFill>
            </a:endParaRPr>
          </a:p>
        </p:txBody>
      </p:sp>
      <p:sp>
        <p:nvSpPr>
          <p:cNvPr id="33795" name="Content Placeholder 2"/>
          <p:cNvSpPr>
            <a:spLocks noGrp="1"/>
          </p:cNvSpPr>
          <p:nvPr>
            <p:ph idx="4294967295"/>
          </p:nvPr>
        </p:nvSpPr>
        <p:spPr bwMode="auto">
          <a:xfrm>
            <a:off x="533400" y="914400"/>
            <a:ext cx="8610600" cy="5373688"/>
          </a:xfrm>
        </p:spPr>
        <p:txBody>
          <a:bodyPr wrap="square" numCol="1" anchor="t" anchorCtr="0" compatLnSpc="1">
            <a:prstTxWarp prst="textNoShape">
              <a:avLst/>
            </a:prstTxWarp>
            <a:normAutofit/>
          </a:bodyPr>
          <a:lstStyle/>
          <a:p>
            <a:pPr marL="0" indent="0" algn="just">
              <a:lnSpc>
                <a:spcPct val="100000"/>
              </a:lnSpc>
              <a:spcBef>
                <a:spcPts val="0"/>
              </a:spcBef>
              <a:buNone/>
            </a:pPr>
            <a:r>
              <a:rPr lang="en-US" altLang="en-US" sz="1600" dirty="0">
                <a:latin typeface="Times New Roman" panose="02020603050405020304" pitchFamily="18" charset="0"/>
                <a:cs typeface="Times New Roman" panose="02020603050405020304" pitchFamily="18" charset="0"/>
              </a:rPr>
              <a:t>Once the carrier has the information and has decided that it is willing to issue a policy, it will make an offer that will include the death benefit and the premium costs.</a:t>
            </a:r>
          </a:p>
          <a:p>
            <a:pPr marL="0" indent="0" algn="just" eaLnBrk="1" hangingPunct="1">
              <a:lnSpc>
                <a:spcPct val="100000"/>
              </a:lnSpc>
              <a:spcBef>
                <a:spcPts val="0"/>
              </a:spcBef>
              <a:buNone/>
            </a:pPr>
            <a:endParaRPr lang="en-US" altLang="en-US" sz="1600"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Different carriers will give different offers, and there is much to think about beyond just what the death benefit and premium amounts will be.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These other factors include: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ts val="0"/>
              </a:spcBef>
              <a:buAutoNum type="arabicPeriod"/>
              <a:tabLst>
                <a:tab pos="400050" algn="l"/>
              </a:tabLst>
            </a:pPr>
            <a:r>
              <a:rPr lang="en-US" altLang="en-US" sz="1600" dirty="0" smtClean="0">
                <a:latin typeface="Times New Roman" panose="02020603050405020304" pitchFamily="18" charset="0"/>
                <a:cs typeface="Times New Roman" panose="02020603050405020304" pitchFamily="18" charset="0"/>
              </a:rPr>
              <a:t>The strength, size and history of the carrier.</a:t>
            </a:r>
          </a:p>
          <a:p>
            <a:pPr marL="342900" indent="-342900" algn="just" eaLnBrk="1" hangingPunct="1">
              <a:lnSpc>
                <a:spcPct val="100000"/>
              </a:lnSpc>
              <a:spcBef>
                <a:spcPts val="0"/>
              </a:spcBef>
              <a:buAutoNum type="arabicPeriod"/>
              <a:tabLst>
                <a:tab pos="400050" algn="l"/>
              </a:tabLst>
            </a:pPr>
            <a:endParaRPr lang="en-US" altLang="en-US" sz="1600" cap="none" dirty="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ts val="0"/>
              </a:spcBef>
              <a:buAutoNum type="arabicPeriod"/>
              <a:tabLst>
                <a:tab pos="400050" algn="l"/>
              </a:tabLst>
            </a:pPr>
            <a:r>
              <a:rPr lang="en-US" altLang="en-US" sz="1600" dirty="0" smtClean="0">
                <a:latin typeface="Times New Roman" panose="02020603050405020304" pitchFamily="18" charset="0"/>
                <a:cs typeface="Times New Roman" panose="02020603050405020304" pitchFamily="18" charset="0"/>
              </a:rPr>
              <a:t>For term insurance, whether there is a right to convert to a permanent policy before premium amounts go up, and when that “conversion option” can be exercised.</a:t>
            </a:r>
          </a:p>
          <a:p>
            <a:pPr marL="0" indent="0" algn="just" eaLnBrk="1" hangingPunct="1">
              <a:lnSpc>
                <a:spcPct val="100000"/>
              </a:lnSpc>
              <a:spcBef>
                <a:spcPts val="0"/>
              </a:spcBef>
              <a:buNone/>
              <a:tabLst>
                <a:tab pos="400050" algn="l"/>
              </a:tabLst>
            </a:pPr>
            <a:endParaRPr lang="en-US" altLang="en-US" sz="1600" cap="none" dirty="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ts val="0"/>
              </a:spcBef>
              <a:buAutoNum type="arabicPeriod" startAt="3"/>
              <a:tabLst>
                <a:tab pos="400050" algn="l"/>
              </a:tabLst>
            </a:pPr>
            <a:r>
              <a:rPr lang="en-US" altLang="en-US" sz="1600" dirty="0" smtClean="0">
                <a:latin typeface="Times New Roman" panose="02020603050405020304" pitchFamily="18" charset="0"/>
                <a:cs typeface="Times New Roman" panose="02020603050405020304" pitchFamily="18" charset="0"/>
              </a:rPr>
              <a:t>Who will be your sales agent or policy representative? – Do you prefer to deal directly with a carrier or with an individual who sells you the policy?</a:t>
            </a:r>
          </a:p>
          <a:p>
            <a:pPr marL="342900" indent="-342900" algn="just" eaLnBrk="1" hangingPunct="1">
              <a:lnSpc>
                <a:spcPct val="100000"/>
              </a:lnSpc>
              <a:spcBef>
                <a:spcPts val="0"/>
              </a:spcBef>
              <a:buAutoNum type="arabicPeriod" startAt="3"/>
              <a:tabLst>
                <a:tab pos="400050" algn="l"/>
              </a:tabLst>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tabLst>
                <a:tab pos="400050" algn="l"/>
              </a:tabLst>
            </a:pPr>
            <a:r>
              <a:rPr lang="en-US" altLang="en-US" sz="1600" b="1" dirty="0" smtClean="0">
                <a:latin typeface="Times New Roman" panose="02020603050405020304" pitchFamily="18" charset="0"/>
                <a:cs typeface="Times New Roman" panose="02020603050405020304" pitchFamily="18" charset="0"/>
              </a:rPr>
              <a:t>If a policy application is not completely truthful, then there may be no death benefit – but if the insured lives longer than two years after the policy is issued, the policy may be “incontestable.”</a:t>
            </a:r>
            <a:endParaRPr lang="en-US" altLang="en-US" sz="16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09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381000"/>
            <a:ext cx="7886700" cy="1139825"/>
          </a:xfrm>
        </p:spPr>
        <p:txBody>
          <a:bodyPr wrap="square" numCol="1" compatLnSpc="1">
            <a:prstTxWarp prst="textNoShape">
              <a:avLst/>
            </a:prstTxWarp>
            <a:normAutofit/>
          </a:bodyPr>
          <a:lstStyle/>
          <a:p>
            <a:pPr algn="ctr" eaLnBrk="1" hangingPunct="1">
              <a:defRPr/>
            </a:pPr>
            <a:r>
              <a:rPr lang="en-US" altLang="en-US" dirty="0" smtClean="0">
                <a:solidFill>
                  <a:schemeClr val="accent5"/>
                </a:solidFill>
              </a:rPr>
              <a:t>A Crucial Consideration</a:t>
            </a:r>
            <a:endParaRPr lang="en-US" altLang="en-US" sz="3200" cap="none" dirty="0" smtClean="0">
              <a:solidFill>
                <a:schemeClr val="accent5"/>
              </a:solidFill>
            </a:endParaRPr>
          </a:p>
        </p:txBody>
      </p:sp>
      <p:sp>
        <p:nvSpPr>
          <p:cNvPr id="33795" name="Content Placeholder 2"/>
          <p:cNvSpPr>
            <a:spLocks noGrp="1"/>
          </p:cNvSpPr>
          <p:nvPr>
            <p:ph idx="4294967295"/>
          </p:nvPr>
        </p:nvSpPr>
        <p:spPr bwMode="auto">
          <a:xfrm>
            <a:off x="1447800" y="1905000"/>
            <a:ext cx="6248400" cy="1828800"/>
          </a:xfrm>
        </p:spPr>
        <p:txBody>
          <a:bodyPr wrap="square" numCol="1" anchor="t" anchorCtr="0" compatLnSpc="1">
            <a:prstTxWarp prst="textNoShape">
              <a:avLst/>
            </a:prstTxWarp>
            <a:normAutofit/>
          </a:bodyPr>
          <a:lstStyle/>
          <a:p>
            <a:pPr marL="0" indent="0" algn="ctr">
              <a:lnSpc>
                <a:spcPct val="100000"/>
              </a:lnSpc>
              <a:spcBef>
                <a:spcPts val="0"/>
              </a:spcBef>
              <a:buNone/>
            </a:pPr>
            <a:r>
              <a:rPr lang="en-US" altLang="en-US" sz="2400" dirty="0" smtClean="0">
                <a:latin typeface="Times New Roman" panose="02020603050405020304" pitchFamily="18" charset="0"/>
                <a:cs typeface="Times New Roman" panose="02020603050405020304" pitchFamily="18" charset="0"/>
              </a:rPr>
              <a:t>Deciding who will own the policy,</a:t>
            </a:r>
          </a:p>
          <a:p>
            <a:pPr marL="0" indent="0" algn="ctr">
              <a:lnSpc>
                <a:spcPct val="100000"/>
              </a:lnSpc>
              <a:spcBef>
                <a:spcPts val="0"/>
              </a:spcBef>
              <a:buNone/>
            </a:pPr>
            <a:r>
              <a:rPr lang="en-US" altLang="en-US" sz="2400" dirty="0" smtClean="0">
                <a:latin typeface="Times New Roman" panose="02020603050405020304" pitchFamily="18" charset="0"/>
                <a:cs typeface="Times New Roman" panose="02020603050405020304" pitchFamily="18" charset="0"/>
              </a:rPr>
              <a:t> and what person or trust will be the beneficiary, is an important question to answer.</a:t>
            </a:r>
            <a:endParaRPr lang="en-US" altLang="en-US"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88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76200"/>
            <a:ext cx="7886700" cy="1139825"/>
          </a:xfrm>
        </p:spPr>
        <p:txBody>
          <a:bodyPr wrap="square" numCol="1" compatLnSpc="1">
            <a:prstTxWarp prst="textNoShape">
              <a:avLst/>
            </a:prstTxWarp>
            <a:normAutofit/>
          </a:bodyPr>
          <a:lstStyle/>
          <a:p>
            <a:pPr algn="ctr" eaLnBrk="1" hangingPunct="1">
              <a:defRPr/>
            </a:pPr>
            <a:r>
              <a:rPr lang="en-US" altLang="en-US" sz="3200" cap="none" dirty="0" smtClean="0">
                <a:solidFill>
                  <a:schemeClr val="accent5"/>
                </a:solidFill>
                <a:latin typeface="Arial" panose="020B0604020202020204" pitchFamily="34" charset="0"/>
                <a:cs typeface="Arial" panose="020B0604020202020204" pitchFamily="34" charset="0"/>
              </a:rPr>
              <a:t>What Alan Tells His Clients About </a:t>
            </a:r>
            <a:br>
              <a:rPr lang="en-US" altLang="en-US" sz="3200" cap="none" dirty="0" smtClean="0">
                <a:solidFill>
                  <a:schemeClr val="accent5"/>
                </a:solidFill>
                <a:latin typeface="Arial" panose="020B0604020202020204" pitchFamily="34" charset="0"/>
                <a:cs typeface="Arial" panose="020B0604020202020204" pitchFamily="34" charset="0"/>
              </a:rPr>
            </a:br>
            <a:r>
              <a:rPr lang="en-US" altLang="en-US" sz="3200" cap="none" dirty="0" smtClean="0">
                <a:solidFill>
                  <a:schemeClr val="accent5"/>
                </a:solidFill>
                <a:latin typeface="Arial" panose="020B0604020202020204" pitchFamily="34" charset="0"/>
                <a:cs typeface="Arial" panose="020B0604020202020204" pitchFamily="34" charset="0"/>
              </a:rPr>
              <a:t>Buying Term Insurance</a:t>
            </a:r>
          </a:p>
        </p:txBody>
      </p:sp>
      <p:sp>
        <p:nvSpPr>
          <p:cNvPr id="33795" name="Content Placeholder 2"/>
          <p:cNvSpPr>
            <a:spLocks noGrp="1"/>
          </p:cNvSpPr>
          <p:nvPr>
            <p:ph idx="4294967295"/>
          </p:nvPr>
        </p:nvSpPr>
        <p:spPr bwMode="auto">
          <a:xfrm>
            <a:off x="575726" y="1733711"/>
            <a:ext cx="8229600" cy="3609254"/>
          </a:xfrm>
        </p:spPr>
        <p:txBody>
          <a:bodyPr wrap="square" numCol="1" anchor="t" anchorCtr="0" compatLnSpc="1">
            <a:prstTxWarp prst="textNoShape">
              <a:avLst/>
            </a:prstTxWarp>
            <a:normAutofit/>
          </a:bodyPr>
          <a:lstStyle/>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You can ask an independent agent who writes for many carriers to have the client take the physical so that they can get quotes from several carriers. </a:t>
            </a:r>
          </a:p>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You can ask that all results and quotes be confidential and not given to the bureau that all carriers belong to and share information with. Once a carrier turns the client down or "rates" the client all other carriers know. </a:t>
            </a:r>
          </a:p>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This is called an "informal application" and then the carriers can each give informal quotes for term coverage. If the client likes the quote then he or she can buy it. </a:t>
            </a:r>
          </a:p>
        </p:txBody>
      </p:sp>
    </p:spTree>
    <p:extLst>
      <p:ext uri="{BB962C8B-B14F-4D97-AF65-F5344CB8AC3E}">
        <p14:creationId xmlns:p14="http://schemas.microsoft.com/office/powerpoint/2010/main" val="330525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76200"/>
            <a:ext cx="7886700" cy="1139825"/>
          </a:xfrm>
        </p:spPr>
        <p:txBody>
          <a:bodyPr wrap="square" numCol="1" compatLnSpc="1">
            <a:prstTxWarp prst="textNoShape">
              <a:avLst/>
            </a:prstTxWarp>
            <a:normAutofit/>
          </a:bodyPr>
          <a:lstStyle/>
          <a:p>
            <a:pPr algn="ctr" eaLnBrk="1" hangingPunct="1">
              <a:defRPr/>
            </a:pPr>
            <a:r>
              <a:rPr lang="en-US" altLang="en-US" dirty="0" smtClean="0">
                <a:solidFill>
                  <a:schemeClr val="accent5"/>
                </a:solidFill>
              </a:rPr>
              <a:t>INTRODUCTION</a:t>
            </a:r>
            <a:endParaRPr lang="en-US" altLang="en-US" sz="3200" cap="none" dirty="0" smtClean="0">
              <a:solidFill>
                <a:schemeClr val="accent5"/>
              </a:solidFill>
            </a:endParaRPr>
          </a:p>
        </p:txBody>
      </p:sp>
      <p:sp>
        <p:nvSpPr>
          <p:cNvPr id="33795" name="Content Placeholder 2"/>
          <p:cNvSpPr>
            <a:spLocks noGrp="1"/>
          </p:cNvSpPr>
          <p:nvPr>
            <p:ph idx="4294967295"/>
          </p:nvPr>
        </p:nvSpPr>
        <p:spPr bwMode="auto">
          <a:xfrm>
            <a:off x="266700" y="914400"/>
            <a:ext cx="8610600" cy="5373688"/>
          </a:xfrm>
        </p:spPr>
        <p:txBody>
          <a:bodyPr wrap="square" numCol="1" anchor="t" anchorCtr="0" compatLnSpc="1">
            <a:prstTxWarp prst="textNoShape">
              <a:avLst/>
            </a:prstTxWarp>
            <a:normAutofit/>
          </a:bodyPr>
          <a:lstStyle/>
          <a:p>
            <a:pPr marL="0" indent="0" algn="just">
              <a:lnSpc>
                <a:spcPct val="100000"/>
              </a:lnSpc>
              <a:spcBef>
                <a:spcPts val="0"/>
              </a:spcBef>
              <a:buNone/>
            </a:pPr>
            <a:r>
              <a:rPr lang="en-US" altLang="en-US" sz="1600" dirty="0">
                <a:latin typeface="Times New Roman" panose="02020603050405020304" pitchFamily="18" charset="0"/>
                <a:cs typeface="Times New Roman" panose="02020603050405020304" pitchFamily="18" charset="0"/>
              </a:rPr>
              <a:t>Once the carrier has the information and has decided that it is willing to issue a policy, it will make an offer that will include the death benefit and the premium costs.</a:t>
            </a:r>
          </a:p>
          <a:p>
            <a:pPr marL="0" indent="0" algn="just" eaLnBrk="1" hangingPunct="1">
              <a:lnSpc>
                <a:spcPct val="100000"/>
              </a:lnSpc>
              <a:spcBef>
                <a:spcPts val="0"/>
              </a:spcBef>
              <a:buNone/>
            </a:pPr>
            <a:endParaRPr lang="en-US" altLang="en-US" sz="1600"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Different carriers will give different offers, and there is much to think about beyond just what the death benefit and premium amounts will be.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altLang="en-US" sz="1600" dirty="0" smtClean="0">
                <a:latin typeface="Times New Roman" panose="02020603050405020304" pitchFamily="18" charset="0"/>
                <a:cs typeface="Times New Roman" panose="02020603050405020304" pitchFamily="18" charset="0"/>
              </a:rPr>
              <a:t>These other factors include:</a:t>
            </a:r>
          </a:p>
          <a:p>
            <a:pPr marL="0" indent="0" algn="just" eaLnBrk="1" hangingPunct="1">
              <a:lnSpc>
                <a:spcPct val="100000"/>
              </a:lnSpc>
              <a:spcBef>
                <a:spcPts val="0"/>
              </a:spcBef>
              <a:buNone/>
            </a:pPr>
            <a:endParaRPr lang="en-US" altLang="en-US" sz="1600" cap="none" dirty="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ts val="0"/>
              </a:spcBef>
              <a:buAutoNum type="arabicPeriod"/>
              <a:tabLst>
                <a:tab pos="400050" algn="l"/>
              </a:tabLst>
            </a:pPr>
            <a:r>
              <a:rPr lang="en-US" altLang="en-US" sz="1600" dirty="0" smtClean="0">
                <a:latin typeface="Times New Roman" panose="02020603050405020304" pitchFamily="18" charset="0"/>
                <a:cs typeface="Times New Roman" panose="02020603050405020304" pitchFamily="18" charset="0"/>
              </a:rPr>
              <a:t>The strength, size and history of the carrier.</a:t>
            </a:r>
          </a:p>
          <a:p>
            <a:pPr marL="342900" indent="-342900" algn="just" eaLnBrk="1" hangingPunct="1">
              <a:lnSpc>
                <a:spcPct val="100000"/>
              </a:lnSpc>
              <a:spcBef>
                <a:spcPts val="0"/>
              </a:spcBef>
              <a:buAutoNum type="arabicPeriod"/>
              <a:tabLst>
                <a:tab pos="400050" algn="l"/>
              </a:tabLst>
            </a:pPr>
            <a:endParaRPr lang="en-US" altLang="en-US" sz="1600" cap="none" dirty="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ts val="0"/>
              </a:spcBef>
              <a:buAutoNum type="arabicPeriod"/>
              <a:tabLst>
                <a:tab pos="400050" algn="l"/>
              </a:tabLst>
            </a:pPr>
            <a:r>
              <a:rPr lang="en-US" altLang="en-US" sz="1600" dirty="0" smtClean="0">
                <a:latin typeface="Times New Roman" panose="02020603050405020304" pitchFamily="18" charset="0"/>
                <a:cs typeface="Times New Roman" panose="02020603050405020304" pitchFamily="18" charset="0"/>
              </a:rPr>
              <a:t>For term insurance, whether there is a right to convert to a permanent policy before premium amounts go up, and when that “conversion option” can be exercised.</a:t>
            </a:r>
          </a:p>
          <a:p>
            <a:pPr marL="0" indent="0" algn="just" eaLnBrk="1" hangingPunct="1">
              <a:lnSpc>
                <a:spcPct val="100000"/>
              </a:lnSpc>
              <a:spcBef>
                <a:spcPts val="0"/>
              </a:spcBef>
              <a:buNone/>
              <a:tabLst>
                <a:tab pos="400050" algn="l"/>
              </a:tabLst>
            </a:pPr>
            <a:endParaRPr lang="en-US" altLang="en-US" sz="1600" cap="none" dirty="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ts val="0"/>
              </a:spcBef>
              <a:buAutoNum type="arabicPeriod" startAt="3"/>
              <a:tabLst>
                <a:tab pos="400050" algn="l"/>
              </a:tabLst>
            </a:pPr>
            <a:r>
              <a:rPr lang="en-US" altLang="en-US" sz="1600" dirty="0" smtClean="0">
                <a:latin typeface="Times New Roman" panose="02020603050405020304" pitchFamily="18" charset="0"/>
                <a:cs typeface="Times New Roman" panose="02020603050405020304" pitchFamily="18" charset="0"/>
              </a:rPr>
              <a:t>Who will be your sales agent or policy representative? – Do you prefer to deal directly with a carrier or with an individual who sells you the policy?</a:t>
            </a:r>
          </a:p>
          <a:p>
            <a:pPr marL="342900" indent="-342900" algn="just" eaLnBrk="1" hangingPunct="1">
              <a:lnSpc>
                <a:spcPct val="100000"/>
              </a:lnSpc>
              <a:spcBef>
                <a:spcPts val="0"/>
              </a:spcBef>
              <a:buAutoNum type="arabicPeriod" startAt="3"/>
              <a:tabLst>
                <a:tab pos="400050" algn="l"/>
              </a:tabLst>
            </a:pPr>
            <a:endParaRPr lang="en-US" altLang="en-US" sz="1600" cap="none"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tabLst>
                <a:tab pos="400050" algn="l"/>
              </a:tabLst>
            </a:pPr>
            <a:r>
              <a:rPr lang="en-US" altLang="en-US" sz="1600" b="1" dirty="0" smtClean="0">
                <a:latin typeface="Times New Roman" panose="02020603050405020304" pitchFamily="18" charset="0"/>
                <a:cs typeface="Times New Roman" panose="02020603050405020304" pitchFamily="18" charset="0"/>
              </a:rPr>
              <a:t>If a policy application is not completely truthful, then there may be no death benefit – but if the insured lives longer than two years after the policy is issued, the policy may be “incontestable.”</a:t>
            </a:r>
            <a:endParaRPr lang="en-US" altLang="en-US" sz="16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095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111125"/>
            <a:ext cx="7886700" cy="1139825"/>
          </a:xfrm>
        </p:spPr>
        <p:txBody>
          <a:bodyPr wrap="square" numCol="1" compatLnSpc="1">
            <a:prstTxWarp prst="textNoShape">
              <a:avLst/>
            </a:prstTxWarp>
            <a:normAutofit/>
          </a:bodyPr>
          <a:lstStyle/>
          <a:p>
            <a:pPr algn="ctr" eaLnBrk="1" hangingPunct="1">
              <a:defRPr/>
            </a:pPr>
            <a:r>
              <a:rPr lang="en-US" altLang="en-US" sz="3200" cap="none" dirty="0" smtClean="0">
                <a:solidFill>
                  <a:schemeClr val="accent5"/>
                </a:solidFill>
                <a:latin typeface="Arial" panose="020B0604020202020204" pitchFamily="34" charset="0"/>
                <a:cs typeface="Arial" panose="020B0604020202020204" pitchFamily="34" charset="0"/>
              </a:rPr>
              <a:t>What Alan Tells His Clients About </a:t>
            </a:r>
            <a:br>
              <a:rPr lang="en-US" altLang="en-US" sz="3200" cap="none" dirty="0" smtClean="0">
                <a:solidFill>
                  <a:schemeClr val="accent5"/>
                </a:solidFill>
                <a:latin typeface="Arial" panose="020B0604020202020204" pitchFamily="34" charset="0"/>
                <a:cs typeface="Arial" panose="020B0604020202020204" pitchFamily="34" charset="0"/>
              </a:rPr>
            </a:br>
            <a:r>
              <a:rPr lang="en-US" altLang="en-US" sz="3200" cap="none" dirty="0" smtClean="0">
                <a:solidFill>
                  <a:schemeClr val="accent5"/>
                </a:solidFill>
                <a:latin typeface="Arial" panose="020B0604020202020204" pitchFamily="34" charset="0"/>
                <a:cs typeface="Arial" panose="020B0604020202020204" pitchFamily="34" charset="0"/>
              </a:rPr>
              <a:t>Buying Term Insurance, Continued</a:t>
            </a:r>
          </a:p>
        </p:txBody>
      </p:sp>
      <p:sp>
        <p:nvSpPr>
          <p:cNvPr id="33795" name="Content Placeholder 2"/>
          <p:cNvSpPr>
            <a:spLocks noGrp="1"/>
          </p:cNvSpPr>
          <p:nvPr>
            <p:ph idx="4294967295"/>
          </p:nvPr>
        </p:nvSpPr>
        <p:spPr bwMode="auto">
          <a:xfrm>
            <a:off x="457200" y="1878106"/>
            <a:ext cx="8229600" cy="3429000"/>
          </a:xfrm>
        </p:spPr>
        <p:txBody>
          <a:bodyPr wrap="square" numCol="1" anchor="t" anchorCtr="0" compatLnSpc="1">
            <a:prstTxWarp prst="textNoShape">
              <a:avLst/>
            </a:prstTxWarp>
            <a:normAutofit/>
          </a:bodyPr>
          <a:lstStyle/>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You might spread this among 2 or 3 carriers in case one goes under. </a:t>
            </a:r>
          </a:p>
          <a:p>
            <a:pPr marL="457200" indent="-457200" algn="just">
              <a:spcAft>
                <a:spcPts val="1200"/>
              </a:spcAft>
            </a:pPr>
            <a:r>
              <a:rPr lang="en-US" altLang="en-US" sz="2000" cap="none" dirty="0" smtClean="0">
                <a:latin typeface="Times New Roman" panose="02020603050405020304" pitchFamily="18" charset="0"/>
                <a:cs typeface="Times New Roman" panose="02020603050405020304" pitchFamily="18" charset="0"/>
              </a:rPr>
              <a:t>Better to buy six $500,000 policies with separate carriers </a:t>
            </a:r>
            <a:r>
              <a:rPr lang="en-US" altLang="en-US" sz="2000" dirty="0">
                <a:latin typeface="Times New Roman" panose="02020603050405020304" pitchFamily="18" charset="0"/>
                <a:cs typeface="Times New Roman" panose="02020603050405020304" pitchFamily="18" charset="0"/>
              </a:rPr>
              <a:t>than one $3,000,000 policy </a:t>
            </a:r>
            <a:r>
              <a:rPr lang="en-US" altLang="en-US" sz="2000" dirty="0" smtClean="0">
                <a:latin typeface="Times New Roman" panose="02020603050405020304" pitchFamily="18" charset="0"/>
                <a:cs typeface="Times New Roman" panose="02020603050405020304" pitchFamily="18" charset="0"/>
              </a:rPr>
              <a:t>with one carrier for </a:t>
            </a:r>
            <a:r>
              <a:rPr lang="en-US" altLang="en-US" sz="2000" cap="none" dirty="0" smtClean="0">
                <a:latin typeface="Times New Roman" panose="02020603050405020304" pitchFamily="18" charset="0"/>
                <a:cs typeface="Times New Roman" panose="02020603050405020304" pitchFamily="18" charset="0"/>
              </a:rPr>
              <a:t>financial security.  You cannot reduce the amount of coverage in a life insurance policy once purchased, but you can terminate smaller policies to adjust coverage downward when appropriate.</a:t>
            </a:r>
          </a:p>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Sample term rates for "preferred," "standard" and "standard smoker" individuals at ages 35, 40, 45, 50 and 55 are as follows:</a:t>
            </a:r>
          </a:p>
        </p:txBody>
      </p:sp>
    </p:spTree>
    <p:extLst>
      <p:ext uri="{BB962C8B-B14F-4D97-AF65-F5344CB8AC3E}">
        <p14:creationId xmlns:p14="http://schemas.microsoft.com/office/powerpoint/2010/main" val="485476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457200" y="222250"/>
            <a:ext cx="8229600" cy="560388"/>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Buying Term Insurance</a:t>
            </a:r>
          </a:p>
        </p:txBody>
      </p:sp>
      <p:graphicFrame>
        <p:nvGraphicFramePr>
          <p:cNvPr id="9" name="Table 8"/>
          <p:cNvGraphicFramePr>
            <a:graphicFrameLocks noGrp="1"/>
          </p:cNvGraphicFramePr>
          <p:nvPr/>
        </p:nvGraphicFramePr>
        <p:xfrm>
          <a:off x="152400" y="1179513"/>
          <a:ext cx="8839199" cy="2212977"/>
        </p:xfrm>
        <a:graphic>
          <a:graphicData uri="http://schemas.openxmlformats.org/drawingml/2006/table">
            <a:tbl>
              <a:tblPr firstRow="1" bandRow="1">
                <a:tableStyleId>{5940675A-B579-460E-94D1-54222C63F5DA}</a:tableStyleId>
              </a:tblPr>
              <a:tblGrid>
                <a:gridCol w="2209799">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tblGrid>
              <a:tr h="406881">
                <a:tc gridSpan="7">
                  <a:txBody>
                    <a:bodyPr/>
                    <a:lstStyle/>
                    <a:p>
                      <a:pPr algn="ctr"/>
                      <a:r>
                        <a:rPr lang="en-US" sz="1800" b="1" u="sng" baseline="0" dirty="0" smtClean="0"/>
                        <a:t>AGE 30</a:t>
                      </a:r>
                      <a:endParaRPr lang="en-US" sz="1800" b="1" u="sng" dirty="0"/>
                    </a:p>
                  </a:txBody>
                  <a:tcPr marT="45722" marB="45722"/>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01016">
                <a:tc>
                  <a:txBody>
                    <a:bodyPr/>
                    <a:lstStyle/>
                    <a:p>
                      <a:endParaRPr lang="en-US" sz="1200" dirty="0"/>
                    </a:p>
                  </a:txBody>
                  <a:tcPr marT="45722" marB="45722"/>
                </a:tc>
                <a:tc gridSpan="2">
                  <a:txBody>
                    <a:bodyPr/>
                    <a:lstStyle/>
                    <a:p>
                      <a:pPr algn="ctr"/>
                      <a:r>
                        <a:rPr lang="en-US" sz="1200" b="1" u="sng" dirty="0" smtClean="0"/>
                        <a:t>PREFERRED</a:t>
                      </a:r>
                      <a:endParaRPr lang="en-US" sz="1200" b="1" u="sng" dirty="0"/>
                    </a:p>
                  </a:txBody>
                  <a:tcPr marT="45722" marB="45722"/>
                </a:tc>
                <a:tc hMerge="1">
                  <a:txBody>
                    <a:bodyPr/>
                    <a:lstStyle/>
                    <a:p>
                      <a:endParaRPr lang="en-US"/>
                    </a:p>
                  </a:txBody>
                  <a:tcPr/>
                </a:tc>
                <a:tc gridSpan="2">
                  <a:txBody>
                    <a:bodyPr/>
                    <a:lstStyle/>
                    <a:p>
                      <a:pPr algn="ctr"/>
                      <a:r>
                        <a:rPr lang="en-US" sz="1200" b="1" u="sng" dirty="0" smtClean="0"/>
                        <a:t>STANDARD</a:t>
                      </a:r>
                      <a:endParaRPr lang="en-US" sz="1200" b="1" u="sng" dirty="0"/>
                    </a:p>
                  </a:txBody>
                  <a:tcPr marT="45722" marB="45722"/>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22" marB="45722"/>
                </a:tc>
                <a:tc hMerge="1">
                  <a:txBody>
                    <a:bodyPr/>
                    <a:lstStyle/>
                    <a:p>
                      <a:endParaRPr lang="en-US"/>
                    </a:p>
                  </a:txBody>
                  <a:tcPr/>
                </a:tc>
                <a:extLst>
                  <a:ext uri="{0D108BD9-81ED-4DB2-BD59-A6C34878D82A}">
                    <a16:rowId xmlns:a16="http://schemas.microsoft.com/office/drawing/2014/main" val="10001"/>
                  </a:ext>
                </a:extLst>
              </a:tr>
              <a:tr h="301016">
                <a:tc>
                  <a:txBody>
                    <a:bodyPr/>
                    <a:lstStyle/>
                    <a:p>
                      <a:endParaRPr lang="en-US" sz="1200" dirty="0"/>
                    </a:p>
                  </a:txBody>
                  <a:tcPr marT="45722" marB="45722"/>
                </a:tc>
                <a:tc>
                  <a:txBody>
                    <a:bodyPr/>
                    <a:lstStyle/>
                    <a:p>
                      <a:pPr algn="ctr"/>
                      <a:r>
                        <a:rPr lang="en-US" sz="1200" b="1" i="0" u="sng" dirty="0" smtClean="0"/>
                        <a:t>MALE</a:t>
                      </a:r>
                      <a:endParaRPr lang="en-US" sz="1200" b="1" i="0" u="sng" dirty="0"/>
                    </a:p>
                  </a:txBody>
                  <a:tcPr marT="45722" marB="45722"/>
                </a:tc>
                <a:tc>
                  <a:txBody>
                    <a:bodyPr/>
                    <a:lstStyle/>
                    <a:p>
                      <a:pPr algn="ctr"/>
                      <a:r>
                        <a:rPr lang="en-US" sz="1200" b="1" i="0" u="sng" dirty="0" smtClean="0"/>
                        <a:t>FEMALE</a:t>
                      </a:r>
                      <a:endParaRPr lang="en-US" sz="1200" b="1" i="0" u="sng" dirty="0"/>
                    </a:p>
                  </a:txBody>
                  <a:tcPr marT="45722" marB="45722"/>
                </a:tc>
                <a:tc>
                  <a:txBody>
                    <a:bodyPr/>
                    <a:lstStyle/>
                    <a:p>
                      <a:pPr algn="ctr"/>
                      <a:r>
                        <a:rPr lang="en-US" sz="1200" b="1" i="0" u="sng" dirty="0" smtClean="0"/>
                        <a:t>MALE</a:t>
                      </a:r>
                      <a:endParaRPr lang="en-US" sz="1200" b="1" i="0" u="sng" dirty="0"/>
                    </a:p>
                  </a:txBody>
                  <a:tcPr marT="45722" marB="45722"/>
                </a:tc>
                <a:tc>
                  <a:txBody>
                    <a:bodyPr/>
                    <a:lstStyle/>
                    <a:p>
                      <a:pPr algn="ctr"/>
                      <a:r>
                        <a:rPr lang="en-US" sz="1200" b="1" i="0" u="sng" dirty="0" smtClean="0"/>
                        <a:t>FEMALE</a:t>
                      </a:r>
                      <a:endParaRPr lang="en-US" sz="1200" b="1" i="0" u="sng" dirty="0"/>
                    </a:p>
                  </a:txBody>
                  <a:tcPr marT="45722" marB="45722"/>
                </a:tc>
                <a:tc>
                  <a:txBody>
                    <a:bodyPr/>
                    <a:lstStyle/>
                    <a:p>
                      <a:pPr algn="ctr"/>
                      <a:r>
                        <a:rPr lang="en-US" sz="1200" b="1" i="0" u="sng" dirty="0" smtClean="0"/>
                        <a:t>MALE</a:t>
                      </a:r>
                      <a:endParaRPr lang="en-US" sz="1200" b="1" i="0" u="sng" dirty="0"/>
                    </a:p>
                  </a:txBody>
                  <a:tcPr marT="45722" marB="45722"/>
                </a:tc>
                <a:tc>
                  <a:txBody>
                    <a:bodyPr/>
                    <a:lstStyle/>
                    <a:p>
                      <a:pPr algn="ctr"/>
                      <a:r>
                        <a:rPr lang="en-US" sz="1200" b="1" i="0" u="sng" dirty="0" smtClean="0"/>
                        <a:t>FEMALE</a:t>
                      </a:r>
                      <a:endParaRPr lang="en-US" sz="1200" b="1" i="0" u="sng" dirty="0"/>
                    </a:p>
                  </a:txBody>
                  <a:tcPr marT="45722" marB="45722"/>
                </a:tc>
                <a:extLst>
                  <a:ext uri="{0D108BD9-81ED-4DB2-BD59-A6C34878D82A}">
                    <a16:rowId xmlns:a16="http://schemas.microsoft.com/office/drawing/2014/main" val="10002"/>
                  </a:ext>
                </a:extLst>
              </a:tr>
              <a:tr h="301016">
                <a:tc>
                  <a:txBody>
                    <a:bodyPr/>
                    <a:lstStyle/>
                    <a:p>
                      <a:r>
                        <a:rPr lang="en-US" sz="1200" dirty="0" smtClean="0"/>
                        <a:t>10 Year</a:t>
                      </a:r>
                      <a:r>
                        <a:rPr lang="en-US" sz="1200" baseline="0" dirty="0" smtClean="0"/>
                        <a:t> Term</a:t>
                      </a:r>
                      <a:endParaRPr lang="en-US" sz="1200" dirty="0"/>
                    </a:p>
                  </a:txBody>
                  <a:tcPr marT="45722" marB="45722"/>
                </a:tc>
                <a:tc>
                  <a:txBody>
                    <a:bodyPr/>
                    <a:lstStyle/>
                    <a:p>
                      <a:r>
                        <a:rPr lang="en-US" sz="1200" dirty="0" smtClean="0"/>
                        <a:t>$378</a:t>
                      </a:r>
                      <a:endParaRPr lang="en-US" sz="1200" dirty="0"/>
                    </a:p>
                  </a:txBody>
                  <a:tcPr marT="45722" marB="45722"/>
                </a:tc>
                <a:tc>
                  <a:txBody>
                    <a:bodyPr/>
                    <a:lstStyle/>
                    <a:p>
                      <a:r>
                        <a:rPr lang="en-US" sz="1200" dirty="0" smtClean="0"/>
                        <a:t>$328</a:t>
                      </a:r>
                      <a:endParaRPr lang="en-US" sz="1200" dirty="0"/>
                    </a:p>
                  </a:txBody>
                  <a:tcPr marT="45722" marB="45722"/>
                </a:tc>
                <a:tc>
                  <a:txBody>
                    <a:bodyPr/>
                    <a:lstStyle/>
                    <a:p>
                      <a:r>
                        <a:rPr lang="en-US" sz="1200" dirty="0" smtClean="0"/>
                        <a:t>$658</a:t>
                      </a:r>
                      <a:endParaRPr lang="en-US" sz="1200" dirty="0"/>
                    </a:p>
                  </a:txBody>
                  <a:tcPr marT="45722" marB="45722"/>
                </a:tc>
                <a:tc>
                  <a:txBody>
                    <a:bodyPr/>
                    <a:lstStyle/>
                    <a:p>
                      <a:r>
                        <a:rPr lang="en-US" sz="1200" dirty="0" smtClean="0"/>
                        <a:t>$518</a:t>
                      </a:r>
                      <a:endParaRPr lang="en-US" sz="1200" dirty="0"/>
                    </a:p>
                  </a:txBody>
                  <a:tcPr marT="45722" marB="45722"/>
                </a:tc>
                <a:tc>
                  <a:txBody>
                    <a:bodyPr/>
                    <a:lstStyle/>
                    <a:p>
                      <a:r>
                        <a:rPr lang="en-US" sz="1200" dirty="0" smtClean="0"/>
                        <a:t>$1,548</a:t>
                      </a:r>
                      <a:endParaRPr lang="en-US" sz="1200" dirty="0"/>
                    </a:p>
                  </a:txBody>
                  <a:tcPr marT="45722" marB="45722"/>
                </a:tc>
                <a:tc>
                  <a:txBody>
                    <a:bodyPr/>
                    <a:lstStyle/>
                    <a:p>
                      <a:r>
                        <a:rPr lang="en-US" sz="1200" dirty="0" smtClean="0"/>
                        <a:t>$1,218</a:t>
                      </a:r>
                      <a:endParaRPr lang="en-US" sz="1200" dirty="0"/>
                    </a:p>
                  </a:txBody>
                  <a:tcPr marT="45722" marB="45722"/>
                </a:tc>
                <a:extLst>
                  <a:ext uri="{0D108BD9-81ED-4DB2-BD59-A6C34878D82A}">
                    <a16:rowId xmlns:a16="http://schemas.microsoft.com/office/drawing/2014/main" val="10003"/>
                  </a:ext>
                </a:extLst>
              </a:tr>
              <a:tr h="301016">
                <a:tc>
                  <a:txBody>
                    <a:bodyPr/>
                    <a:lstStyle/>
                    <a:p>
                      <a:r>
                        <a:rPr lang="en-US" sz="1200" dirty="0" smtClean="0"/>
                        <a:t>15</a:t>
                      </a:r>
                      <a:r>
                        <a:rPr lang="en-US" sz="1200" baseline="0" dirty="0" smtClean="0"/>
                        <a:t> Year Term</a:t>
                      </a:r>
                      <a:endParaRPr lang="en-US" sz="1200" dirty="0"/>
                    </a:p>
                  </a:txBody>
                  <a:tcPr marT="45722" marB="45722"/>
                </a:tc>
                <a:tc>
                  <a:txBody>
                    <a:bodyPr/>
                    <a:lstStyle/>
                    <a:p>
                      <a:r>
                        <a:rPr lang="en-US" sz="1200" dirty="0" smtClean="0"/>
                        <a:t>$458</a:t>
                      </a:r>
                      <a:endParaRPr lang="en-US" sz="1200" dirty="0"/>
                    </a:p>
                  </a:txBody>
                  <a:tcPr marT="45722" marB="45722"/>
                </a:tc>
                <a:tc>
                  <a:txBody>
                    <a:bodyPr/>
                    <a:lstStyle/>
                    <a:p>
                      <a:r>
                        <a:rPr lang="en-US" sz="1200" dirty="0" smtClean="0"/>
                        <a:t>$398</a:t>
                      </a:r>
                      <a:endParaRPr lang="en-US" sz="1200" dirty="0"/>
                    </a:p>
                  </a:txBody>
                  <a:tcPr marT="45722" marB="45722"/>
                </a:tc>
                <a:tc>
                  <a:txBody>
                    <a:bodyPr/>
                    <a:lstStyle/>
                    <a:p>
                      <a:r>
                        <a:rPr lang="en-US" sz="1200" dirty="0" smtClean="0"/>
                        <a:t>$768</a:t>
                      </a:r>
                      <a:endParaRPr lang="en-US" sz="1200" dirty="0"/>
                    </a:p>
                  </a:txBody>
                  <a:tcPr marT="45722" marB="45722"/>
                </a:tc>
                <a:tc>
                  <a:txBody>
                    <a:bodyPr/>
                    <a:lstStyle/>
                    <a:p>
                      <a:r>
                        <a:rPr lang="en-US" sz="1200" dirty="0" smtClean="0"/>
                        <a:t>$688</a:t>
                      </a:r>
                      <a:endParaRPr lang="en-US" sz="1200" dirty="0"/>
                    </a:p>
                  </a:txBody>
                  <a:tcPr marT="45722" marB="45722"/>
                </a:tc>
                <a:tc>
                  <a:txBody>
                    <a:bodyPr/>
                    <a:lstStyle/>
                    <a:p>
                      <a:r>
                        <a:rPr lang="en-US" sz="1200" dirty="0" smtClean="0"/>
                        <a:t>$1,918</a:t>
                      </a:r>
                      <a:endParaRPr lang="en-US" sz="1200" dirty="0"/>
                    </a:p>
                  </a:txBody>
                  <a:tcPr marT="45722" marB="45722"/>
                </a:tc>
                <a:tc>
                  <a:txBody>
                    <a:bodyPr/>
                    <a:lstStyle/>
                    <a:p>
                      <a:r>
                        <a:rPr lang="en-US" sz="1200" dirty="0" smtClean="0"/>
                        <a:t>$1,438</a:t>
                      </a:r>
                      <a:endParaRPr lang="en-US" sz="1200" dirty="0"/>
                    </a:p>
                  </a:txBody>
                  <a:tcPr marT="45722" marB="45722"/>
                </a:tc>
                <a:extLst>
                  <a:ext uri="{0D108BD9-81ED-4DB2-BD59-A6C34878D82A}">
                    <a16:rowId xmlns:a16="http://schemas.microsoft.com/office/drawing/2014/main" val="10004"/>
                  </a:ext>
                </a:extLst>
              </a:tr>
              <a:tr h="301016">
                <a:tc>
                  <a:txBody>
                    <a:bodyPr/>
                    <a:lstStyle/>
                    <a:p>
                      <a:r>
                        <a:rPr lang="en-US" sz="1200" dirty="0" smtClean="0"/>
                        <a:t>20 Year Term</a:t>
                      </a:r>
                      <a:endParaRPr lang="en-US" sz="1200" dirty="0"/>
                    </a:p>
                  </a:txBody>
                  <a:tcPr marT="45722" marB="45722"/>
                </a:tc>
                <a:tc>
                  <a:txBody>
                    <a:bodyPr/>
                    <a:lstStyle/>
                    <a:p>
                      <a:r>
                        <a:rPr lang="en-US" sz="1200" dirty="0" smtClean="0"/>
                        <a:t>$608</a:t>
                      </a:r>
                      <a:endParaRPr lang="en-US" sz="1200" dirty="0"/>
                    </a:p>
                  </a:txBody>
                  <a:tcPr marT="45722" marB="45722"/>
                </a:tc>
                <a:tc>
                  <a:txBody>
                    <a:bodyPr/>
                    <a:lstStyle/>
                    <a:p>
                      <a:r>
                        <a:rPr lang="en-US" sz="1200" dirty="0" smtClean="0"/>
                        <a:t>$478</a:t>
                      </a:r>
                      <a:endParaRPr lang="en-US" sz="1200" dirty="0"/>
                    </a:p>
                  </a:txBody>
                  <a:tcPr marT="45722" marB="45722"/>
                </a:tc>
                <a:tc>
                  <a:txBody>
                    <a:bodyPr/>
                    <a:lstStyle/>
                    <a:p>
                      <a:r>
                        <a:rPr lang="en-US" sz="1200" dirty="0" smtClean="0"/>
                        <a:t>$968</a:t>
                      </a:r>
                      <a:endParaRPr lang="en-US" sz="1200" dirty="0"/>
                    </a:p>
                  </a:txBody>
                  <a:tcPr marT="45722" marB="45722"/>
                </a:tc>
                <a:tc>
                  <a:txBody>
                    <a:bodyPr/>
                    <a:lstStyle/>
                    <a:p>
                      <a:r>
                        <a:rPr lang="en-US" sz="1200" dirty="0" smtClean="0"/>
                        <a:t>$738</a:t>
                      </a:r>
                      <a:endParaRPr lang="en-US" sz="1200" dirty="0"/>
                    </a:p>
                  </a:txBody>
                  <a:tcPr marT="45722" marB="45722"/>
                </a:tc>
                <a:tc>
                  <a:txBody>
                    <a:bodyPr/>
                    <a:lstStyle/>
                    <a:p>
                      <a:r>
                        <a:rPr lang="en-US" sz="1200" dirty="0" smtClean="0"/>
                        <a:t>$2,278</a:t>
                      </a:r>
                      <a:endParaRPr lang="en-US" sz="1200" dirty="0"/>
                    </a:p>
                  </a:txBody>
                  <a:tcPr marT="45722" marB="45722"/>
                </a:tc>
                <a:tc>
                  <a:txBody>
                    <a:bodyPr/>
                    <a:lstStyle/>
                    <a:p>
                      <a:r>
                        <a:rPr lang="en-US" sz="1200" dirty="0" smtClean="0"/>
                        <a:t>$1,638</a:t>
                      </a:r>
                      <a:endParaRPr lang="en-US" sz="1200" dirty="0"/>
                    </a:p>
                  </a:txBody>
                  <a:tcPr marT="45722" marB="45722"/>
                </a:tc>
                <a:extLst>
                  <a:ext uri="{0D108BD9-81ED-4DB2-BD59-A6C34878D82A}">
                    <a16:rowId xmlns:a16="http://schemas.microsoft.com/office/drawing/2014/main" val="10005"/>
                  </a:ext>
                </a:extLst>
              </a:tr>
              <a:tr h="301016">
                <a:tc>
                  <a:txBody>
                    <a:bodyPr/>
                    <a:lstStyle/>
                    <a:p>
                      <a:r>
                        <a:rPr lang="en-US" sz="1200" dirty="0" smtClean="0"/>
                        <a:t>30</a:t>
                      </a:r>
                      <a:r>
                        <a:rPr lang="en-US" sz="1200" baseline="0" dirty="0" smtClean="0"/>
                        <a:t> Year Term</a:t>
                      </a:r>
                      <a:endParaRPr lang="en-US" sz="1200" dirty="0"/>
                    </a:p>
                  </a:txBody>
                  <a:tcPr marT="45722" marB="45722"/>
                </a:tc>
                <a:tc>
                  <a:txBody>
                    <a:bodyPr/>
                    <a:lstStyle/>
                    <a:p>
                      <a:r>
                        <a:rPr lang="en-US" sz="1200" dirty="0" smtClean="0"/>
                        <a:t>$938</a:t>
                      </a:r>
                      <a:endParaRPr lang="en-US" sz="1200" dirty="0"/>
                    </a:p>
                  </a:txBody>
                  <a:tcPr marT="45722" marB="45722"/>
                </a:tc>
                <a:tc>
                  <a:txBody>
                    <a:bodyPr/>
                    <a:lstStyle/>
                    <a:p>
                      <a:r>
                        <a:rPr lang="en-US" sz="1200" dirty="0" smtClean="0"/>
                        <a:t>$768</a:t>
                      </a:r>
                      <a:endParaRPr lang="en-US" sz="1200" dirty="0"/>
                    </a:p>
                  </a:txBody>
                  <a:tcPr marT="45722" marB="45722"/>
                </a:tc>
                <a:tc>
                  <a:txBody>
                    <a:bodyPr/>
                    <a:lstStyle/>
                    <a:p>
                      <a:r>
                        <a:rPr lang="en-US" sz="1200" dirty="0" smtClean="0"/>
                        <a:t>$1,518</a:t>
                      </a:r>
                      <a:endParaRPr lang="en-US" sz="1200" dirty="0"/>
                    </a:p>
                  </a:txBody>
                  <a:tcPr marT="45722" marB="45722"/>
                </a:tc>
                <a:tc>
                  <a:txBody>
                    <a:bodyPr/>
                    <a:lstStyle/>
                    <a:p>
                      <a:r>
                        <a:rPr lang="en-US" sz="1200" dirty="0" smtClean="0"/>
                        <a:t>$1,218</a:t>
                      </a:r>
                      <a:endParaRPr lang="en-US" sz="1200" dirty="0"/>
                    </a:p>
                  </a:txBody>
                  <a:tcPr marT="45722" marB="45722"/>
                </a:tc>
                <a:tc>
                  <a:txBody>
                    <a:bodyPr/>
                    <a:lstStyle/>
                    <a:p>
                      <a:r>
                        <a:rPr lang="en-US" sz="1200" dirty="0" smtClean="0"/>
                        <a:t>$3,908</a:t>
                      </a:r>
                      <a:endParaRPr lang="en-US" sz="1200" dirty="0"/>
                    </a:p>
                  </a:txBody>
                  <a:tcPr marT="45722" marB="45722"/>
                </a:tc>
                <a:tc>
                  <a:txBody>
                    <a:bodyPr/>
                    <a:lstStyle/>
                    <a:p>
                      <a:r>
                        <a:rPr lang="en-US" sz="1200" dirty="0" smtClean="0"/>
                        <a:t>$3,018</a:t>
                      </a:r>
                      <a:endParaRPr lang="en-US" sz="1200" dirty="0"/>
                    </a:p>
                  </a:txBody>
                  <a:tcPr marT="45722" marB="45722"/>
                </a:tc>
                <a:extLst>
                  <a:ext uri="{0D108BD9-81ED-4DB2-BD59-A6C34878D82A}">
                    <a16:rowId xmlns:a16="http://schemas.microsoft.com/office/drawing/2014/main" val="10006"/>
                  </a:ext>
                </a:extLst>
              </a:tr>
            </a:tbl>
          </a:graphicData>
        </a:graphic>
      </p:graphicFrame>
      <p:graphicFrame>
        <p:nvGraphicFramePr>
          <p:cNvPr id="14" name="Table 13"/>
          <p:cNvGraphicFramePr>
            <a:graphicFrameLocks noGrp="1"/>
          </p:cNvGraphicFramePr>
          <p:nvPr/>
        </p:nvGraphicFramePr>
        <p:xfrm>
          <a:off x="152400" y="3625850"/>
          <a:ext cx="8839199" cy="2014539"/>
        </p:xfrm>
        <a:graphic>
          <a:graphicData uri="http://schemas.openxmlformats.org/drawingml/2006/table">
            <a:tbl>
              <a:tblPr firstRow="1" bandRow="1">
                <a:tableStyleId>{5940675A-B579-460E-94D1-54222C63F5DA}</a:tableStyleId>
              </a:tblPr>
              <a:tblGrid>
                <a:gridCol w="2209799">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tblGrid>
              <a:tr h="368079">
                <a:tc gridSpan="7">
                  <a:txBody>
                    <a:bodyPr/>
                    <a:lstStyle/>
                    <a:p>
                      <a:pPr algn="ctr"/>
                      <a:r>
                        <a:rPr lang="en-US" sz="1800" b="1" u="sng" baseline="0" dirty="0" smtClean="0"/>
                        <a:t>AGE 40</a:t>
                      </a:r>
                      <a:endParaRPr lang="en-US" sz="1800" b="1" u="sng" dirty="0"/>
                    </a:p>
                  </a:txBody>
                  <a:tcPr marL="91430" marR="91430" marT="45699" marB="45699"/>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274410">
                <a:tc>
                  <a:txBody>
                    <a:bodyPr/>
                    <a:lstStyle/>
                    <a:p>
                      <a:endParaRPr lang="en-US" sz="1200" dirty="0"/>
                    </a:p>
                  </a:txBody>
                  <a:tcPr marL="91430" marR="91430" marT="45699" marB="45699"/>
                </a:tc>
                <a:tc gridSpan="2">
                  <a:txBody>
                    <a:bodyPr/>
                    <a:lstStyle/>
                    <a:p>
                      <a:pPr algn="ctr"/>
                      <a:r>
                        <a:rPr lang="en-US" sz="1200" b="1" u="sng" dirty="0" smtClean="0"/>
                        <a:t>PREFERRED</a:t>
                      </a:r>
                      <a:endParaRPr lang="en-US" sz="1200" b="1" u="sng" dirty="0"/>
                    </a:p>
                  </a:txBody>
                  <a:tcPr marL="91430" marR="91430" marT="45699" marB="45699"/>
                </a:tc>
                <a:tc hMerge="1">
                  <a:txBody>
                    <a:bodyPr/>
                    <a:lstStyle/>
                    <a:p>
                      <a:endParaRPr lang="en-US"/>
                    </a:p>
                  </a:txBody>
                  <a:tcPr/>
                </a:tc>
                <a:tc gridSpan="2">
                  <a:txBody>
                    <a:bodyPr/>
                    <a:lstStyle/>
                    <a:p>
                      <a:pPr algn="ctr"/>
                      <a:r>
                        <a:rPr lang="en-US" sz="1200" b="1" u="sng" dirty="0" smtClean="0"/>
                        <a:t>STANDARD</a:t>
                      </a:r>
                      <a:endParaRPr lang="en-US" sz="1200" b="1" u="sng" dirty="0"/>
                    </a:p>
                  </a:txBody>
                  <a:tcPr marL="91430" marR="91430" marT="45699" marB="45699"/>
                </a:tc>
                <a:tc hMerge="1">
                  <a:txBody>
                    <a:bodyPr/>
                    <a:lstStyle/>
                    <a:p>
                      <a:endParaRPr lang="en-US"/>
                    </a:p>
                  </a:txBody>
                  <a:tcPr/>
                </a:tc>
                <a:tc gridSpan="2">
                  <a:txBody>
                    <a:bodyPr/>
                    <a:lstStyle/>
                    <a:p>
                      <a:pPr algn="ctr"/>
                      <a:r>
                        <a:rPr lang="en-US" sz="1200" b="1" u="sng" dirty="0" smtClean="0"/>
                        <a:t>STANDARD SMOKER</a:t>
                      </a:r>
                      <a:endParaRPr lang="en-US" sz="1200" b="1" u="sng" dirty="0"/>
                    </a:p>
                  </a:txBody>
                  <a:tcPr marL="91430" marR="91430" marT="45699" marB="45699"/>
                </a:tc>
                <a:tc hMerge="1">
                  <a:txBody>
                    <a:bodyPr/>
                    <a:lstStyle/>
                    <a:p>
                      <a:endParaRPr lang="en-US"/>
                    </a:p>
                  </a:txBody>
                  <a:tcPr/>
                </a:tc>
                <a:extLst>
                  <a:ext uri="{0D108BD9-81ED-4DB2-BD59-A6C34878D82A}">
                    <a16:rowId xmlns:a16="http://schemas.microsoft.com/office/drawing/2014/main" val="10001"/>
                  </a:ext>
                </a:extLst>
              </a:tr>
              <a:tr h="274410">
                <a:tc>
                  <a:txBody>
                    <a:bodyPr/>
                    <a:lstStyle/>
                    <a:p>
                      <a:endParaRPr lang="en-US" sz="1200" dirty="0"/>
                    </a:p>
                  </a:txBody>
                  <a:tcPr marL="91430" marR="91430" marT="45699" marB="45699"/>
                </a:tc>
                <a:tc>
                  <a:txBody>
                    <a:bodyPr/>
                    <a:lstStyle/>
                    <a:p>
                      <a:pPr algn="ctr"/>
                      <a:r>
                        <a:rPr lang="en-US" sz="1200" b="1" i="0" u="sng" dirty="0" smtClean="0"/>
                        <a:t>MALE</a:t>
                      </a:r>
                      <a:endParaRPr lang="en-US" sz="1200" b="1" i="0" u="sng" dirty="0"/>
                    </a:p>
                  </a:txBody>
                  <a:tcPr marL="91430" marR="91430" marT="45699" marB="45699"/>
                </a:tc>
                <a:tc>
                  <a:txBody>
                    <a:bodyPr/>
                    <a:lstStyle/>
                    <a:p>
                      <a:pPr algn="ctr"/>
                      <a:r>
                        <a:rPr lang="en-US" sz="1200" b="1" i="0" u="sng" dirty="0" smtClean="0"/>
                        <a:t>FEMALE</a:t>
                      </a:r>
                      <a:endParaRPr lang="en-US" sz="1200" b="1" i="0" u="sng" dirty="0"/>
                    </a:p>
                  </a:txBody>
                  <a:tcPr marL="91430" marR="91430" marT="45699" marB="45699"/>
                </a:tc>
                <a:tc>
                  <a:txBody>
                    <a:bodyPr/>
                    <a:lstStyle/>
                    <a:p>
                      <a:pPr algn="ctr"/>
                      <a:r>
                        <a:rPr lang="en-US" sz="1200" b="1" i="0" u="sng" dirty="0" smtClean="0"/>
                        <a:t>MALE</a:t>
                      </a:r>
                      <a:endParaRPr lang="en-US" sz="1200" b="1" i="0" u="sng" dirty="0"/>
                    </a:p>
                  </a:txBody>
                  <a:tcPr marL="91430" marR="91430" marT="45699" marB="45699"/>
                </a:tc>
                <a:tc>
                  <a:txBody>
                    <a:bodyPr/>
                    <a:lstStyle/>
                    <a:p>
                      <a:pPr algn="ctr"/>
                      <a:r>
                        <a:rPr lang="en-US" sz="1200" b="1" i="0" u="sng" dirty="0" smtClean="0"/>
                        <a:t>FEMALE</a:t>
                      </a:r>
                      <a:endParaRPr lang="en-US" sz="1200" b="1" i="0" u="sng" dirty="0"/>
                    </a:p>
                  </a:txBody>
                  <a:tcPr marL="91430" marR="91430" marT="45699" marB="45699"/>
                </a:tc>
                <a:tc>
                  <a:txBody>
                    <a:bodyPr/>
                    <a:lstStyle/>
                    <a:p>
                      <a:pPr algn="ctr"/>
                      <a:r>
                        <a:rPr lang="en-US" sz="1200" b="1" i="0" u="sng" dirty="0" smtClean="0"/>
                        <a:t>MALE</a:t>
                      </a:r>
                      <a:endParaRPr lang="en-US" sz="1200" b="1" i="0" u="sng" dirty="0"/>
                    </a:p>
                  </a:txBody>
                  <a:tcPr marL="91430" marR="91430" marT="45699" marB="45699"/>
                </a:tc>
                <a:tc>
                  <a:txBody>
                    <a:bodyPr/>
                    <a:lstStyle/>
                    <a:p>
                      <a:pPr algn="ctr"/>
                      <a:r>
                        <a:rPr lang="en-US" sz="1200" b="1" i="0" u="sng" dirty="0" smtClean="0"/>
                        <a:t>FEMALE</a:t>
                      </a:r>
                      <a:endParaRPr lang="en-US" sz="1200" b="1" i="0" u="sng" dirty="0"/>
                    </a:p>
                  </a:txBody>
                  <a:tcPr marL="91430" marR="91430" marT="45699" marB="45699"/>
                </a:tc>
                <a:extLst>
                  <a:ext uri="{0D108BD9-81ED-4DB2-BD59-A6C34878D82A}">
                    <a16:rowId xmlns:a16="http://schemas.microsoft.com/office/drawing/2014/main" val="10002"/>
                  </a:ext>
                </a:extLst>
              </a:tr>
              <a:tr h="274410">
                <a:tc>
                  <a:txBody>
                    <a:bodyPr/>
                    <a:lstStyle/>
                    <a:p>
                      <a:r>
                        <a:rPr lang="en-US" sz="1200" dirty="0" smtClean="0"/>
                        <a:t>10 Year</a:t>
                      </a:r>
                      <a:r>
                        <a:rPr lang="en-US" sz="1200" baseline="0" dirty="0" smtClean="0"/>
                        <a:t> Term</a:t>
                      </a:r>
                      <a:endParaRPr lang="en-US" sz="1200" dirty="0"/>
                    </a:p>
                  </a:txBody>
                  <a:tcPr marL="91430" marR="91430" marT="45699" marB="45699"/>
                </a:tc>
                <a:tc>
                  <a:txBody>
                    <a:bodyPr/>
                    <a:lstStyle/>
                    <a:p>
                      <a:r>
                        <a:rPr lang="en-US" sz="1200" dirty="0" smtClean="0"/>
                        <a:t>$505</a:t>
                      </a:r>
                      <a:endParaRPr lang="en-US" sz="1200" dirty="0"/>
                    </a:p>
                  </a:txBody>
                  <a:tcPr marL="91430" marR="91430" marT="45699" marB="45699"/>
                </a:tc>
                <a:tc>
                  <a:txBody>
                    <a:bodyPr/>
                    <a:lstStyle/>
                    <a:p>
                      <a:r>
                        <a:rPr lang="en-US" sz="1200" dirty="0" smtClean="0"/>
                        <a:t>$435</a:t>
                      </a:r>
                      <a:endParaRPr lang="en-US" sz="1200" dirty="0"/>
                    </a:p>
                  </a:txBody>
                  <a:tcPr marL="91430" marR="91430" marT="45699" marB="45699"/>
                </a:tc>
                <a:tc>
                  <a:txBody>
                    <a:bodyPr/>
                    <a:lstStyle/>
                    <a:p>
                      <a:r>
                        <a:rPr lang="en-US" sz="1200" dirty="0" smtClean="0"/>
                        <a:t>$925</a:t>
                      </a:r>
                      <a:endParaRPr lang="en-US" sz="1200" dirty="0"/>
                    </a:p>
                  </a:txBody>
                  <a:tcPr marL="91430" marR="91430" marT="45699" marB="45699"/>
                </a:tc>
                <a:tc>
                  <a:txBody>
                    <a:bodyPr/>
                    <a:lstStyle/>
                    <a:p>
                      <a:r>
                        <a:rPr lang="en-US" sz="1200" dirty="0" smtClean="0"/>
                        <a:t>$785</a:t>
                      </a:r>
                      <a:endParaRPr lang="en-US" sz="1200" dirty="0"/>
                    </a:p>
                  </a:txBody>
                  <a:tcPr marL="91430" marR="91430" marT="45699" marB="45699"/>
                </a:tc>
                <a:tc>
                  <a:txBody>
                    <a:bodyPr/>
                    <a:lstStyle/>
                    <a:p>
                      <a:r>
                        <a:rPr lang="en-US" sz="1200" dirty="0" smtClean="0"/>
                        <a:t>$2,405</a:t>
                      </a:r>
                      <a:endParaRPr lang="en-US" sz="1200" dirty="0"/>
                    </a:p>
                  </a:txBody>
                  <a:tcPr marL="91430" marR="91430" marT="45699" marB="45699"/>
                </a:tc>
                <a:tc>
                  <a:txBody>
                    <a:bodyPr/>
                    <a:lstStyle/>
                    <a:p>
                      <a:r>
                        <a:rPr lang="en-US" sz="1200" dirty="0" smtClean="0"/>
                        <a:t>$2,005</a:t>
                      </a:r>
                      <a:endParaRPr lang="en-US" sz="1200" dirty="0"/>
                    </a:p>
                  </a:txBody>
                  <a:tcPr marL="91430" marR="91430" marT="45699" marB="45699"/>
                </a:tc>
                <a:extLst>
                  <a:ext uri="{0D108BD9-81ED-4DB2-BD59-A6C34878D82A}">
                    <a16:rowId xmlns:a16="http://schemas.microsoft.com/office/drawing/2014/main" val="10003"/>
                  </a:ext>
                </a:extLst>
              </a:tr>
              <a:tr h="274410">
                <a:tc>
                  <a:txBody>
                    <a:bodyPr/>
                    <a:lstStyle/>
                    <a:p>
                      <a:r>
                        <a:rPr lang="en-US" sz="1200" dirty="0" smtClean="0"/>
                        <a:t>15</a:t>
                      </a:r>
                      <a:r>
                        <a:rPr lang="en-US" sz="1200" baseline="0" dirty="0" smtClean="0"/>
                        <a:t> Year Term</a:t>
                      </a:r>
                      <a:endParaRPr lang="en-US" sz="1200" dirty="0"/>
                    </a:p>
                  </a:txBody>
                  <a:tcPr marL="91430" marR="91430" marT="45699" marB="45699"/>
                </a:tc>
                <a:tc>
                  <a:txBody>
                    <a:bodyPr/>
                    <a:lstStyle/>
                    <a:p>
                      <a:r>
                        <a:rPr lang="en-US" sz="1200" dirty="0" smtClean="0"/>
                        <a:t>$655</a:t>
                      </a:r>
                      <a:endParaRPr lang="en-US" sz="1200" dirty="0"/>
                    </a:p>
                  </a:txBody>
                  <a:tcPr marL="91430" marR="91430" marT="45699" marB="45699"/>
                </a:tc>
                <a:tc>
                  <a:txBody>
                    <a:bodyPr/>
                    <a:lstStyle/>
                    <a:p>
                      <a:r>
                        <a:rPr lang="en-US" sz="1200" dirty="0" smtClean="0"/>
                        <a:t>$575</a:t>
                      </a:r>
                      <a:endParaRPr lang="en-US" sz="1200" dirty="0"/>
                    </a:p>
                  </a:txBody>
                  <a:tcPr marL="91430" marR="91430" marT="45699" marB="45699"/>
                </a:tc>
                <a:tc>
                  <a:txBody>
                    <a:bodyPr/>
                    <a:lstStyle/>
                    <a:p>
                      <a:r>
                        <a:rPr lang="en-US" sz="1200" dirty="0" smtClean="0"/>
                        <a:t>$1,215</a:t>
                      </a:r>
                      <a:endParaRPr lang="en-US" sz="1200" dirty="0"/>
                    </a:p>
                  </a:txBody>
                  <a:tcPr marL="91430" marR="91430" marT="45699" marB="45699"/>
                </a:tc>
                <a:tc>
                  <a:txBody>
                    <a:bodyPr/>
                    <a:lstStyle/>
                    <a:p>
                      <a:r>
                        <a:rPr lang="en-US" sz="1200" dirty="0" smtClean="0"/>
                        <a:t>$1,035</a:t>
                      </a:r>
                      <a:endParaRPr lang="en-US" sz="1200" dirty="0"/>
                    </a:p>
                  </a:txBody>
                  <a:tcPr marL="91430" marR="91430" marT="45699" marB="45699"/>
                </a:tc>
                <a:tc>
                  <a:txBody>
                    <a:bodyPr/>
                    <a:lstStyle/>
                    <a:p>
                      <a:r>
                        <a:rPr lang="en-US" sz="1200" dirty="0" smtClean="0"/>
                        <a:t>$3,125</a:t>
                      </a:r>
                      <a:endParaRPr lang="en-US" sz="1200" dirty="0"/>
                    </a:p>
                  </a:txBody>
                  <a:tcPr marL="91430" marR="91430" marT="45699" marB="45699"/>
                </a:tc>
                <a:tc>
                  <a:txBody>
                    <a:bodyPr/>
                    <a:lstStyle/>
                    <a:p>
                      <a:r>
                        <a:rPr lang="en-US" sz="1200" dirty="0" smtClean="0"/>
                        <a:t>$2,485</a:t>
                      </a:r>
                      <a:endParaRPr lang="en-US" sz="1200" dirty="0"/>
                    </a:p>
                  </a:txBody>
                  <a:tcPr marL="91430" marR="91430" marT="45699" marB="45699"/>
                </a:tc>
                <a:extLst>
                  <a:ext uri="{0D108BD9-81ED-4DB2-BD59-A6C34878D82A}">
                    <a16:rowId xmlns:a16="http://schemas.microsoft.com/office/drawing/2014/main" val="10004"/>
                  </a:ext>
                </a:extLst>
              </a:tr>
              <a:tr h="274410">
                <a:tc>
                  <a:txBody>
                    <a:bodyPr/>
                    <a:lstStyle/>
                    <a:p>
                      <a:r>
                        <a:rPr lang="en-US" sz="1200" dirty="0" smtClean="0"/>
                        <a:t>20 Year Term</a:t>
                      </a:r>
                      <a:endParaRPr lang="en-US" sz="1200" dirty="0"/>
                    </a:p>
                  </a:txBody>
                  <a:tcPr marL="91430" marR="91430" marT="45699" marB="45699"/>
                </a:tc>
                <a:tc>
                  <a:txBody>
                    <a:bodyPr/>
                    <a:lstStyle/>
                    <a:p>
                      <a:r>
                        <a:rPr lang="en-US" sz="1200" dirty="0" smtClean="0"/>
                        <a:t>$865</a:t>
                      </a:r>
                      <a:endParaRPr lang="en-US" sz="1200" dirty="0"/>
                    </a:p>
                  </a:txBody>
                  <a:tcPr marL="91430" marR="91430" marT="45699" marB="45699"/>
                </a:tc>
                <a:tc>
                  <a:txBody>
                    <a:bodyPr/>
                    <a:lstStyle/>
                    <a:p>
                      <a:r>
                        <a:rPr lang="en-US" sz="1200" dirty="0" smtClean="0"/>
                        <a:t>$745</a:t>
                      </a:r>
                      <a:endParaRPr lang="en-US" sz="1200" dirty="0"/>
                    </a:p>
                  </a:txBody>
                  <a:tcPr marL="91430" marR="91430" marT="45699" marB="45699"/>
                </a:tc>
                <a:tc>
                  <a:txBody>
                    <a:bodyPr/>
                    <a:lstStyle/>
                    <a:p>
                      <a:r>
                        <a:rPr lang="en-US" sz="1200" dirty="0" smtClean="0"/>
                        <a:t>$1,505</a:t>
                      </a:r>
                      <a:endParaRPr lang="en-US" sz="1200" dirty="0"/>
                    </a:p>
                  </a:txBody>
                  <a:tcPr marL="91430" marR="91430" marT="45699" marB="45699"/>
                </a:tc>
                <a:tc>
                  <a:txBody>
                    <a:bodyPr/>
                    <a:lstStyle/>
                    <a:p>
                      <a:r>
                        <a:rPr lang="en-US" sz="1200" dirty="0" smtClean="0"/>
                        <a:t>$1,255</a:t>
                      </a:r>
                      <a:endParaRPr lang="en-US" sz="1200" dirty="0"/>
                    </a:p>
                  </a:txBody>
                  <a:tcPr marL="91430" marR="91430" marT="45699" marB="45699"/>
                </a:tc>
                <a:tc>
                  <a:txBody>
                    <a:bodyPr/>
                    <a:lstStyle/>
                    <a:p>
                      <a:r>
                        <a:rPr lang="en-US" sz="1200" dirty="0" smtClean="0"/>
                        <a:t>$4,345</a:t>
                      </a:r>
                      <a:endParaRPr lang="en-US" sz="1200" dirty="0"/>
                    </a:p>
                  </a:txBody>
                  <a:tcPr marL="91430" marR="91430" marT="45699" marB="45699"/>
                </a:tc>
                <a:tc>
                  <a:txBody>
                    <a:bodyPr/>
                    <a:lstStyle/>
                    <a:p>
                      <a:r>
                        <a:rPr lang="en-US" sz="1200" dirty="0" smtClean="0"/>
                        <a:t>$3,185</a:t>
                      </a:r>
                      <a:endParaRPr lang="en-US" sz="1200" dirty="0"/>
                    </a:p>
                  </a:txBody>
                  <a:tcPr marL="91430" marR="91430" marT="45699" marB="45699"/>
                </a:tc>
                <a:extLst>
                  <a:ext uri="{0D108BD9-81ED-4DB2-BD59-A6C34878D82A}">
                    <a16:rowId xmlns:a16="http://schemas.microsoft.com/office/drawing/2014/main" val="10005"/>
                  </a:ext>
                </a:extLst>
              </a:tr>
              <a:tr h="274410">
                <a:tc>
                  <a:txBody>
                    <a:bodyPr/>
                    <a:lstStyle/>
                    <a:p>
                      <a:r>
                        <a:rPr lang="en-US" sz="1200" dirty="0" smtClean="0"/>
                        <a:t>30</a:t>
                      </a:r>
                      <a:r>
                        <a:rPr lang="en-US" sz="1200" baseline="0" dirty="0" smtClean="0"/>
                        <a:t> Year Term</a:t>
                      </a:r>
                      <a:endParaRPr lang="en-US" sz="1200" dirty="0"/>
                    </a:p>
                  </a:txBody>
                  <a:tcPr marL="91430" marR="91430" marT="45699" marB="45699"/>
                </a:tc>
                <a:tc>
                  <a:txBody>
                    <a:bodyPr/>
                    <a:lstStyle/>
                    <a:p>
                      <a:r>
                        <a:rPr lang="en-US" sz="1200" dirty="0" smtClean="0"/>
                        <a:t>$1,495</a:t>
                      </a:r>
                      <a:endParaRPr lang="en-US" sz="1200" dirty="0"/>
                    </a:p>
                  </a:txBody>
                  <a:tcPr marL="91430" marR="91430" marT="45699" marB="45699"/>
                </a:tc>
                <a:tc>
                  <a:txBody>
                    <a:bodyPr/>
                    <a:lstStyle/>
                    <a:p>
                      <a:r>
                        <a:rPr lang="en-US" sz="1200" dirty="0" smtClean="0"/>
                        <a:t>$1,135</a:t>
                      </a:r>
                      <a:endParaRPr lang="en-US" sz="1200" dirty="0"/>
                    </a:p>
                  </a:txBody>
                  <a:tcPr marL="91430" marR="91430" marT="45699" marB="45699"/>
                </a:tc>
                <a:tc>
                  <a:txBody>
                    <a:bodyPr/>
                    <a:lstStyle/>
                    <a:p>
                      <a:r>
                        <a:rPr lang="en-US" sz="1200" dirty="0" smtClean="0"/>
                        <a:t>$2,465</a:t>
                      </a:r>
                      <a:endParaRPr lang="en-US" sz="1200" dirty="0"/>
                    </a:p>
                  </a:txBody>
                  <a:tcPr marL="91430" marR="91430" marT="45699" marB="45699"/>
                </a:tc>
                <a:tc>
                  <a:txBody>
                    <a:bodyPr/>
                    <a:lstStyle/>
                    <a:p>
                      <a:r>
                        <a:rPr lang="en-US" sz="1200" dirty="0" smtClean="0"/>
                        <a:t>$1,985</a:t>
                      </a:r>
                      <a:endParaRPr lang="en-US" sz="1200" dirty="0"/>
                    </a:p>
                  </a:txBody>
                  <a:tcPr marL="91430" marR="91430" marT="45699" marB="45699"/>
                </a:tc>
                <a:tc>
                  <a:txBody>
                    <a:bodyPr/>
                    <a:lstStyle/>
                    <a:p>
                      <a:r>
                        <a:rPr lang="en-US" sz="1200" dirty="0" smtClean="0"/>
                        <a:t>$7,175</a:t>
                      </a:r>
                      <a:endParaRPr lang="en-US" sz="1200" dirty="0"/>
                    </a:p>
                  </a:txBody>
                  <a:tcPr marL="91430" marR="91430" marT="45699" marB="45699"/>
                </a:tc>
                <a:tc>
                  <a:txBody>
                    <a:bodyPr/>
                    <a:lstStyle/>
                    <a:p>
                      <a:r>
                        <a:rPr lang="en-US" sz="1200" dirty="0" smtClean="0"/>
                        <a:t>$5,275</a:t>
                      </a:r>
                      <a:endParaRPr lang="en-US" sz="1200" dirty="0"/>
                    </a:p>
                  </a:txBody>
                  <a:tcPr marL="91430" marR="91430" marT="45699" marB="4569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7439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bwMode="auto">
          <a:xfrm>
            <a:off x="457200" y="206375"/>
            <a:ext cx="8229600" cy="560388"/>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Buying Term Insurance</a:t>
            </a:r>
          </a:p>
        </p:txBody>
      </p:sp>
      <p:graphicFrame>
        <p:nvGraphicFramePr>
          <p:cNvPr id="15" name="Table 14"/>
          <p:cNvGraphicFramePr>
            <a:graphicFrameLocks noGrp="1"/>
          </p:cNvGraphicFramePr>
          <p:nvPr/>
        </p:nvGraphicFramePr>
        <p:xfrm>
          <a:off x="144463" y="1149350"/>
          <a:ext cx="8855074" cy="2173287"/>
        </p:xfrm>
        <a:graphic>
          <a:graphicData uri="http://schemas.openxmlformats.org/drawingml/2006/table">
            <a:tbl>
              <a:tblPr firstRow="1" bandRow="1">
                <a:tableStyleId>{5940675A-B579-460E-94D1-54222C63F5DA}</a:tableStyleId>
              </a:tblPr>
              <a:tblGrid>
                <a:gridCol w="2249682">
                  <a:extLst>
                    <a:ext uri="{9D8B030D-6E8A-4147-A177-3AD203B41FA5}">
                      <a16:colId xmlns:a16="http://schemas.microsoft.com/office/drawing/2014/main" val="20000"/>
                    </a:ext>
                  </a:extLst>
                </a:gridCol>
                <a:gridCol w="1124840">
                  <a:extLst>
                    <a:ext uri="{9D8B030D-6E8A-4147-A177-3AD203B41FA5}">
                      <a16:colId xmlns:a16="http://schemas.microsoft.com/office/drawing/2014/main" val="20001"/>
                    </a:ext>
                  </a:extLst>
                </a:gridCol>
                <a:gridCol w="1124840">
                  <a:extLst>
                    <a:ext uri="{9D8B030D-6E8A-4147-A177-3AD203B41FA5}">
                      <a16:colId xmlns:a16="http://schemas.microsoft.com/office/drawing/2014/main" val="20002"/>
                    </a:ext>
                  </a:extLst>
                </a:gridCol>
                <a:gridCol w="1124840">
                  <a:extLst>
                    <a:ext uri="{9D8B030D-6E8A-4147-A177-3AD203B41FA5}">
                      <a16:colId xmlns:a16="http://schemas.microsoft.com/office/drawing/2014/main" val="20003"/>
                    </a:ext>
                  </a:extLst>
                </a:gridCol>
                <a:gridCol w="1124840">
                  <a:extLst>
                    <a:ext uri="{9D8B030D-6E8A-4147-A177-3AD203B41FA5}">
                      <a16:colId xmlns:a16="http://schemas.microsoft.com/office/drawing/2014/main" val="20004"/>
                    </a:ext>
                  </a:extLst>
                </a:gridCol>
                <a:gridCol w="1124840">
                  <a:extLst>
                    <a:ext uri="{9D8B030D-6E8A-4147-A177-3AD203B41FA5}">
                      <a16:colId xmlns:a16="http://schemas.microsoft.com/office/drawing/2014/main" val="20005"/>
                    </a:ext>
                  </a:extLst>
                </a:gridCol>
                <a:gridCol w="981192">
                  <a:extLst>
                    <a:ext uri="{9D8B030D-6E8A-4147-A177-3AD203B41FA5}">
                      <a16:colId xmlns:a16="http://schemas.microsoft.com/office/drawing/2014/main" val="20006"/>
                    </a:ext>
                  </a:extLst>
                </a:gridCol>
              </a:tblGrid>
              <a:tr h="370797">
                <a:tc gridSpan="7">
                  <a:txBody>
                    <a:bodyPr/>
                    <a:lstStyle/>
                    <a:p>
                      <a:pPr algn="ctr"/>
                      <a:r>
                        <a:rPr lang="en-US" sz="1600" b="1" u="sng" baseline="0" dirty="0" smtClean="0"/>
                        <a:t>AGE 50</a:t>
                      </a:r>
                      <a:endParaRPr lang="en-US" sz="1600" b="1" u="sng" dirty="0"/>
                    </a:p>
                  </a:txBody>
                  <a:tcPr marL="91430" marR="91430" marT="45715" marB="45715"/>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70797">
                <a:tc>
                  <a:txBody>
                    <a:bodyPr/>
                    <a:lstStyle/>
                    <a:p>
                      <a:endParaRPr lang="en-US" sz="1100" dirty="0"/>
                    </a:p>
                  </a:txBody>
                  <a:tcPr marL="91430" marR="91430" marT="45715" marB="45715"/>
                </a:tc>
                <a:tc gridSpan="2">
                  <a:txBody>
                    <a:bodyPr/>
                    <a:lstStyle/>
                    <a:p>
                      <a:pPr algn="ctr"/>
                      <a:r>
                        <a:rPr lang="en-US" sz="1100" b="1" u="sng" dirty="0" smtClean="0"/>
                        <a:t>PREFERRED</a:t>
                      </a:r>
                      <a:endParaRPr lang="en-US" sz="1100" b="1" u="sng" dirty="0"/>
                    </a:p>
                  </a:txBody>
                  <a:tcPr marL="91430" marR="91430" marT="45715" marB="45715"/>
                </a:tc>
                <a:tc hMerge="1">
                  <a:txBody>
                    <a:bodyPr/>
                    <a:lstStyle/>
                    <a:p>
                      <a:endParaRPr lang="en-US"/>
                    </a:p>
                  </a:txBody>
                  <a:tcPr/>
                </a:tc>
                <a:tc gridSpan="2">
                  <a:txBody>
                    <a:bodyPr/>
                    <a:lstStyle/>
                    <a:p>
                      <a:pPr algn="ctr"/>
                      <a:r>
                        <a:rPr lang="en-US" sz="1100" b="1" u="sng" dirty="0" smtClean="0"/>
                        <a:t>STANDARD</a:t>
                      </a:r>
                      <a:endParaRPr lang="en-US" sz="1100" b="1" u="sng" dirty="0"/>
                    </a:p>
                  </a:txBody>
                  <a:tcPr marL="91430" marR="91430" marT="45715" marB="45715"/>
                </a:tc>
                <a:tc hMerge="1">
                  <a:txBody>
                    <a:bodyPr/>
                    <a:lstStyle/>
                    <a:p>
                      <a:endParaRPr lang="en-US"/>
                    </a:p>
                  </a:txBody>
                  <a:tcPr/>
                </a:tc>
                <a:tc gridSpan="2">
                  <a:txBody>
                    <a:bodyPr/>
                    <a:lstStyle/>
                    <a:p>
                      <a:pPr algn="ctr"/>
                      <a:r>
                        <a:rPr lang="en-US" sz="1100" b="1" u="sng" dirty="0" smtClean="0"/>
                        <a:t>STANDARD SMOKER</a:t>
                      </a:r>
                      <a:endParaRPr lang="en-US" sz="1100" b="1" u="sng" dirty="0"/>
                    </a:p>
                  </a:txBody>
                  <a:tcPr marL="91430" marR="91430" marT="45715" marB="45715"/>
                </a:tc>
                <a:tc hMerge="1">
                  <a:txBody>
                    <a:bodyPr/>
                    <a:lstStyle/>
                    <a:p>
                      <a:endParaRPr lang="en-US"/>
                    </a:p>
                  </a:txBody>
                  <a:tcPr/>
                </a:tc>
                <a:extLst>
                  <a:ext uri="{0D108BD9-81ED-4DB2-BD59-A6C34878D82A}">
                    <a16:rowId xmlns:a16="http://schemas.microsoft.com/office/drawing/2014/main" val="10001"/>
                  </a:ext>
                </a:extLst>
              </a:tr>
              <a:tr h="370797">
                <a:tc>
                  <a:txBody>
                    <a:bodyPr/>
                    <a:lstStyle/>
                    <a:p>
                      <a:endParaRPr lang="en-US" sz="1100" dirty="0"/>
                    </a:p>
                  </a:txBody>
                  <a:tcPr marL="91430" marR="91430" marT="45715" marB="45715"/>
                </a:tc>
                <a:tc>
                  <a:txBody>
                    <a:bodyPr/>
                    <a:lstStyle/>
                    <a:p>
                      <a:pPr algn="ctr"/>
                      <a:r>
                        <a:rPr lang="en-US" sz="1100" b="1" i="0" u="sng" dirty="0" smtClean="0"/>
                        <a:t>MALE</a:t>
                      </a:r>
                      <a:endParaRPr lang="en-US" sz="1100" b="1" i="0" u="sng" dirty="0"/>
                    </a:p>
                  </a:txBody>
                  <a:tcPr marL="91430" marR="91430" marT="45715" marB="45715"/>
                </a:tc>
                <a:tc>
                  <a:txBody>
                    <a:bodyPr/>
                    <a:lstStyle/>
                    <a:p>
                      <a:pPr algn="ctr"/>
                      <a:r>
                        <a:rPr lang="en-US" sz="1100" b="1" i="0" u="sng" dirty="0" smtClean="0"/>
                        <a:t>FEMALE</a:t>
                      </a:r>
                      <a:endParaRPr lang="en-US" sz="1100" b="1" i="0" u="sng" dirty="0"/>
                    </a:p>
                  </a:txBody>
                  <a:tcPr marL="91430" marR="91430" marT="45715" marB="45715"/>
                </a:tc>
                <a:tc>
                  <a:txBody>
                    <a:bodyPr/>
                    <a:lstStyle/>
                    <a:p>
                      <a:pPr algn="ctr"/>
                      <a:r>
                        <a:rPr lang="en-US" sz="1100" b="1" i="0" u="sng" dirty="0" smtClean="0"/>
                        <a:t>MALE</a:t>
                      </a:r>
                      <a:endParaRPr lang="en-US" sz="1100" b="1" i="0" u="sng" dirty="0"/>
                    </a:p>
                  </a:txBody>
                  <a:tcPr marL="91430" marR="91430" marT="45715" marB="45715"/>
                </a:tc>
                <a:tc>
                  <a:txBody>
                    <a:bodyPr/>
                    <a:lstStyle/>
                    <a:p>
                      <a:pPr algn="ctr"/>
                      <a:r>
                        <a:rPr lang="en-US" sz="1100" b="1" i="0" u="sng" dirty="0" smtClean="0"/>
                        <a:t>FEMALE</a:t>
                      </a:r>
                      <a:endParaRPr lang="en-US" sz="1100" b="1" i="0" u="sng" dirty="0"/>
                    </a:p>
                  </a:txBody>
                  <a:tcPr marL="91430" marR="91430" marT="45715" marB="45715"/>
                </a:tc>
                <a:tc>
                  <a:txBody>
                    <a:bodyPr/>
                    <a:lstStyle/>
                    <a:p>
                      <a:pPr algn="ctr"/>
                      <a:r>
                        <a:rPr lang="en-US" sz="1100" b="1" i="0" u="sng" dirty="0" smtClean="0"/>
                        <a:t>MALE</a:t>
                      </a:r>
                      <a:endParaRPr lang="en-US" sz="1100" b="1" i="0" u="sng" dirty="0"/>
                    </a:p>
                  </a:txBody>
                  <a:tcPr marL="91430" marR="91430" marT="45715" marB="45715"/>
                </a:tc>
                <a:tc>
                  <a:txBody>
                    <a:bodyPr/>
                    <a:lstStyle/>
                    <a:p>
                      <a:pPr algn="ctr"/>
                      <a:r>
                        <a:rPr lang="en-US" sz="1100" b="1" i="0" u="sng" dirty="0" smtClean="0"/>
                        <a:t>FEMALE</a:t>
                      </a:r>
                      <a:endParaRPr lang="en-US" sz="1100" b="1" i="0" u="sng" dirty="0"/>
                    </a:p>
                  </a:txBody>
                  <a:tcPr marL="91430" marR="91430" marT="45715" marB="45715"/>
                </a:tc>
                <a:extLst>
                  <a:ext uri="{0D108BD9-81ED-4DB2-BD59-A6C34878D82A}">
                    <a16:rowId xmlns:a16="http://schemas.microsoft.com/office/drawing/2014/main" val="10002"/>
                  </a:ext>
                </a:extLst>
              </a:tr>
              <a:tr h="265224">
                <a:tc>
                  <a:txBody>
                    <a:bodyPr/>
                    <a:lstStyle/>
                    <a:p>
                      <a:r>
                        <a:rPr lang="en-US" sz="1100" dirty="0" smtClean="0"/>
                        <a:t>10 Year</a:t>
                      </a:r>
                      <a:r>
                        <a:rPr lang="en-US" sz="1100" baseline="0" dirty="0" smtClean="0"/>
                        <a:t> Term</a:t>
                      </a:r>
                      <a:endParaRPr lang="en-US" sz="1100" dirty="0"/>
                    </a:p>
                  </a:txBody>
                  <a:tcPr marL="91430" marR="91430" marT="45715" marB="45715"/>
                </a:tc>
                <a:tc>
                  <a:txBody>
                    <a:bodyPr/>
                    <a:lstStyle/>
                    <a:p>
                      <a:r>
                        <a:rPr lang="en-US" sz="1100" dirty="0" smtClean="0"/>
                        <a:t>$1,235</a:t>
                      </a:r>
                      <a:endParaRPr lang="en-US" sz="1100" dirty="0"/>
                    </a:p>
                  </a:txBody>
                  <a:tcPr marL="91430" marR="91430" marT="45715" marB="45715"/>
                </a:tc>
                <a:tc>
                  <a:txBody>
                    <a:bodyPr/>
                    <a:lstStyle/>
                    <a:p>
                      <a:r>
                        <a:rPr lang="en-US" sz="1100" dirty="0" smtClean="0"/>
                        <a:t>$1,025</a:t>
                      </a:r>
                      <a:endParaRPr lang="en-US" sz="1100" dirty="0"/>
                    </a:p>
                  </a:txBody>
                  <a:tcPr marL="91430" marR="91430" marT="45715" marB="45715"/>
                </a:tc>
                <a:tc>
                  <a:txBody>
                    <a:bodyPr/>
                    <a:lstStyle/>
                    <a:p>
                      <a:r>
                        <a:rPr lang="en-US" sz="1100" dirty="0" smtClean="0"/>
                        <a:t>$2,145</a:t>
                      </a:r>
                      <a:endParaRPr lang="en-US" sz="1100" dirty="0"/>
                    </a:p>
                  </a:txBody>
                  <a:tcPr marL="91430" marR="91430" marT="45715" marB="45715"/>
                </a:tc>
                <a:tc>
                  <a:txBody>
                    <a:bodyPr/>
                    <a:lstStyle/>
                    <a:p>
                      <a:r>
                        <a:rPr lang="en-US" sz="1100" dirty="0" smtClean="0"/>
                        <a:t>$1,625</a:t>
                      </a:r>
                      <a:endParaRPr lang="en-US" sz="1100" dirty="0"/>
                    </a:p>
                  </a:txBody>
                  <a:tcPr marL="91430" marR="91430" marT="45715" marB="45715"/>
                </a:tc>
                <a:tc>
                  <a:txBody>
                    <a:bodyPr/>
                    <a:lstStyle/>
                    <a:p>
                      <a:r>
                        <a:rPr lang="en-US" sz="1100" dirty="0" smtClean="0"/>
                        <a:t>$6,435</a:t>
                      </a:r>
                      <a:endParaRPr lang="en-US" sz="1100" dirty="0"/>
                    </a:p>
                  </a:txBody>
                  <a:tcPr marL="91430" marR="91430" marT="45715" marB="45715"/>
                </a:tc>
                <a:tc>
                  <a:txBody>
                    <a:bodyPr/>
                    <a:lstStyle/>
                    <a:p>
                      <a:r>
                        <a:rPr lang="en-US" sz="1100" dirty="0" smtClean="0"/>
                        <a:t>$4,295</a:t>
                      </a:r>
                      <a:endParaRPr lang="en-US" sz="1100" dirty="0"/>
                    </a:p>
                  </a:txBody>
                  <a:tcPr marL="91430" marR="91430" marT="45715" marB="45715"/>
                </a:tc>
                <a:extLst>
                  <a:ext uri="{0D108BD9-81ED-4DB2-BD59-A6C34878D82A}">
                    <a16:rowId xmlns:a16="http://schemas.microsoft.com/office/drawing/2014/main" val="10003"/>
                  </a:ext>
                </a:extLst>
              </a:tr>
              <a:tr h="265224">
                <a:tc>
                  <a:txBody>
                    <a:bodyPr/>
                    <a:lstStyle/>
                    <a:p>
                      <a:r>
                        <a:rPr lang="en-US" sz="1100" dirty="0" smtClean="0"/>
                        <a:t>15</a:t>
                      </a:r>
                      <a:r>
                        <a:rPr lang="en-US" sz="1100" baseline="0" dirty="0" smtClean="0"/>
                        <a:t> Year Term</a:t>
                      </a:r>
                      <a:endParaRPr lang="en-US" sz="1100" dirty="0"/>
                    </a:p>
                  </a:txBody>
                  <a:tcPr marL="91430" marR="91430" marT="45715" marB="45715"/>
                </a:tc>
                <a:tc>
                  <a:txBody>
                    <a:bodyPr/>
                    <a:lstStyle/>
                    <a:p>
                      <a:r>
                        <a:rPr lang="en-US" sz="1100" dirty="0" smtClean="0"/>
                        <a:t>$1,785</a:t>
                      </a:r>
                      <a:endParaRPr lang="en-US" sz="1100" dirty="0"/>
                    </a:p>
                  </a:txBody>
                  <a:tcPr marL="91430" marR="91430" marT="45715" marB="45715"/>
                </a:tc>
                <a:tc>
                  <a:txBody>
                    <a:bodyPr/>
                    <a:lstStyle/>
                    <a:p>
                      <a:r>
                        <a:rPr lang="en-US" sz="1100" dirty="0" smtClean="0"/>
                        <a:t>$1,235</a:t>
                      </a:r>
                      <a:endParaRPr lang="en-US" sz="1100" dirty="0"/>
                    </a:p>
                  </a:txBody>
                  <a:tcPr marL="91430" marR="91430" marT="45715" marB="45715"/>
                </a:tc>
                <a:tc>
                  <a:txBody>
                    <a:bodyPr/>
                    <a:lstStyle/>
                    <a:p>
                      <a:r>
                        <a:rPr lang="en-US" sz="1100" dirty="0" smtClean="0"/>
                        <a:t>$2,805</a:t>
                      </a:r>
                      <a:endParaRPr lang="en-US" sz="1100" dirty="0"/>
                    </a:p>
                  </a:txBody>
                  <a:tcPr marL="91430" marR="91430" marT="45715" marB="45715"/>
                </a:tc>
                <a:tc>
                  <a:txBody>
                    <a:bodyPr/>
                    <a:lstStyle/>
                    <a:p>
                      <a:r>
                        <a:rPr lang="en-US" sz="1100" dirty="0" smtClean="0"/>
                        <a:t>$2,065</a:t>
                      </a:r>
                      <a:endParaRPr lang="en-US" sz="1100" dirty="0"/>
                    </a:p>
                  </a:txBody>
                  <a:tcPr marL="91430" marR="91430" marT="45715" marB="45715"/>
                </a:tc>
                <a:tc>
                  <a:txBody>
                    <a:bodyPr/>
                    <a:lstStyle/>
                    <a:p>
                      <a:r>
                        <a:rPr lang="en-US" sz="1100" dirty="0" smtClean="0"/>
                        <a:t>$7,825</a:t>
                      </a:r>
                      <a:endParaRPr lang="en-US" sz="1100" dirty="0"/>
                    </a:p>
                  </a:txBody>
                  <a:tcPr marL="91430" marR="91430" marT="45715" marB="45715"/>
                </a:tc>
                <a:tc>
                  <a:txBody>
                    <a:bodyPr/>
                    <a:lstStyle/>
                    <a:p>
                      <a:r>
                        <a:rPr lang="en-US" sz="1100" dirty="0" smtClean="0"/>
                        <a:t>$5,725</a:t>
                      </a:r>
                      <a:endParaRPr lang="en-US" sz="1100" dirty="0"/>
                    </a:p>
                  </a:txBody>
                  <a:tcPr marL="91430" marR="91430" marT="45715" marB="45715"/>
                </a:tc>
                <a:extLst>
                  <a:ext uri="{0D108BD9-81ED-4DB2-BD59-A6C34878D82A}">
                    <a16:rowId xmlns:a16="http://schemas.microsoft.com/office/drawing/2014/main" val="10004"/>
                  </a:ext>
                </a:extLst>
              </a:tr>
              <a:tr h="265224">
                <a:tc>
                  <a:txBody>
                    <a:bodyPr/>
                    <a:lstStyle/>
                    <a:p>
                      <a:r>
                        <a:rPr lang="en-US" sz="1100" dirty="0" smtClean="0"/>
                        <a:t>20 Year Term</a:t>
                      </a:r>
                      <a:endParaRPr lang="en-US" sz="1100" dirty="0"/>
                    </a:p>
                  </a:txBody>
                  <a:tcPr marL="91430" marR="91430" marT="45715" marB="45715"/>
                </a:tc>
                <a:tc>
                  <a:txBody>
                    <a:bodyPr/>
                    <a:lstStyle/>
                    <a:p>
                      <a:r>
                        <a:rPr lang="en-US" sz="1100" dirty="0" smtClean="0"/>
                        <a:t>$2,225</a:t>
                      </a:r>
                      <a:endParaRPr lang="en-US" sz="1100" dirty="0"/>
                    </a:p>
                  </a:txBody>
                  <a:tcPr marL="91430" marR="91430" marT="45715" marB="45715"/>
                </a:tc>
                <a:tc>
                  <a:txBody>
                    <a:bodyPr/>
                    <a:lstStyle/>
                    <a:p>
                      <a:r>
                        <a:rPr lang="en-US" sz="1100" dirty="0" smtClean="0"/>
                        <a:t>$1,625</a:t>
                      </a:r>
                      <a:endParaRPr lang="en-US" sz="1100" dirty="0"/>
                    </a:p>
                  </a:txBody>
                  <a:tcPr marL="91430" marR="91430" marT="45715" marB="45715"/>
                </a:tc>
                <a:tc>
                  <a:txBody>
                    <a:bodyPr/>
                    <a:lstStyle/>
                    <a:p>
                      <a:r>
                        <a:rPr lang="en-US" sz="1100" dirty="0" smtClean="0"/>
                        <a:t>$3,425</a:t>
                      </a:r>
                      <a:endParaRPr lang="en-US" sz="1100" dirty="0"/>
                    </a:p>
                  </a:txBody>
                  <a:tcPr marL="91430" marR="91430" marT="45715" marB="45715"/>
                </a:tc>
                <a:tc>
                  <a:txBody>
                    <a:bodyPr/>
                    <a:lstStyle/>
                    <a:p>
                      <a:r>
                        <a:rPr lang="en-US" sz="1100" dirty="0" smtClean="0"/>
                        <a:t>$2,715</a:t>
                      </a:r>
                      <a:endParaRPr lang="en-US" sz="1100" dirty="0"/>
                    </a:p>
                  </a:txBody>
                  <a:tcPr marL="91430" marR="91430" marT="45715" marB="45715"/>
                </a:tc>
                <a:tc>
                  <a:txBody>
                    <a:bodyPr/>
                    <a:lstStyle/>
                    <a:p>
                      <a:r>
                        <a:rPr lang="en-US" sz="1100" dirty="0" smtClean="0"/>
                        <a:t>$10,425</a:t>
                      </a:r>
                      <a:endParaRPr lang="en-US" sz="1100" dirty="0"/>
                    </a:p>
                  </a:txBody>
                  <a:tcPr marL="91430" marR="91430" marT="45715" marB="45715"/>
                </a:tc>
                <a:tc>
                  <a:txBody>
                    <a:bodyPr/>
                    <a:lstStyle/>
                    <a:p>
                      <a:r>
                        <a:rPr lang="en-US" sz="1100" dirty="0" smtClean="0"/>
                        <a:t>$6,865</a:t>
                      </a:r>
                      <a:endParaRPr lang="en-US" sz="1100" dirty="0"/>
                    </a:p>
                  </a:txBody>
                  <a:tcPr marL="91430" marR="91430" marT="45715" marB="45715"/>
                </a:tc>
                <a:extLst>
                  <a:ext uri="{0D108BD9-81ED-4DB2-BD59-A6C34878D82A}">
                    <a16:rowId xmlns:a16="http://schemas.microsoft.com/office/drawing/2014/main" val="10005"/>
                  </a:ext>
                </a:extLst>
              </a:tr>
              <a:tr h="265224">
                <a:tc>
                  <a:txBody>
                    <a:bodyPr/>
                    <a:lstStyle/>
                    <a:p>
                      <a:r>
                        <a:rPr lang="en-US" sz="1100" dirty="0" smtClean="0"/>
                        <a:t>30</a:t>
                      </a:r>
                      <a:r>
                        <a:rPr lang="en-US" sz="1100" baseline="0" dirty="0" smtClean="0"/>
                        <a:t> Year Term</a:t>
                      </a:r>
                      <a:endParaRPr lang="en-US" sz="1100" dirty="0"/>
                    </a:p>
                  </a:txBody>
                  <a:tcPr marL="91430" marR="91430" marT="45715" marB="45715"/>
                </a:tc>
                <a:tc>
                  <a:txBody>
                    <a:bodyPr/>
                    <a:lstStyle/>
                    <a:p>
                      <a:r>
                        <a:rPr lang="en-US" sz="1100" dirty="0" smtClean="0"/>
                        <a:t>$4,025</a:t>
                      </a:r>
                      <a:endParaRPr lang="en-US" sz="1100" dirty="0"/>
                    </a:p>
                  </a:txBody>
                  <a:tcPr marL="91430" marR="91430" marT="45715" marB="45715"/>
                </a:tc>
                <a:tc>
                  <a:txBody>
                    <a:bodyPr/>
                    <a:lstStyle/>
                    <a:p>
                      <a:r>
                        <a:rPr lang="en-US" sz="1100" dirty="0" smtClean="0"/>
                        <a:t>$2,645</a:t>
                      </a:r>
                      <a:endParaRPr lang="en-US" sz="1100" dirty="0"/>
                    </a:p>
                  </a:txBody>
                  <a:tcPr marL="91430" marR="91430" marT="45715" marB="45715"/>
                </a:tc>
                <a:tc>
                  <a:txBody>
                    <a:bodyPr/>
                    <a:lstStyle/>
                    <a:p>
                      <a:r>
                        <a:rPr lang="en-US" sz="1100" dirty="0" smtClean="0"/>
                        <a:t>$6,245</a:t>
                      </a:r>
                      <a:endParaRPr lang="en-US" sz="1100" dirty="0"/>
                    </a:p>
                  </a:txBody>
                  <a:tcPr marL="91430" marR="91430" marT="45715" marB="45715"/>
                </a:tc>
                <a:tc>
                  <a:txBody>
                    <a:bodyPr/>
                    <a:lstStyle/>
                    <a:p>
                      <a:r>
                        <a:rPr lang="en-US" sz="1100" dirty="0" smtClean="0"/>
                        <a:t>$4,785</a:t>
                      </a:r>
                      <a:endParaRPr lang="en-US" sz="1100" dirty="0"/>
                    </a:p>
                  </a:txBody>
                  <a:tcPr marL="91430" marR="91430" marT="45715" marB="45715"/>
                </a:tc>
                <a:tc>
                  <a:txBody>
                    <a:bodyPr/>
                    <a:lstStyle/>
                    <a:p>
                      <a:r>
                        <a:rPr lang="en-US" sz="1100" dirty="0" smtClean="0"/>
                        <a:t>$13,719</a:t>
                      </a:r>
                      <a:endParaRPr lang="en-US" sz="1100" dirty="0"/>
                    </a:p>
                  </a:txBody>
                  <a:tcPr marL="91430" marR="91430" marT="45715" marB="45715"/>
                </a:tc>
                <a:tc>
                  <a:txBody>
                    <a:bodyPr/>
                    <a:lstStyle/>
                    <a:p>
                      <a:r>
                        <a:rPr lang="en-US" sz="1100" dirty="0" smtClean="0"/>
                        <a:t>$10,109</a:t>
                      </a:r>
                      <a:endParaRPr lang="en-US" sz="1100" dirty="0"/>
                    </a:p>
                  </a:txBody>
                  <a:tcPr marL="91430" marR="91430" marT="45715" marB="45715"/>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nvGraphicFramePr>
        <p:xfrm>
          <a:off x="144463" y="3527425"/>
          <a:ext cx="8853488" cy="1935162"/>
        </p:xfrm>
        <a:graphic>
          <a:graphicData uri="http://schemas.openxmlformats.org/drawingml/2006/table">
            <a:tbl>
              <a:tblPr firstRow="1" bandRow="1">
                <a:tableStyleId>{5940675A-B579-460E-94D1-54222C63F5DA}</a:tableStyleId>
              </a:tblPr>
              <a:tblGrid>
                <a:gridCol w="2213372">
                  <a:extLst>
                    <a:ext uri="{9D8B030D-6E8A-4147-A177-3AD203B41FA5}">
                      <a16:colId xmlns:a16="http://schemas.microsoft.com/office/drawing/2014/main" val="20000"/>
                    </a:ext>
                  </a:extLst>
                </a:gridCol>
                <a:gridCol w="1106686">
                  <a:extLst>
                    <a:ext uri="{9D8B030D-6E8A-4147-A177-3AD203B41FA5}">
                      <a16:colId xmlns:a16="http://schemas.microsoft.com/office/drawing/2014/main" val="20001"/>
                    </a:ext>
                  </a:extLst>
                </a:gridCol>
                <a:gridCol w="1106686">
                  <a:extLst>
                    <a:ext uri="{9D8B030D-6E8A-4147-A177-3AD203B41FA5}">
                      <a16:colId xmlns:a16="http://schemas.microsoft.com/office/drawing/2014/main" val="20002"/>
                    </a:ext>
                  </a:extLst>
                </a:gridCol>
                <a:gridCol w="1106686">
                  <a:extLst>
                    <a:ext uri="{9D8B030D-6E8A-4147-A177-3AD203B41FA5}">
                      <a16:colId xmlns:a16="http://schemas.microsoft.com/office/drawing/2014/main" val="20003"/>
                    </a:ext>
                  </a:extLst>
                </a:gridCol>
                <a:gridCol w="1106686">
                  <a:extLst>
                    <a:ext uri="{9D8B030D-6E8A-4147-A177-3AD203B41FA5}">
                      <a16:colId xmlns:a16="http://schemas.microsoft.com/office/drawing/2014/main" val="20004"/>
                    </a:ext>
                  </a:extLst>
                </a:gridCol>
                <a:gridCol w="1106686">
                  <a:extLst>
                    <a:ext uri="{9D8B030D-6E8A-4147-A177-3AD203B41FA5}">
                      <a16:colId xmlns:a16="http://schemas.microsoft.com/office/drawing/2014/main" val="20005"/>
                    </a:ext>
                  </a:extLst>
                </a:gridCol>
                <a:gridCol w="1106686">
                  <a:extLst>
                    <a:ext uri="{9D8B030D-6E8A-4147-A177-3AD203B41FA5}">
                      <a16:colId xmlns:a16="http://schemas.microsoft.com/office/drawing/2014/main" val="20006"/>
                    </a:ext>
                  </a:extLst>
                </a:gridCol>
              </a:tblGrid>
              <a:tr h="335282">
                <a:tc gridSpan="7">
                  <a:txBody>
                    <a:bodyPr/>
                    <a:lstStyle/>
                    <a:p>
                      <a:pPr algn="ctr"/>
                      <a:r>
                        <a:rPr lang="en-US" sz="1600" b="1" u="sng" baseline="0" dirty="0" smtClean="0"/>
                        <a:t>AGE 60</a:t>
                      </a:r>
                      <a:endParaRPr lang="en-US" sz="1600" b="1" u="sng" dirty="0"/>
                    </a:p>
                  </a:txBody>
                  <a:tcPr marL="91414" marR="91414" marT="45715" marB="45715"/>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73760">
                <a:tc>
                  <a:txBody>
                    <a:bodyPr/>
                    <a:lstStyle/>
                    <a:p>
                      <a:endParaRPr lang="en-US" sz="1100" dirty="0"/>
                    </a:p>
                  </a:txBody>
                  <a:tcPr marL="91414" marR="91414" marT="45715" marB="45715"/>
                </a:tc>
                <a:tc gridSpan="2">
                  <a:txBody>
                    <a:bodyPr/>
                    <a:lstStyle/>
                    <a:p>
                      <a:pPr algn="ctr"/>
                      <a:r>
                        <a:rPr lang="en-US" sz="1100" b="1" u="sng" dirty="0" smtClean="0"/>
                        <a:t>PREFERRED</a:t>
                      </a:r>
                      <a:endParaRPr lang="en-US" sz="1100" b="1" u="sng" dirty="0"/>
                    </a:p>
                  </a:txBody>
                  <a:tcPr marL="91414" marR="91414" marT="45715" marB="45715"/>
                </a:tc>
                <a:tc hMerge="1">
                  <a:txBody>
                    <a:bodyPr/>
                    <a:lstStyle/>
                    <a:p>
                      <a:endParaRPr lang="en-US"/>
                    </a:p>
                  </a:txBody>
                  <a:tcPr/>
                </a:tc>
                <a:tc gridSpan="2">
                  <a:txBody>
                    <a:bodyPr/>
                    <a:lstStyle/>
                    <a:p>
                      <a:pPr algn="ctr"/>
                      <a:r>
                        <a:rPr lang="en-US" sz="1100" b="1" u="sng" dirty="0" smtClean="0"/>
                        <a:t>STANDARD</a:t>
                      </a:r>
                      <a:endParaRPr lang="en-US" sz="1100" b="1" u="sng" dirty="0"/>
                    </a:p>
                  </a:txBody>
                  <a:tcPr marL="91414" marR="91414" marT="45715" marB="45715"/>
                </a:tc>
                <a:tc hMerge="1">
                  <a:txBody>
                    <a:bodyPr/>
                    <a:lstStyle/>
                    <a:p>
                      <a:endParaRPr lang="en-US"/>
                    </a:p>
                  </a:txBody>
                  <a:tcPr/>
                </a:tc>
                <a:tc gridSpan="2">
                  <a:txBody>
                    <a:bodyPr/>
                    <a:lstStyle/>
                    <a:p>
                      <a:pPr algn="ctr"/>
                      <a:r>
                        <a:rPr lang="en-US" sz="1100" b="1" u="sng" dirty="0" smtClean="0"/>
                        <a:t>STANDARD SMOKER</a:t>
                      </a:r>
                      <a:endParaRPr lang="en-US" sz="1100" b="1" u="sng" dirty="0"/>
                    </a:p>
                  </a:txBody>
                  <a:tcPr marL="91414" marR="91414" marT="45715" marB="45715"/>
                </a:tc>
                <a:tc hMerge="1">
                  <a:txBody>
                    <a:bodyPr/>
                    <a:lstStyle/>
                    <a:p>
                      <a:endParaRPr lang="en-US" dirty="0"/>
                    </a:p>
                  </a:txBody>
                  <a:tcPr/>
                </a:tc>
                <a:extLst>
                  <a:ext uri="{0D108BD9-81ED-4DB2-BD59-A6C34878D82A}">
                    <a16:rowId xmlns:a16="http://schemas.microsoft.com/office/drawing/2014/main" val="10001"/>
                  </a:ext>
                </a:extLst>
              </a:tr>
              <a:tr h="265224">
                <a:tc>
                  <a:txBody>
                    <a:bodyPr/>
                    <a:lstStyle/>
                    <a:p>
                      <a:endParaRPr lang="en-US" sz="1100" dirty="0"/>
                    </a:p>
                  </a:txBody>
                  <a:tcPr marL="91414" marR="91414" marT="45715" marB="45715"/>
                </a:tc>
                <a:tc>
                  <a:txBody>
                    <a:bodyPr/>
                    <a:lstStyle/>
                    <a:p>
                      <a:pPr algn="ctr"/>
                      <a:r>
                        <a:rPr lang="en-US" sz="1100" b="1" i="0" u="sng" dirty="0" smtClean="0"/>
                        <a:t>MALE</a:t>
                      </a:r>
                      <a:endParaRPr lang="en-US" sz="1100" b="1" i="0" u="sng" dirty="0"/>
                    </a:p>
                  </a:txBody>
                  <a:tcPr marL="91414" marR="91414" marT="45715" marB="45715"/>
                </a:tc>
                <a:tc>
                  <a:txBody>
                    <a:bodyPr/>
                    <a:lstStyle/>
                    <a:p>
                      <a:pPr algn="ctr"/>
                      <a:r>
                        <a:rPr lang="en-US" sz="1100" b="1" i="0" u="sng" dirty="0" smtClean="0"/>
                        <a:t>FEMALE</a:t>
                      </a:r>
                      <a:endParaRPr lang="en-US" sz="1100" b="1" i="0" u="sng" dirty="0"/>
                    </a:p>
                  </a:txBody>
                  <a:tcPr marL="91414" marR="91414" marT="45715" marB="45715"/>
                </a:tc>
                <a:tc>
                  <a:txBody>
                    <a:bodyPr/>
                    <a:lstStyle/>
                    <a:p>
                      <a:pPr algn="ctr"/>
                      <a:r>
                        <a:rPr lang="en-US" sz="1100" b="1" i="0" u="sng" dirty="0" smtClean="0"/>
                        <a:t>MALE</a:t>
                      </a:r>
                      <a:endParaRPr lang="en-US" sz="1100" b="1" i="0" u="sng" dirty="0"/>
                    </a:p>
                  </a:txBody>
                  <a:tcPr marL="91414" marR="91414" marT="45715" marB="45715"/>
                </a:tc>
                <a:tc>
                  <a:txBody>
                    <a:bodyPr/>
                    <a:lstStyle/>
                    <a:p>
                      <a:pPr algn="ctr"/>
                      <a:r>
                        <a:rPr lang="en-US" sz="1100" b="1" i="0" u="sng" dirty="0" smtClean="0"/>
                        <a:t>FEMALE</a:t>
                      </a:r>
                      <a:endParaRPr lang="en-US" sz="1100" b="1" i="0" u="sng" dirty="0"/>
                    </a:p>
                  </a:txBody>
                  <a:tcPr marL="91414" marR="91414" marT="45715" marB="45715"/>
                </a:tc>
                <a:tc>
                  <a:txBody>
                    <a:bodyPr/>
                    <a:lstStyle/>
                    <a:p>
                      <a:pPr algn="ctr"/>
                      <a:r>
                        <a:rPr lang="en-US" sz="1100" b="1" i="0" u="sng" dirty="0" smtClean="0"/>
                        <a:t>MALE</a:t>
                      </a:r>
                      <a:endParaRPr lang="en-US" sz="1100" b="1" i="0" u="sng" dirty="0"/>
                    </a:p>
                  </a:txBody>
                  <a:tcPr marL="91414" marR="91414" marT="45715" marB="45715"/>
                </a:tc>
                <a:tc>
                  <a:txBody>
                    <a:bodyPr/>
                    <a:lstStyle/>
                    <a:p>
                      <a:pPr algn="ctr"/>
                      <a:r>
                        <a:rPr lang="en-US" sz="1100" b="1" i="0" u="sng" dirty="0" smtClean="0"/>
                        <a:t>FEMALE</a:t>
                      </a:r>
                      <a:endParaRPr lang="en-US" sz="1100" b="1" i="0" u="sng" dirty="0"/>
                    </a:p>
                  </a:txBody>
                  <a:tcPr marL="91414" marR="91414" marT="45715" marB="45715"/>
                </a:tc>
                <a:extLst>
                  <a:ext uri="{0D108BD9-81ED-4DB2-BD59-A6C34878D82A}">
                    <a16:rowId xmlns:a16="http://schemas.microsoft.com/office/drawing/2014/main" val="10002"/>
                  </a:ext>
                </a:extLst>
              </a:tr>
              <a:tr h="265224">
                <a:tc>
                  <a:txBody>
                    <a:bodyPr/>
                    <a:lstStyle/>
                    <a:p>
                      <a:r>
                        <a:rPr lang="en-US" sz="1100" dirty="0" smtClean="0"/>
                        <a:t>10 Year</a:t>
                      </a:r>
                      <a:r>
                        <a:rPr lang="en-US" sz="1100" baseline="0" dirty="0" smtClean="0"/>
                        <a:t> Term</a:t>
                      </a:r>
                      <a:endParaRPr lang="en-US" sz="1100" dirty="0"/>
                    </a:p>
                  </a:txBody>
                  <a:tcPr marL="91414" marR="91414" marT="45715" marB="45715"/>
                </a:tc>
                <a:tc>
                  <a:txBody>
                    <a:bodyPr/>
                    <a:lstStyle/>
                    <a:p>
                      <a:r>
                        <a:rPr lang="en-US" sz="1100" dirty="0" smtClean="0"/>
                        <a:t>$3,098</a:t>
                      </a:r>
                      <a:endParaRPr lang="en-US" sz="1100" dirty="0"/>
                    </a:p>
                  </a:txBody>
                  <a:tcPr marL="91414" marR="91414" marT="45715" marB="45715"/>
                </a:tc>
                <a:tc>
                  <a:txBody>
                    <a:bodyPr/>
                    <a:lstStyle/>
                    <a:p>
                      <a:r>
                        <a:rPr lang="en-US" sz="1100" dirty="0" smtClean="0"/>
                        <a:t>$2,198</a:t>
                      </a:r>
                      <a:endParaRPr lang="en-US" sz="1100" dirty="0"/>
                    </a:p>
                  </a:txBody>
                  <a:tcPr marL="91414" marR="91414" marT="45715" marB="45715"/>
                </a:tc>
                <a:tc>
                  <a:txBody>
                    <a:bodyPr/>
                    <a:lstStyle/>
                    <a:p>
                      <a:r>
                        <a:rPr lang="en-US" sz="1100" dirty="0" smtClean="0"/>
                        <a:t>$4,808</a:t>
                      </a:r>
                      <a:endParaRPr lang="en-US" sz="1100" dirty="0"/>
                    </a:p>
                  </a:txBody>
                  <a:tcPr marL="91414" marR="91414" marT="45715" marB="45715"/>
                </a:tc>
                <a:tc>
                  <a:txBody>
                    <a:bodyPr/>
                    <a:lstStyle/>
                    <a:p>
                      <a:r>
                        <a:rPr lang="en-US" sz="1100" dirty="0" smtClean="0"/>
                        <a:t>$3,278</a:t>
                      </a:r>
                      <a:endParaRPr lang="en-US" sz="1100" dirty="0"/>
                    </a:p>
                  </a:txBody>
                  <a:tcPr marL="91414" marR="91414" marT="45715" marB="45715"/>
                </a:tc>
                <a:tc>
                  <a:txBody>
                    <a:bodyPr/>
                    <a:lstStyle/>
                    <a:p>
                      <a:r>
                        <a:rPr lang="en-US" sz="1100" dirty="0" smtClean="0"/>
                        <a:t>$13,028</a:t>
                      </a:r>
                      <a:endParaRPr lang="en-US" sz="1100" dirty="0"/>
                    </a:p>
                  </a:txBody>
                  <a:tcPr marL="91414" marR="91414" marT="45715" marB="45715"/>
                </a:tc>
                <a:tc>
                  <a:txBody>
                    <a:bodyPr/>
                    <a:lstStyle/>
                    <a:p>
                      <a:r>
                        <a:rPr lang="en-US" sz="1100" dirty="0" smtClean="0"/>
                        <a:t>$8,308</a:t>
                      </a:r>
                      <a:endParaRPr lang="en-US" sz="1100" dirty="0"/>
                    </a:p>
                  </a:txBody>
                  <a:tcPr marL="91414" marR="91414" marT="45715" marB="45715"/>
                </a:tc>
                <a:extLst>
                  <a:ext uri="{0D108BD9-81ED-4DB2-BD59-A6C34878D82A}">
                    <a16:rowId xmlns:a16="http://schemas.microsoft.com/office/drawing/2014/main" val="10003"/>
                  </a:ext>
                </a:extLst>
              </a:tr>
              <a:tr h="265224">
                <a:tc>
                  <a:txBody>
                    <a:bodyPr/>
                    <a:lstStyle/>
                    <a:p>
                      <a:r>
                        <a:rPr lang="en-US" sz="1100" dirty="0" smtClean="0"/>
                        <a:t>15</a:t>
                      </a:r>
                      <a:r>
                        <a:rPr lang="en-US" sz="1100" baseline="0" dirty="0" smtClean="0"/>
                        <a:t> Year Term</a:t>
                      </a:r>
                      <a:endParaRPr lang="en-US" sz="1100" dirty="0"/>
                    </a:p>
                  </a:txBody>
                  <a:tcPr marL="91414" marR="91414" marT="45715" marB="45715"/>
                </a:tc>
                <a:tc>
                  <a:txBody>
                    <a:bodyPr/>
                    <a:lstStyle/>
                    <a:p>
                      <a:r>
                        <a:rPr lang="en-US" sz="1100" dirty="0" smtClean="0"/>
                        <a:t>$4,488</a:t>
                      </a:r>
                      <a:endParaRPr lang="en-US" sz="1100" dirty="0"/>
                    </a:p>
                  </a:txBody>
                  <a:tcPr marL="91414" marR="91414" marT="45715" marB="45715"/>
                </a:tc>
                <a:tc>
                  <a:txBody>
                    <a:bodyPr/>
                    <a:lstStyle/>
                    <a:p>
                      <a:r>
                        <a:rPr lang="en-US" sz="1100" dirty="0" smtClean="0"/>
                        <a:t>$3,048</a:t>
                      </a:r>
                      <a:endParaRPr lang="en-US" sz="1100" dirty="0"/>
                    </a:p>
                  </a:txBody>
                  <a:tcPr marL="91414" marR="91414" marT="45715" marB="45715"/>
                </a:tc>
                <a:tc>
                  <a:txBody>
                    <a:bodyPr/>
                    <a:lstStyle/>
                    <a:p>
                      <a:r>
                        <a:rPr lang="en-US" sz="1100" dirty="0" smtClean="0"/>
                        <a:t>$7,088</a:t>
                      </a:r>
                      <a:endParaRPr lang="en-US" sz="1100" dirty="0"/>
                    </a:p>
                  </a:txBody>
                  <a:tcPr marL="91414" marR="91414" marT="45715" marB="45715"/>
                </a:tc>
                <a:tc>
                  <a:txBody>
                    <a:bodyPr/>
                    <a:lstStyle/>
                    <a:p>
                      <a:r>
                        <a:rPr lang="en-US" sz="1100" dirty="0" smtClean="0"/>
                        <a:t>$5,218</a:t>
                      </a:r>
                      <a:endParaRPr lang="en-US" sz="1100" dirty="0"/>
                    </a:p>
                  </a:txBody>
                  <a:tcPr marL="91414" marR="91414" marT="45715" marB="45715"/>
                </a:tc>
                <a:tc>
                  <a:txBody>
                    <a:bodyPr/>
                    <a:lstStyle/>
                    <a:p>
                      <a:r>
                        <a:rPr lang="en-US" sz="1100" dirty="0" smtClean="0"/>
                        <a:t>$17,658</a:t>
                      </a:r>
                      <a:endParaRPr lang="en-US" sz="1100" dirty="0"/>
                    </a:p>
                  </a:txBody>
                  <a:tcPr marL="91414" marR="91414" marT="45715" marB="45715"/>
                </a:tc>
                <a:tc>
                  <a:txBody>
                    <a:bodyPr/>
                    <a:lstStyle/>
                    <a:p>
                      <a:r>
                        <a:rPr lang="en-US" sz="1100" dirty="0" smtClean="0"/>
                        <a:t>$12,978</a:t>
                      </a:r>
                      <a:endParaRPr lang="en-US" sz="1100" dirty="0"/>
                    </a:p>
                  </a:txBody>
                  <a:tcPr marL="91414" marR="91414" marT="45715" marB="45715"/>
                </a:tc>
                <a:extLst>
                  <a:ext uri="{0D108BD9-81ED-4DB2-BD59-A6C34878D82A}">
                    <a16:rowId xmlns:a16="http://schemas.microsoft.com/office/drawing/2014/main" val="10004"/>
                  </a:ext>
                </a:extLst>
              </a:tr>
              <a:tr h="265224">
                <a:tc>
                  <a:txBody>
                    <a:bodyPr/>
                    <a:lstStyle/>
                    <a:p>
                      <a:r>
                        <a:rPr lang="en-US" sz="1100" dirty="0" smtClean="0"/>
                        <a:t>20 Year Term</a:t>
                      </a:r>
                      <a:endParaRPr lang="en-US" sz="1100" dirty="0"/>
                    </a:p>
                  </a:txBody>
                  <a:tcPr marL="91414" marR="91414" marT="45715" marB="45715"/>
                </a:tc>
                <a:tc>
                  <a:txBody>
                    <a:bodyPr/>
                    <a:lstStyle/>
                    <a:p>
                      <a:r>
                        <a:rPr lang="en-US" sz="1100" dirty="0" smtClean="0"/>
                        <a:t>$5,798</a:t>
                      </a:r>
                      <a:endParaRPr lang="en-US" sz="1100" dirty="0"/>
                    </a:p>
                  </a:txBody>
                  <a:tcPr marL="91414" marR="91414" marT="45715" marB="45715"/>
                </a:tc>
                <a:tc>
                  <a:txBody>
                    <a:bodyPr/>
                    <a:lstStyle/>
                    <a:p>
                      <a:r>
                        <a:rPr lang="en-US" sz="1100" dirty="0" smtClean="0"/>
                        <a:t>$4,078</a:t>
                      </a:r>
                      <a:endParaRPr lang="en-US" sz="1100" dirty="0"/>
                    </a:p>
                  </a:txBody>
                  <a:tcPr marL="91414" marR="91414" marT="45715" marB="45715"/>
                </a:tc>
                <a:tc>
                  <a:txBody>
                    <a:bodyPr/>
                    <a:lstStyle/>
                    <a:p>
                      <a:r>
                        <a:rPr lang="en-US" sz="1100" dirty="0" smtClean="0"/>
                        <a:t>$9,488</a:t>
                      </a:r>
                      <a:endParaRPr lang="en-US" sz="1100" dirty="0"/>
                    </a:p>
                  </a:txBody>
                  <a:tcPr marL="91414" marR="91414" marT="45715" marB="45715"/>
                </a:tc>
                <a:tc>
                  <a:txBody>
                    <a:bodyPr/>
                    <a:lstStyle/>
                    <a:p>
                      <a:r>
                        <a:rPr lang="en-US" sz="1100" dirty="0" smtClean="0"/>
                        <a:t>$6,668</a:t>
                      </a:r>
                      <a:endParaRPr lang="en-US" sz="1100" dirty="0"/>
                    </a:p>
                  </a:txBody>
                  <a:tcPr marL="91414" marR="91414" marT="45715" marB="45715"/>
                </a:tc>
                <a:tc>
                  <a:txBody>
                    <a:bodyPr/>
                    <a:lstStyle/>
                    <a:p>
                      <a:r>
                        <a:rPr lang="en-US" sz="1100" dirty="0" smtClean="0"/>
                        <a:t>$22,048</a:t>
                      </a:r>
                      <a:endParaRPr lang="en-US" sz="1100" dirty="0"/>
                    </a:p>
                  </a:txBody>
                  <a:tcPr marL="91414" marR="91414" marT="45715" marB="45715"/>
                </a:tc>
                <a:tc>
                  <a:txBody>
                    <a:bodyPr/>
                    <a:lstStyle/>
                    <a:p>
                      <a:r>
                        <a:rPr lang="en-US" sz="1100" dirty="0" smtClean="0"/>
                        <a:t>$15,058</a:t>
                      </a:r>
                      <a:endParaRPr lang="en-US" sz="1100" dirty="0"/>
                    </a:p>
                  </a:txBody>
                  <a:tcPr marL="91414" marR="91414" marT="45715" marB="45715"/>
                </a:tc>
                <a:extLst>
                  <a:ext uri="{0D108BD9-81ED-4DB2-BD59-A6C34878D82A}">
                    <a16:rowId xmlns:a16="http://schemas.microsoft.com/office/drawing/2014/main" val="10005"/>
                  </a:ext>
                </a:extLst>
              </a:tr>
              <a:tr h="265224">
                <a:tc>
                  <a:txBody>
                    <a:bodyPr/>
                    <a:lstStyle/>
                    <a:p>
                      <a:r>
                        <a:rPr lang="en-US" sz="1100" dirty="0" smtClean="0"/>
                        <a:t>30</a:t>
                      </a:r>
                      <a:r>
                        <a:rPr lang="en-US" sz="1100" baseline="0" dirty="0" smtClean="0"/>
                        <a:t> Year Term</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95303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228600"/>
            <a:ext cx="8229600" cy="661988"/>
          </a:xfrm>
          <a:prstGeom prst="rect">
            <a:avLst/>
          </a:prstGeom>
        </p:spPr>
        <p:txBody>
          <a:bodyPr vert="horz" wrap="square" lIns="0" tIns="0" rIns="0" bIns="0" numCol="1" rtlCol="0" anchor="t" anchorCtr="0" compatLnSpc="1">
            <a:prstTxWarp prst="textNoShape">
              <a:avLst/>
            </a:prstTxWarp>
            <a:normAutofit fontScale="92500"/>
          </a:bodyPr>
          <a:lstStyle>
            <a:lvl1pPr algn="l" defTabSz="457200" rtl="0" eaLnBrk="0" fontAlgn="base" hangingPunct="0">
              <a:spcBef>
                <a:spcPct val="0"/>
              </a:spcBef>
              <a:spcAft>
                <a:spcPct val="0"/>
              </a:spcAft>
              <a:defRPr sz="2300" b="1" kern="1200" cap="all">
                <a:solidFill>
                  <a:srgbClr val="53626F"/>
                </a:solidFill>
                <a:latin typeface="Arial"/>
                <a:ea typeface="+mj-ea"/>
                <a:cs typeface="Arial"/>
              </a:defRPr>
            </a:lvl1pPr>
            <a:lvl2pPr algn="l" defTabSz="457200" rtl="0" eaLnBrk="0" fontAlgn="base" hangingPunct="0">
              <a:spcBef>
                <a:spcPct val="0"/>
              </a:spcBef>
              <a:spcAft>
                <a:spcPct val="0"/>
              </a:spcAft>
              <a:defRPr sz="2300" b="1">
                <a:solidFill>
                  <a:srgbClr val="53626F"/>
                </a:solidFill>
                <a:latin typeface="Arial" charset="0"/>
                <a:cs typeface="Arial" charset="0"/>
              </a:defRPr>
            </a:lvl2pPr>
            <a:lvl3pPr algn="l" defTabSz="457200" rtl="0" eaLnBrk="0" fontAlgn="base" hangingPunct="0">
              <a:spcBef>
                <a:spcPct val="0"/>
              </a:spcBef>
              <a:spcAft>
                <a:spcPct val="0"/>
              </a:spcAft>
              <a:defRPr sz="2300" b="1">
                <a:solidFill>
                  <a:srgbClr val="53626F"/>
                </a:solidFill>
                <a:latin typeface="Arial" charset="0"/>
                <a:cs typeface="Arial" charset="0"/>
              </a:defRPr>
            </a:lvl3pPr>
            <a:lvl4pPr algn="l" defTabSz="457200" rtl="0" eaLnBrk="0" fontAlgn="base" hangingPunct="0">
              <a:spcBef>
                <a:spcPct val="0"/>
              </a:spcBef>
              <a:spcAft>
                <a:spcPct val="0"/>
              </a:spcAft>
              <a:defRPr sz="2300" b="1">
                <a:solidFill>
                  <a:srgbClr val="53626F"/>
                </a:solidFill>
                <a:latin typeface="Arial" charset="0"/>
                <a:cs typeface="Arial" charset="0"/>
              </a:defRPr>
            </a:lvl4pPr>
            <a:lvl5pPr algn="l" defTabSz="457200" rtl="0" eaLnBrk="0" fontAlgn="base" hangingPunct="0">
              <a:spcBef>
                <a:spcPct val="0"/>
              </a:spcBef>
              <a:spcAft>
                <a:spcPct val="0"/>
              </a:spcAft>
              <a:defRPr sz="2300" b="1">
                <a:solidFill>
                  <a:srgbClr val="53626F"/>
                </a:solidFill>
                <a:latin typeface="Arial" charset="0"/>
                <a:cs typeface="Arial" charset="0"/>
              </a:defRPr>
            </a:lvl5pPr>
            <a:lvl6pPr marL="457200" algn="l" defTabSz="457200" rtl="0" fontAlgn="base">
              <a:spcBef>
                <a:spcPct val="0"/>
              </a:spcBef>
              <a:spcAft>
                <a:spcPct val="0"/>
              </a:spcAft>
              <a:defRPr sz="2300" b="1">
                <a:solidFill>
                  <a:srgbClr val="53626F"/>
                </a:solidFill>
                <a:latin typeface="Arial" charset="0"/>
                <a:cs typeface="Arial" charset="0"/>
              </a:defRPr>
            </a:lvl6pPr>
            <a:lvl7pPr marL="914400" algn="l" defTabSz="457200" rtl="0" fontAlgn="base">
              <a:spcBef>
                <a:spcPct val="0"/>
              </a:spcBef>
              <a:spcAft>
                <a:spcPct val="0"/>
              </a:spcAft>
              <a:defRPr sz="2300" b="1">
                <a:solidFill>
                  <a:srgbClr val="53626F"/>
                </a:solidFill>
                <a:latin typeface="Arial" charset="0"/>
                <a:cs typeface="Arial" charset="0"/>
              </a:defRPr>
            </a:lvl7pPr>
            <a:lvl8pPr marL="1371600" algn="l" defTabSz="457200" rtl="0" fontAlgn="base">
              <a:spcBef>
                <a:spcPct val="0"/>
              </a:spcBef>
              <a:spcAft>
                <a:spcPct val="0"/>
              </a:spcAft>
              <a:defRPr sz="2300" b="1">
                <a:solidFill>
                  <a:srgbClr val="53626F"/>
                </a:solidFill>
                <a:latin typeface="Arial" charset="0"/>
                <a:cs typeface="Arial" charset="0"/>
              </a:defRPr>
            </a:lvl8pPr>
            <a:lvl9pPr marL="1828800" algn="l" defTabSz="457200" rtl="0" fontAlgn="base">
              <a:spcBef>
                <a:spcPct val="0"/>
              </a:spcBef>
              <a:spcAft>
                <a:spcPct val="0"/>
              </a:spcAft>
              <a:defRPr sz="2300" b="1">
                <a:solidFill>
                  <a:srgbClr val="53626F"/>
                </a:solidFill>
                <a:latin typeface="Arial" charset="0"/>
                <a:cs typeface="Arial" charset="0"/>
              </a:defRPr>
            </a:lvl9pPr>
          </a:lstStyle>
          <a:p>
            <a:pPr algn="ctr" eaLnBrk="1" hangingPunct="1"/>
            <a:r>
              <a:rPr lang="en-US" altLang="en-US" sz="3200" cap="none" dirty="0">
                <a:solidFill>
                  <a:schemeClr val="accent5"/>
                </a:solidFill>
                <a:latin typeface="Arial" panose="020B0604020202020204" pitchFamily="34" charset="0"/>
                <a:cs typeface="Arial" panose="020B0604020202020204" pitchFamily="34" charset="0"/>
              </a:rPr>
              <a:t>Consider the Following for Term Life Policies</a:t>
            </a:r>
          </a:p>
        </p:txBody>
      </p:sp>
      <p:sp>
        <p:nvSpPr>
          <p:cNvPr id="9" name="Content Placeholder 2"/>
          <p:cNvSpPr txBox="1">
            <a:spLocks/>
          </p:cNvSpPr>
          <p:nvPr/>
        </p:nvSpPr>
        <p:spPr bwMode="auto">
          <a:xfrm>
            <a:off x="457200" y="1052513"/>
            <a:ext cx="8229600" cy="4951412"/>
          </a:xfrm>
          <a:prstGeom prst="rect">
            <a:avLst/>
          </a:prstGeom>
        </p:spPr>
        <p:txBody>
          <a:bodyPr vert="horz" wrap="square" lIns="0" tIns="0" rIns="0" bIns="0" numCol="1" rtlCol="0" anchor="t" anchorCtr="0" compatLnSpc="1">
            <a:prstTxWarp prst="textNoShape">
              <a:avLst/>
            </a:prstTxWarp>
            <a:normAutofit/>
          </a:bodyPr>
          <a:lstStyle>
            <a:lvl1pPr marL="342900" indent="-342900" algn="l" defTabSz="457200" rtl="0" eaLnBrk="0" fontAlgn="base" hangingPunct="0">
              <a:spcBef>
                <a:spcPct val="0"/>
              </a:spcBef>
              <a:spcAft>
                <a:spcPct val="0"/>
              </a:spcAft>
              <a:buFont typeface="Wingdings" panose="05000000000000000000" pitchFamily="2" charset="2"/>
              <a:defRPr sz="2000" kern="1200" cap="all">
                <a:solidFill>
                  <a:srgbClr val="53626F"/>
                </a:solidFill>
                <a:latin typeface="Arial"/>
                <a:ea typeface="+mn-ea"/>
                <a:cs typeface="Arial"/>
              </a:defRPr>
            </a:lvl1pPr>
            <a:lvl2pPr marL="228600" indent="-228600" algn="l" defTabSz="457200" rtl="0" eaLnBrk="0" fontAlgn="base" hangingPunct="0">
              <a:spcBef>
                <a:spcPts val="600"/>
              </a:spcBef>
              <a:spcAft>
                <a:spcPct val="0"/>
              </a:spcAft>
              <a:buFont typeface="Wingdings" panose="05000000000000000000" pitchFamily="2" charset="2"/>
              <a:buChar char="Ø"/>
              <a:defRPr kern="1200">
                <a:solidFill>
                  <a:srgbClr val="53626F"/>
                </a:solidFill>
                <a:latin typeface="Arial"/>
                <a:ea typeface="+mn-ea"/>
                <a:cs typeface="Arial"/>
              </a:defRPr>
            </a:lvl2pPr>
            <a:lvl3pPr marL="228600" indent="-228600" algn="l" defTabSz="457200" rtl="0" eaLnBrk="0" fontAlgn="base" hangingPunct="0">
              <a:spcBef>
                <a:spcPts val="600"/>
              </a:spcBef>
              <a:spcAft>
                <a:spcPct val="0"/>
              </a:spcAft>
              <a:buFont typeface="Wingdings" panose="05000000000000000000" pitchFamily="2" charset="2"/>
              <a:buChar char="Ø"/>
              <a:defRPr sz="1600" kern="1200">
                <a:solidFill>
                  <a:srgbClr val="53626F"/>
                </a:solidFill>
                <a:latin typeface="Arial"/>
                <a:ea typeface="+mn-ea"/>
                <a:cs typeface="Arial"/>
              </a:defRPr>
            </a:lvl3pPr>
            <a:lvl4pPr marL="457200" indent="-228600" algn="l" defTabSz="457200" rtl="0" eaLnBrk="0" fontAlgn="base" hangingPunct="0">
              <a:spcBef>
                <a:spcPts val="600"/>
              </a:spcBef>
              <a:spcAft>
                <a:spcPct val="0"/>
              </a:spcAft>
              <a:buFont typeface="Arial" panose="020B0604020202020204" pitchFamily="34" charset="0"/>
              <a:buChar char="•"/>
              <a:defRPr sz="1600" kern="1200">
                <a:solidFill>
                  <a:srgbClr val="53626F"/>
                </a:solidFill>
                <a:latin typeface="Arial"/>
                <a:ea typeface="+mn-ea"/>
                <a:cs typeface="Arial"/>
              </a:defRPr>
            </a:lvl4pPr>
            <a:lvl5pPr marL="730250" indent="-228600" algn="l" defTabSz="457200" rtl="0" eaLnBrk="0" fontAlgn="base" hangingPunct="0">
              <a:spcBef>
                <a:spcPts val="600"/>
              </a:spcBef>
              <a:spcAft>
                <a:spcPct val="0"/>
              </a:spcAft>
              <a:buFont typeface="Arial" panose="020B0604020202020204" pitchFamily="34" charset="0"/>
              <a:buChar char="&gt;"/>
              <a:defRPr sz="1500" kern="1200">
                <a:solidFill>
                  <a:srgbClr val="53626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91" indent="-457191" algn="just" eaLnBrk="1" hangingPunct="1">
              <a:lnSpc>
                <a:spcPct val="90000"/>
              </a:lnSpc>
              <a:spcAft>
                <a:spcPts val="1200"/>
              </a:spcAft>
              <a:buFont typeface="Calibri" panose="020F0502020204030204" pitchFamily="34" charset="0"/>
              <a:buAutoNum type="arabicPeriod"/>
            </a:pPr>
            <a:r>
              <a:rPr lang="en-US" altLang="en-US" sz="1600" cap="none" dirty="0">
                <a:solidFill>
                  <a:schemeClr val="tx1"/>
                </a:solidFill>
                <a:latin typeface="Arial" panose="020B0604020202020204" pitchFamily="34" charset="0"/>
                <a:cs typeface="Times New Roman" panose="02020603050405020304" pitchFamily="18" charset="0"/>
              </a:rPr>
              <a:t>Request deadlines for conversion on term policy coverage.</a:t>
            </a:r>
          </a:p>
          <a:p>
            <a:pPr marL="457191" indent="-457191" algn="just" eaLnBrk="1" hangingPunct="1">
              <a:lnSpc>
                <a:spcPct val="90000"/>
              </a:lnSpc>
              <a:spcAft>
                <a:spcPts val="1200"/>
              </a:spcAft>
            </a:pPr>
            <a:r>
              <a:rPr lang="en-US" altLang="en-US" sz="1600" cap="none" dirty="0">
                <a:solidFill>
                  <a:schemeClr val="tx1"/>
                </a:solidFill>
                <a:latin typeface="Arial" panose="020B0604020202020204" pitchFamily="34" charset="0"/>
                <a:cs typeface="Times New Roman" panose="02020603050405020304" pitchFamily="18" charset="0"/>
              </a:rPr>
              <a:t>2. 	Understand convertibility features and quality of carriers convertibility options. </a:t>
            </a:r>
          </a:p>
          <a:p>
            <a:pPr marL="457191" indent="-457191" algn="just" eaLnBrk="1" hangingPunct="1">
              <a:lnSpc>
                <a:spcPct val="90000"/>
              </a:lnSpc>
              <a:spcAft>
                <a:spcPts val="1200"/>
              </a:spcAft>
            </a:pPr>
            <a:r>
              <a:rPr lang="en-US" altLang="en-US" sz="1600" cap="none" dirty="0">
                <a:solidFill>
                  <a:schemeClr val="tx1"/>
                </a:solidFill>
                <a:latin typeface="Arial" panose="020B0604020202020204" pitchFamily="34" charset="0"/>
                <a:cs typeface="Times New Roman" panose="02020603050405020304" pitchFamily="18" charset="0"/>
              </a:rPr>
              <a:t>3. 	Will it be possible to reduce the policy or should policies be purchased in smaller increments?</a:t>
            </a:r>
          </a:p>
          <a:p>
            <a:pPr marL="457191" indent="-457191" algn="just" eaLnBrk="1" hangingPunct="1">
              <a:lnSpc>
                <a:spcPct val="90000"/>
              </a:lnSpc>
              <a:spcAft>
                <a:spcPts val="1200"/>
              </a:spcAft>
            </a:pPr>
            <a:r>
              <a:rPr lang="en-US" altLang="en-US" sz="1600" cap="none" dirty="0">
                <a:solidFill>
                  <a:schemeClr val="tx1"/>
                </a:solidFill>
                <a:latin typeface="Arial" panose="020B0604020202020204" pitchFamily="34" charset="0"/>
                <a:cs typeface="Times New Roman" panose="02020603050405020304" pitchFamily="18" charset="0"/>
              </a:rPr>
              <a:t>4. 	Use multiple carriers to enhance financial security?</a:t>
            </a:r>
          </a:p>
          <a:p>
            <a:pPr marL="457191" indent="-457191" algn="just" eaLnBrk="1" hangingPunct="1">
              <a:lnSpc>
                <a:spcPct val="90000"/>
              </a:lnSpc>
              <a:spcAft>
                <a:spcPts val="1200"/>
              </a:spcAft>
              <a:buFont typeface="Arial" panose="020B0604020202020204" pitchFamily="34" charset="0"/>
              <a:buAutoNum type="arabicPeriod" startAt="5"/>
            </a:pPr>
            <a:r>
              <a:rPr lang="en-US" altLang="en-US" sz="1600" cap="none" dirty="0">
                <a:solidFill>
                  <a:schemeClr val="tx1"/>
                </a:solidFill>
                <a:latin typeface="Arial" panose="020B0604020202020204" pitchFamily="34" charset="0"/>
                <a:cs typeface="Times New Roman" panose="02020603050405020304" pitchFamily="18" charset="0"/>
              </a:rPr>
              <a:t>Schedule for replacing term coverage or converting to permanent coverage well before conversion deadline, which is usually one year before the last year of the fixed term competitive rate coverage.</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Consider keeping previous coverage in place two years or less for contestability purposes.</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What riders would be considered for term insurance policies?</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Term insurance with premium refund – is this ever worthwhile?</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Is there second-to-die term or any equivalent? – Consider a minimum pay variable or universal no-load coverage with minimum annual payments to have second-to-die coverage available and at least temporarily in place.</a:t>
            </a:r>
          </a:p>
          <a:p>
            <a:pPr marL="457191" indent="-457191" algn="just" eaLnBrk="1" hangingPunct="1">
              <a:lnSpc>
                <a:spcPct val="90000"/>
              </a:lnSpc>
              <a:spcAft>
                <a:spcPts val="1200"/>
              </a:spcAft>
              <a:buFont typeface="Arial" panose="020B0604020202020204" pitchFamily="34" charset="0"/>
              <a:buAutoNum type="arabicPeriod" startAt="5"/>
            </a:pPr>
            <a:endParaRPr lang="en-US" altLang="en-US" sz="1600" cap="none" dirty="0">
              <a:latin typeface="Arial" panose="020B0604020202020204" pitchFamily="34" charset="0"/>
              <a:cs typeface="Times New Roman" panose="02020603050405020304" pitchFamily="18" charset="0"/>
            </a:endParaRPr>
          </a:p>
          <a:p>
            <a:pPr marL="457191" indent="-457191" eaLnBrk="1" hangingPunct="1">
              <a:lnSpc>
                <a:spcPct val="90000"/>
              </a:lnSpc>
              <a:spcBef>
                <a:spcPct val="20000"/>
              </a:spcBef>
              <a:buFont typeface="Calibri" panose="020F0502020204030204" pitchFamily="34" charset="0"/>
              <a:buAutoNum type="arabicPeriod"/>
            </a:pPr>
            <a:endParaRPr lang="en-US" altLang="en-US" sz="1600" cap="none" dirty="0">
              <a:latin typeface="Arial" panose="020B0604020202020204" pitchFamily="34" charset="0"/>
              <a:cs typeface="Times New Roman" panose="02020603050405020304" pitchFamily="18" charset="0"/>
            </a:endParaRPr>
          </a:p>
          <a:p>
            <a:pPr marL="457191" indent="-457191" eaLnBrk="1" hangingPunct="1">
              <a:spcAft>
                <a:spcPts val="1200"/>
              </a:spcAft>
            </a:pPr>
            <a:endParaRPr lang="en-US" altLang="en-US" sz="1600" cap="none"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21096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838200"/>
            <a:ext cx="5867400" cy="3785652"/>
          </a:xfrm>
          <a:prstGeom prst="rect">
            <a:avLst/>
          </a:prstGeom>
          <a:noFill/>
        </p:spPr>
        <p:txBody>
          <a:bodyPr wrap="square" rtlCol="0">
            <a:spAutoFit/>
          </a:bodyPr>
          <a:lstStyle/>
          <a:p>
            <a:pPr algn="ctr"/>
            <a:r>
              <a:rPr lang="en-US" sz="4800" b="1" dirty="0" smtClean="0">
                <a:solidFill>
                  <a:schemeClr val="accent5"/>
                </a:solidFill>
                <a:latin typeface="+mn-lt"/>
                <a:ea typeface="MS Gothic" panose="020B0609070205080204" pitchFamily="49" charset="-128"/>
              </a:rPr>
              <a:t>How Much </a:t>
            </a:r>
          </a:p>
          <a:p>
            <a:pPr algn="ctr"/>
            <a:endParaRPr lang="en-US" sz="4800" b="1" dirty="0" smtClean="0">
              <a:solidFill>
                <a:schemeClr val="accent5"/>
              </a:solidFill>
              <a:latin typeface="+mn-lt"/>
              <a:ea typeface="MS Gothic" panose="020B0609070205080204" pitchFamily="49" charset="-128"/>
            </a:endParaRPr>
          </a:p>
          <a:p>
            <a:pPr algn="ctr"/>
            <a:r>
              <a:rPr lang="en-US" sz="4800" b="1" dirty="0" smtClean="0">
                <a:solidFill>
                  <a:schemeClr val="accent5"/>
                </a:solidFill>
                <a:latin typeface="+mn-lt"/>
                <a:ea typeface="MS Gothic" panose="020B0609070205080204" pitchFamily="49" charset="-128"/>
              </a:rPr>
              <a:t>Life Insurance</a:t>
            </a:r>
          </a:p>
          <a:p>
            <a:pPr algn="ctr"/>
            <a:endParaRPr lang="en-US" sz="4800" b="1" dirty="0">
              <a:solidFill>
                <a:schemeClr val="accent5"/>
              </a:solidFill>
              <a:latin typeface="+mn-lt"/>
              <a:ea typeface="MS Gothic" panose="020B0609070205080204" pitchFamily="49" charset="-128"/>
            </a:endParaRPr>
          </a:p>
          <a:p>
            <a:pPr algn="ctr"/>
            <a:r>
              <a:rPr lang="en-US" sz="4800" b="1" dirty="0" smtClean="0">
                <a:solidFill>
                  <a:schemeClr val="accent5"/>
                </a:solidFill>
                <a:latin typeface="+mn-lt"/>
                <a:ea typeface="MS Gothic" panose="020B0609070205080204" pitchFamily="49" charset="-128"/>
              </a:rPr>
              <a:t>Do You Need?</a:t>
            </a:r>
            <a:endParaRPr lang="en-US" sz="4800" b="1" dirty="0">
              <a:solidFill>
                <a:schemeClr val="accent5"/>
              </a:solidFill>
              <a:latin typeface="+mn-lt"/>
              <a:ea typeface="MS Gothic" panose="020B0609070205080204" pitchFamily="49" charset="-128"/>
            </a:endParaRPr>
          </a:p>
        </p:txBody>
      </p:sp>
    </p:spTree>
    <p:extLst>
      <p:ext uri="{BB962C8B-B14F-4D97-AF65-F5344CB8AC3E}">
        <p14:creationId xmlns:p14="http://schemas.microsoft.com/office/powerpoint/2010/main" val="1273606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457200" y="28575"/>
            <a:ext cx="8229600" cy="468313"/>
          </a:xfrm>
        </p:spPr>
        <p:txBody>
          <a:bodyPr wrap="square" numCol="1" compatLnSpc="1">
            <a:prstTxWarp prst="textNoShape">
              <a:avLst/>
            </a:prstTxWarp>
          </a:bodyPr>
          <a:lstStyle/>
          <a:p>
            <a:pPr algn="ctr" eaLnBrk="1" hangingPunct="1"/>
            <a:r>
              <a:rPr lang="en-US" altLang="en-US" sz="2400" cap="none" dirty="0" smtClean="0">
                <a:solidFill>
                  <a:schemeClr val="accent5"/>
                </a:solidFill>
                <a:latin typeface="Arial" panose="020B0604020202020204" pitchFamily="34" charset="0"/>
                <a:cs typeface="Arial" panose="020B0604020202020204" pitchFamily="34" charset="0"/>
              </a:rPr>
              <a:t>The Six-Three </a:t>
            </a:r>
            <a:r>
              <a:rPr lang="en-US" altLang="en-US" sz="2400" cap="none" dirty="0" err="1" smtClean="0">
                <a:solidFill>
                  <a:schemeClr val="accent5"/>
                </a:solidFill>
                <a:latin typeface="Arial" panose="020B0604020202020204" pitchFamily="34" charset="0"/>
                <a:cs typeface="Arial" panose="020B0604020202020204" pitchFamily="34" charset="0"/>
              </a:rPr>
              <a:t>Solution</a:t>
            </a:r>
            <a:r>
              <a:rPr lang="en-US" altLang="en-US" sz="2400" cap="none" baseline="30000" dirty="0" err="1" smtClean="0">
                <a:solidFill>
                  <a:schemeClr val="accent5"/>
                </a:solidFill>
                <a:latin typeface="Arial" panose="020B0604020202020204" pitchFamily="34" charset="0"/>
                <a:cs typeface="Arial" panose="020B0604020202020204" pitchFamily="34" charset="0"/>
              </a:rPr>
              <a:t>SM</a:t>
            </a:r>
            <a:endParaRPr lang="en-US" altLang="en-US" sz="2400" cap="none" dirty="0" smtClean="0">
              <a:solidFill>
                <a:schemeClr val="accent5"/>
              </a:solidFill>
              <a:latin typeface="Arial" panose="020B0604020202020204" pitchFamily="34" charset="0"/>
              <a:cs typeface="Arial" panose="020B0604020202020204" pitchFamily="34" charset="0"/>
            </a:endParaRPr>
          </a:p>
        </p:txBody>
      </p:sp>
      <p:sp>
        <p:nvSpPr>
          <p:cNvPr id="13315" name="Content Placeholder 2"/>
          <p:cNvSpPr>
            <a:spLocks noGrp="1"/>
          </p:cNvSpPr>
          <p:nvPr>
            <p:ph idx="4294967295"/>
          </p:nvPr>
        </p:nvSpPr>
        <p:spPr bwMode="auto">
          <a:xfrm>
            <a:off x="190500" y="685800"/>
            <a:ext cx="8763000" cy="5243513"/>
          </a:xfrm>
        </p:spPr>
        <p:txBody>
          <a:bodyPr wrap="square" numCol="1" anchor="t" anchorCtr="0" compatLnSpc="1">
            <a:prstTxWarp prst="textNoShape">
              <a:avLst/>
            </a:prstTxWarp>
            <a:noAutofit/>
          </a:bodyPr>
          <a:lstStyle/>
          <a:p>
            <a:pPr marL="0" indent="0" eaLnBrk="1" hangingPunct="1">
              <a:lnSpc>
                <a:spcPct val="100000"/>
              </a:lnSpc>
              <a:spcBef>
                <a:spcPts val="0"/>
              </a:spcBef>
              <a:buNone/>
              <a:defRPr/>
            </a:pPr>
            <a:r>
              <a:rPr lang="en-US" sz="1200" cap="none" dirty="0" smtClean="0">
                <a:latin typeface="Times New Roman" panose="02020603050405020304" pitchFamily="18" charset="0"/>
                <a:cs typeface="Times New Roman" panose="02020603050405020304" pitchFamily="18" charset="0"/>
              </a:rPr>
              <a:t>In The Flip Side, </a:t>
            </a:r>
            <a:r>
              <a:rPr lang="en-US" sz="1200" cap="none" dirty="0">
                <a:latin typeface="Times New Roman" panose="02020603050405020304" pitchFamily="18" charset="0"/>
                <a:cs typeface="Times New Roman" panose="02020603050405020304" pitchFamily="18" charset="0"/>
              </a:rPr>
              <a:t>we presented a risk to following traditional spending guidelines. These traditional guidelines suggest limiting spending to 4% of investment assets</a:t>
            </a:r>
            <a:r>
              <a:rPr lang="en-US" sz="1200" cap="none" dirty="0" smtClean="0">
                <a:latin typeface="Times New Roman" panose="02020603050405020304" pitchFamily="18" charset="0"/>
                <a:cs typeface="Times New Roman" panose="02020603050405020304" pitchFamily="18" charset="0"/>
              </a:rPr>
              <a:t>.</a:t>
            </a:r>
            <a:r>
              <a:rPr lang="en-US" sz="1200" cap="none" baseline="30000" dirty="0" smtClean="0">
                <a:latin typeface="Times New Roman" panose="02020603050405020304" pitchFamily="18" charset="0"/>
                <a:cs typeface="Times New Roman" panose="02020603050405020304" pitchFamily="18" charset="0"/>
              </a:rPr>
              <a:t>(1) </a:t>
            </a:r>
            <a:r>
              <a:rPr lang="en-US" sz="1200" cap="none" dirty="0">
                <a:latin typeface="Times New Roman" panose="02020603050405020304" pitchFamily="18" charset="0"/>
                <a:cs typeface="Times New Roman" panose="02020603050405020304" pitchFamily="18" charset="0"/>
              </a:rPr>
              <a:t>This is a conservative guideline designed to preserve financial security in the future. The flip-side of the traditional advice is that following it is likely to result in under-utilizing your wealth.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The greatest fear of the newly retired is running out of money. Unfortunately, this fear steers some down an excessively safe road that may lead to a life’s dream being unfulfilled. Preserving financial security without living life too cautiously is the greatest challenge faced in planning a successful retirement.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The 4% guideline was developed using various analytic models to balance current spending with future financial security. These models typically present failure as running out of money, which is a horrifying thought for the newly retired. Running out of money suggests a life of standing on a street corner begging for change or living in a dingy apartment eating cat food. This is a vision of failure that is completely unacceptable.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However, running totally out of money overstates the risk. Sensible retirees will continuously monitor their resources and will make adjustments along the way to balance spending with wealth. For retirees following a sensible plan, the risk is not running out of money - it is having to reduce spending in the future. This is a risk some are willing to take in exchange for more liberal spending today.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a:latin typeface="Times New Roman" panose="02020603050405020304" pitchFamily="18" charset="0"/>
                <a:cs typeface="Times New Roman" panose="02020603050405020304" pitchFamily="18" charset="0"/>
              </a:rPr>
              <a:t>Determining how much risk in future spending one is willing to take in exchange for higher spending today is the art and science of selecting the appropriate retirement budget. Those who are anxious about security should plan conservatively. It is impossible to enjoy wealth without peace of mind. Peace of mind, every day, will provide much more happiness than a trip to Italy. </a:t>
            </a:r>
          </a:p>
          <a:p>
            <a:pPr marL="0" indent="0" eaLnBrk="1" hangingPunct="1">
              <a:lnSpc>
                <a:spcPct val="100000"/>
              </a:lnSpc>
              <a:spcBef>
                <a:spcPts val="0"/>
              </a:spcBef>
              <a:buNone/>
              <a:defRPr/>
            </a:pPr>
            <a:endParaRPr lang="en-US" sz="1200" cap="none" dirty="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200" cap="none" dirty="0" smtClean="0">
                <a:latin typeface="Times New Roman" panose="02020603050405020304" pitchFamily="18" charset="0"/>
                <a:cs typeface="Times New Roman" panose="02020603050405020304" pitchFamily="18" charset="0"/>
              </a:rPr>
              <a:t>However, those who can live with a little future uncertainty, without falling into despair every time the stock market blips, may be able to capture the best of both worlds. These people may be able to live a bit more freely without excessive worry about the future. To do so, it is necessary to create a back-up plan, which must be realistic, detailed and followed with discipline. Each plan must be customized to address individual objectives and philosophies. However, all of these plans share one basic dynamic – exchanging higher spending now for the risk of having to reduce spending in the future.</a:t>
            </a:r>
          </a:p>
          <a:p>
            <a:pPr marL="0" indent="0" eaLnBrk="1" hangingPunct="1">
              <a:lnSpc>
                <a:spcPct val="100000"/>
              </a:lnSpc>
              <a:spcBef>
                <a:spcPts val="0"/>
              </a:spcBef>
              <a:buNone/>
              <a:defRPr/>
            </a:pPr>
            <a:endParaRPr lang="en-US" sz="1200" cap="none" dirty="0" smtClean="0"/>
          </a:p>
          <a:p>
            <a:pPr marL="0" indent="0" eaLnBrk="1" hangingPunct="1">
              <a:lnSpc>
                <a:spcPct val="100000"/>
              </a:lnSpc>
              <a:spcBef>
                <a:spcPts val="0"/>
              </a:spcBef>
              <a:buNone/>
              <a:defRPr/>
            </a:pPr>
            <a:r>
              <a:rPr lang="en-US" sz="1200" cap="none" dirty="0" smtClean="0"/>
              <a:t/>
            </a:r>
            <a:br>
              <a:rPr lang="en-US" sz="1200" cap="none" dirty="0" smtClean="0"/>
            </a:br>
            <a:r>
              <a:rPr lang="en-US" altLang="en-US" sz="1000" b="1" cap="none" dirty="0" smtClean="0"/>
              <a:t>Credit: Resource Consulting Group; Service Mark used with permission of Resource Consulting Group and Michael David, Orlando, FL </a:t>
            </a:r>
            <a:endParaRPr lang="en-US" sz="1000" cap="none" dirty="0" smtClean="0">
              <a:cs typeface="Times New Roman" panose="02020603050405020304" pitchFamily="18" charset="0"/>
            </a:endParaRPr>
          </a:p>
        </p:txBody>
      </p:sp>
    </p:spTree>
    <p:extLst>
      <p:ext uri="{BB962C8B-B14F-4D97-AF65-F5344CB8AC3E}">
        <p14:creationId xmlns:p14="http://schemas.microsoft.com/office/powerpoint/2010/main" val="3880049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457200" y="28575"/>
            <a:ext cx="8229600" cy="468313"/>
          </a:xfrm>
        </p:spPr>
        <p:txBody>
          <a:bodyPr wrap="square" numCol="1" compatLnSpc="1">
            <a:prstTxWarp prst="textNoShape">
              <a:avLst/>
            </a:prstTxWarp>
          </a:bodyPr>
          <a:lstStyle/>
          <a:p>
            <a:pPr algn="ctr" eaLnBrk="1" hangingPunct="1"/>
            <a:r>
              <a:rPr lang="en-US" altLang="en-US" sz="2400" cap="none" dirty="0" smtClean="0">
                <a:solidFill>
                  <a:schemeClr val="accent5"/>
                </a:solidFill>
                <a:latin typeface="Arial" panose="020B0604020202020204" pitchFamily="34" charset="0"/>
                <a:cs typeface="Arial" panose="020B0604020202020204" pitchFamily="34" charset="0"/>
              </a:rPr>
              <a:t>The Six-Three </a:t>
            </a:r>
            <a:r>
              <a:rPr lang="en-US" altLang="en-US" sz="2400" cap="none" dirty="0" err="1" smtClean="0">
                <a:solidFill>
                  <a:schemeClr val="accent5"/>
                </a:solidFill>
                <a:latin typeface="Arial" panose="020B0604020202020204" pitchFamily="34" charset="0"/>
                <a:cs typeface="Arial" panose="020B0604020202020204" pitchFamily="34" charset="0"/>
              </a:rPr>
              <a:t>Solution</a:t>
            </a:r>
            <a:r>
              <a:rPr lang="en-US" altLang="en-US" sz="2400" cap="none" baseline="30000" dirty="0" err="1" smtClean="0">
                <a:solidFill>
                  <a:schemeClr val="accent5"/>
                </a:solidFill>
                <a:latin typeface="Arial" panose="020B0604020202020204" pitchFamily="34" charset="0"/>
                <a:cs typeface="Arial" panose="020B0604020202020204" pitchFamily="34" charset="0"/>
              </a:rPr>
              <a:t>SM</a:t>
            </a:r>
            <a:endParaRPr lang="en-US" altLang="en-US" sz="2400" cap="none" dirty="0" smtClean="0">
              <a:solidFill>
                <a:schemeClr val="accent5"/>
              </a:solidFill>
              <a:latin typeface="Arial" panose="020B0604020202020204" pitchFamily="34" charset="0"/>
              <a:cs typeface="Arial" panose="020B0604020202020204" pitchFamily="34" charset="0"/>
            </a:endParaRPr>
          </a:p>
        </p:txBody>
      </p:sp>
      <p:sp>
        <p:nvSpPr>
          <p:cNvPr id="13315" name="Content Placeholder 2"/>
          <p:cNvSpPr>
            <a:spLocks noGrp="1"/>
          </p:cNvSpPr>
          <p:nvPr>
            <p:ph idx="4294967295"/>
          </p:nvPr>
        </p:nvSpPr>
        <p:spPr bwMode="auto">
          <a:xfrm>
            <a:off x="190500" y="724167"/>
            <a:ext cx="8763000" cy="5243513"/>
          </a:xfrm>
        </p:spPr>
        <p:txBody>
          <a:bodyPr wrap="square" numCol="1" anchor="t" anchorCtr="0" compatLnSpc="1">
            <a:prstTxWarp prst="textNoShape">
              <a:avLst/>
            </a:prstTxWarp>
            <a:noAutofit/>
          </a:bodyPr>
          <a:lstStyle/>
          <a:p>
            <a:pPr marL="0" indent="0" eaLnBrk="1" hangingPunct="1">
              <a:lnSpc>
                <a:spcPct val="100000"/>
              </a:lnSpc>
              <a:spcBef>
                <a:spcPts val="0"/>
              </a:spcBef>
              <a:buNone/>
              <a:defRPr/>
            </a:pPr>
            <a:endParaRPr lang="en-US" sz="1100" cap="none" dirty="0" smtClean="0"/>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We developed 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for those who would prefer to use their wealth while living. In this plan, total spending, including giving and taxes, is budgeted at 6% rather than the typically recommended 4%. Of this 6%, base spending is limited to 3%. Expenses like taxes, food, mortgage payments, insurance, health care, utilities, club dues, car payments, regular household spending and all other spending that is necessary to support the minimum acceptable standard of living should be no more than 3% of beginning investment assets. </a:t>
            </a:r>
          </a:p>
          <a:p>
            <a:pPr marL="0" indent="0" eaLnBrk="1" hangingPunct="1">
              <a:lnSpc>
                <a:spcPct val="100000"/>
              </a:lnSpc>
              <a:spcBef>
                <a:spcPts val="0"/>
              </a:spcBef>
              <a:buNone/>
              <a:defRPr/>
            </a:pPr>
            <a:endParaRPr lang="en-US" altLang="en-US"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dirty="0">
                <a:latin typeface="Times New Roman" panose="02020603050405020304" pitchFamily="18" charset="0"/>
                <a:cs typeface="Times New Roman" panose="02020603050405020304" pitchFamily="18" charset="0"/>
              </a:rPr>
              <a:t>Total spending is budgeted at 6% of investment assets, but it must be possible to stop the extra spending without disrupting the basic structure of the lifestyle. For example, skipping a vacation, dining out less often and cutting back on holiday spending can be accomplished with less disruption to one’s lifestyle than selling a home or dropping a country club membership. Extra spending could include dining out, travel, clothing, jewelry, art, hunting, fishing, golf and giving. </a:t>
            </a:r>
          </a:p>
          <a:p>
            <a:pPr marL="0" indent="0">
              <a:lnSpc>
                <a:spcPct val="100000"/>
              </a:lnSpc>
              <a:spcBef>
                <a:spcPts val="0"/>
              </a:spcBef>
              <a:buNone/>
              <a:defRPr/>
            </a:pPr>
            <a:endParaRPr lang="en-US" altLang="en-US"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dirty="0">
                <a:latin typeface="Times New Roman" panose="02020603050405020304" pitchFamily="18" charset="0"/>
                <a:cs typeface="Times New Roman" panose="02020603050405020304" pitchFamily="18" charset="0"/>
              </a:rPr>
              <a:t>Which spending belongs in which category will vary from person to person. Some would consider giving a necessary part of the minimum required spending and club dues as optional. That is a personal choice. The reason giving was categorized as discretionary spending and country club dues as base spending is that giving is easier to skip for a year, whereas it may be impossible to stop paying dues without dropping the membership. </a:t>
            </a:r>
          </a:p>
          <a:p>
            <a:pPr marL="0" indent="0">
              <a:lnSpc>
                <a:spcPct val="100000"/>
              </a:lnSpc>
              <a:spcBef>
                <a:spcPts val="0"/>
              </a:spcBef>
              <a:buNone/>
              <a:defRPr/>
            </a:pPr>
            <a:endParaRPr lang="en-US" altLang="en-US"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dirty="0">
                <a:latin typeface="Times New Roman" panose="02020603050405020304" pitchFamily="18" charset="0"/>
                <a:cs typeface="Times New Roman" panose="02020603050405020304" pitchFamily="18" charset="0"/>
              </a:rPr>
              <a:t>Some clubs permit one to become temporarily inactive and some charities are highly dependent on annual giving. A person for whom this was true might put giving in the base category and club dues in the splurge category. These details will vary from person to person. We are not making any statements about the ethical discretion to give; we are just illustrating the way some might divide spending. The bottom-line is that half of spending is marked as spending you can live without, either temporarily or permanently. </a:t>
            </a:r>
          </a:p>
          <a:p>
            <a:pPr marL="0" indent="0" eaLnBrk="1" hangingPunct="1">
              <a:lnSpc>
                <a:spcPct val="100000"/>
              </a:lnSpc>
              <a:spcBef>
                <a:spcPts val="0"/>
              </a:spcBef>
              <a:buNone/>
              <a:defRPr/>
            </a:pPr>
            <a:endParaRPr lang="en-US" altLang="en-US" sz="11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sz="1000" cap="none" dirty="0" smtClean="0">
                <a:latin typeface="Times New Roman" panose="02020603050405020304" pitchFamily="18" charset="0"/>
                <a:cs typeface="Times New Roman" panose="02020603050405020304" pitchFamily="18" charset="0"/>
              </a:rPr>
              <a:t/>
            </a:r>
            <a:br>
              <a:rPr lang="en-US" sz="1000" cap="none" dirty="0" smtClean="0">
                <a:latin typeface="Times New Roman" panose="02020603050405020304" pitchFamily="18" charset="0"/>
                <a:cs typeface="Times New Roman" panose="02020603050405020304" pitchFamily="18" charset="0"/>
              </a:rPr>
            </a:br>
            <a:r>
              <a:rPr lang="en-US" altLang="en-US" sz="1000" b="1" cap="none" dirty="0" smtClean="0">
                <a:latin typeface="Times New Roman" panose="02020603050405020304" pitchFamily="18" charset="0"/>
                <a:cs typeface="Times New Roman" panose="02020603050405020304" pitchFamily="18" charset="0"/>
              </a:rPr>
              <a:t>Credit: Resource Consulting Group; Service Mark used with permission of Resource Consulting Group and Michael David, Orlando, FL </a:t>
            </a:r>
            <a:endParaRPr lang="en-US" sz="1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21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457200" y="76200"/>
            <a:ext cx="8229600" cy="542925"/>
          </a:xfrm>
        </p:spPr>
        <p:txBody>
          <a:bodyPr wrap="square" numCol="1" compatLnSpc="1">
            <a:prstTxWarp prst="textNoShape">
              <a:avLst/>
            </a:prstTxWarp>
          </a:bodyPr>
          <a:lstStyle/>
          <a:p>
            <a:pPr algn="ctr" eaLnBrk="1" hangingPunct="1"/>
            <a:r>
              <a:rPr lang="en-US" altLang="en-US" sz="2400" cap="none" dirty="0" smtClean="0">
                <a:solidFill>
                  <a:schemeClr val="accent5"/>
                </a:solidFill>
                <a:latin typeface="Arial" panose="020B0604020202020204" pitchFamily="34" charset="0"/>
                <a:cs typeface="Arial" panose="020B0604020202020204" pitchFamily="34" charset="0"/>
              </a:rPr>
              <a:t>The Six-Three </a:t>
            </a:r>
            <a:r>
              <a:rPr lang="en-US" altLang="en-US" sz="2400" cap="none" dirty="0" err="1" smtClean="0">
                <a:solidFill>
                  <a:schemeClr val="accent5"/>
                </a:solidFill>
                <a:latin typeface="Arial" panose="020B0604020202020204" pitchFamily="34" charset="0"/>
                <a:cs typeface="Arial" panose="020B0604020202020204" pitchFamily="34" charset="0"/>
              </a:rPr>
              <a:t>Solution</a:t>
            </a:r>
            <a:r>
              <a:rPr lang="en-US" altLang="en-US" sz="2400" cap="none" baseline="30000" dirty="0" err="1" smtClean="0">
                <a:solidFill>
                  <a:schemeClr val="accent5"/>
                </a:solidFill>
                <a:latin typeface="Arial" panose="020B0604020202020204" pitchFamily="34" charset="0"/>
                <a:cs typeface="Arial" panose="020B0604020202020204" pitchFamily="34" charset="0"/>
              </a:rPr>
              <a:t>SM</a:t>
            </a:r>
            <a:endParaRPr lang="en-US" altLang="en-US" sz="2400" cap="none" dirty="0" smtClean="0">
              <a:solidFill>
                <a:schemeClr val="accent5"/>
              </a:solidFill>
              <a:latin typeface="Arial" panose="020B0604020202020204" pitchFamily="34" charset="0"/>
              <a:cs typeface="Arial" panose="020B0604020202020204" pitchFamily="34" charset="0"/>
            </a:endParaRPr>
          </a:p>
        </p:txBody>
      </p:sp>
      <p:sp>
        <p:nvSpPr>
          <p:cNvPr id="39939" name="Content Placeholder 2"/>
          <p:cNvSpPr>
            <a:spLocks noGrp="1"/>
          </p:cNvSpPr>
          <p:nvPr>
            <p:ph idx="4294967295"/>
          </p:nvPr>
        </p:nvSpPr>
        <p:spPr bwMode="auto">
          <a:xfrm>
            <a:off x="228600" y="838200"/>
            <a:ext cx="8686800" cy="5695950"/>
          </a:xfrm>
        </p:spPr>
        <p:txBody>
          <a:bodyPr wrap="square" numCol="1" anchor="t" anchorCtr="0" compatLnSpc="1">
            <a:prstTxWarp prst="textNoShape">
              <a:avLst/>
            </a:prstTxWarp>
            <a:noAutofit/>
          </a:bodyPr>
          <a:lstStyle/>
          <a:p>
            <a:pPr marL="0" indent="0" eaLnBrk="1" hangingPunct="1">
              <a:lnSpc>
                <a:spcPct val="100000"/>
              </a:lnSpc>
              <a:spcBef>
                <a:spcPts val="0"/>
              </a:spcBef>
              <a:buNone/>
              <a:defRPr/>
            </a:pPr>
            <a:endParaRPr lang="en-US" altLang="en-US" sz="1100" cap="none" dirty="0" smtClean="0">
              <a:latin typeface="Arial" charset="0"/>
              <a:cs typeface="Arial"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To illustrate how this would work, we will review a plan for a retired person with $3 million in investment assets. In traditional planning, spending $120,000 (4% of $3 million) per year would be considered affordable. 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would budget spending at $180,000, as long as base spending was no more than $90,000.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A cash flow system would be established transferring $7,500 ($90,000 ÷ 12) per month to an operating account. Annually, the difference between 6% of investment assets and the amount transferred to the operating account would be transferred to a splurge account. In the first year, the splurge account would be funded with $90,000.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If investment performance is good in the first year, the second year deposit to the splurge account is higher; if investment performance is poor, the deposit is less. Regardless of investment performance, the deposit to the operating account would be increased by the inflation rate.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For some people, perfect retirement planning would result in having their wealth expire at the same time they do. Unfortunately, this objective cannot be met in the real world when date of death and investment results are not known. 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is a way to walk a little closer to the edge without taking too much risk of falling off. For the right people, this plan will allow better matching of wealth to one’s objectives.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eaLnBrk="1" hangingPunct="1">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The Six-Three </a:t>
            </a:r>
            <a:r>
              <a:rPr lang="en-US" altLang="en-US" sz="1200" cap="none" dirty="0" err="1" smtClean="0">
                <a:latin typeface="Times New Roman" panose="02020603050405020304" pitchFamily="18" charset="0"/>
                <a:cs typeface="Times New Roman" panose="02020603050405020304" pitchFamily="18" charset="0"/>
              </a:rPr>
              <a:t>Solution</a:t>
            </a:r>
            <a:r>
              <a:rPr lang="en-US" altLang="en-US" sz="1200" cap="none" baseline="30000" dirty="0" err="1" smtClean="0">
                <a:latin typeface="Times New Roman" panose="02020603050405020304" pitchFamily="18" charset="0"/>
                <a:cs typeface="Times New Roman" panose="02020603050405020304" pitchFamily="18" charset="0"/>
              </a:rPr>
              <a:t>SM</a:t>
            </a:r>
            <a:r>
              <a:rPr lang="en-US" altLang="en-US" sz="1200" cap="none" dirty="0" smtClean="0">
                <a:latin typeface="Times New Roman" panose="02020603050405020304" pitchFamily="18" charset="0"/>
                <a:cs typeface="Times New Roman" panose="02020603050405020304" pitchFamily="18" charset="0"/>
              </a:rPr>
              <a:t> is not right for everyone. However, if you think it might be right for you, please contact us. We will be happy to explore it with you. </a:t>
            </a:r>
          </a:p>
          <a:p>
            <a:pPr marL="0" indent="0" eaLnBrk="1" hangingPunct="1">
              <a:lnSpc>
                <a:spcPct val="100000"/>
              </a:lnSpc>
              <a:spcBef>
                <a:spcPts val="0"/>
              </a:spcBef>
              <a:buNone/>
              <a:defRPr/>
            </a:pPr>
            <a:endParaRPr lang="en-US" altLang="en-US" sz="1200" cap="none"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altLang="en-US" sz="1200" cap="none" dirty="0" smtClean="0">
                <a:latin typeface="Times New Roman" panose="02020603050405020304" pitchFamily="18" charset="0"/>
                <a:cs typeface="Times New Roman" panose="02020603050405020304" pitchFamily="18" charset="0"/>
              </a:rPr>
              <a:t>The 4% spending guideline is frequently misunderstood and misused. For a complete explanation of this guideline, see our technical summary titled “Understanding the 4% Withdrawal Guideline”. </a:t>
            </a:r>
          </a:p>
          <a:p>
            <a:pPr marL="0" indent="0" eaLnBrk="1" hangingPunct="1">
              <a:buNone/>
              <a:defRPr/>
            </a:pPr>
            <a:endParaRPr lang="en-US" altLang="en-US" sz="1100" cap="none" dirty="0" smtClean="0">
              <a:latin typeface="Times New Roman" panose="02020603050405020304" pitchFamily="18" charset="0"/>
              <a:cs typeface="Times New Roman" panose="02020603050405020304" pitchFamily="18" charset="0"/>
            </a:endParaRPr>
          </a:p>
          <a:p>
            <a:pPr marL="0" indent="0" eaLnBrk="1" hangingPunct="1">
              <a:buNone/>
              <a:defRPr/>
            </a:pPr>
            <a:r>
              <a:rPr lang="en-US" altLang="en-US" sz="1100" b="1" cap="none" dirty="0" smtClean="0">
                <a:latin typeface="Times New Roman" panose="02020603050405020304" pitchFamily="18" charset="0"/>
                <a:cs typeface="Times New Roman" panose="02020603050405020304" pitchFamily="18" charset="0"/>
              </a:rPr>
              <a:t>Credit: Resource Consulting Group; Service Mark used with permission of Resource Consulting Group and Michael David, Orlando, FL </a:t>
            </a:r>
            <a:endParaRPr lang="en-US" altLang="en-US" sz="11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571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bwMode="auto">
          <a:xfrm>
            <a:off x="628650" y="184150"/>
            <a:ext cx="7886700" cy="1139825"/>
          </a:xfrm>
        </p:spPr>
        <p:txBody>
          <a:bodyPr wrap="square" numCol="1" compatLnSpc="1">
            <a:prstTxWarp prst="textNoShape">
              <a:avLst/>
            </a:prstTxWarp>
          </a:bodyPr>
          <a:lstStyle/>
          <a:p>
            <a:pPr algn="ctr" eaLnBrk="1" hangingPunct="1"/>
            <a:r>
              <a:rPr lang="en-US" altLang="en-US" sz="3200" cap="none" dirty="0" smtClean="0">
                <a:latin typeface="Arial" panose="020B0604020202020204" pitchFamily="34" charset="0"/>
                <a:cs typeface="Arial" panose="020B0604020202020204" pitchFamily="34" charset="0"/>
              </a:rPr>
              <a:t>N.E.S.T. Analysis System</a:t>
            </a:r>
          </a:p>
        </p:txBody>
      </p:sp>
      <p:sp>
        <p:nvSpPr>
          <p:cNvPr id="17411" name="Content Placeholder 2"/>
          <p:cNvSpPr>
            <a:spLocks noGrp="1"/>
          </p:cNvSpPr>
          <p:nvPr>
            <p:ph idx="4294967295"/>
          </p:nvPr>
        </p:nvSpPr>
        <p:spPr bwMode="auto">
          <a:xfrm>
            <a:off x="457200" y="1052513"/>
            <a:ext cx="8229600" cy="1681162"/>
          </a:xfrm>
        </p:spPr>
        <p:txBody>
          <a:bodyPr wrap="square" numCol="1" anchor="t" anchorCtr="0" compatLnSpc="1">
            <a:prstTxWarp prst="textNoShape">
              <a:avLst/>
            </a:prstTxWarp>
          </a:bodyPr>
          <a:lstStyle/>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30 year old married couple</a:t>
            </a:r>
          </a:p>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Illustrations show the annual investments needed to achieve $5,000,000 of inflation-adjusted retirement resources in 25, 30, and 25 years.</a:t>
            </a:r>
          </a:p>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How much would a 30-year-old have to invest per year to have $5,000,000 (in inflation-adjusted money)?</a:t>
            </a:r>
          </a:p>
          <a:p>
            <a:pPr defTabSz="914400" eaLnBrk="1" hangingPunct="1">
              <a:spcBef>
                <a:spcPct val="20000"/>
              </a:spcBef>
              <a:buFont typeface="Arial" panose="020B0604020202020204" pitchFamily="34" charset="0"/>
              <a:buChar char="•"/>
            </a:pPr>
            <a:r>
              <a:rPr lang="en-US" altLang="en-US" sz="1600" cap="none" dirty="0" smtClean="0">
                <a:latin typeface="Arial" panose="020B0604020202020204" pitchFamily="34" charset="0"/>
                <a:cs typeface="Times New Roman" panose="02020603050405020304" pitchFamily="18" charset="0"/>
              </a:rPr>
              <a:t>HINT: Start early!</a:t>
            </a:r>
          </a:p>
        </p:txBody>
      </p:sp>
      <p:graphicFrame>
        <p:nvGraphicFramePr>
          <p:cNvPr id="8" name="Table 7"/>
          <p:cNvGraphicFramePr>
            <a:graphicFrameLocks noGrp="1"/>
          </p:cNvGraphicFramePr>
          <p:nvPr>
            <p:extLst/>
          </p:nvPr>
        </p:nvGraphicFramePr>
        <p:xfrm>
          <a:off x="571500" y="2733675"/>
          <a:ext cx="8001000" cy="2835276"/>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400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INVESTMENT GROWTH: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6% GROWTH PER YEAR*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8% GROWTH PER YEAR*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55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Annual Investments Required: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$193,631.94</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$142,625.75</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731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60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Annual Investments Required: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$130,374.38</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$107,835.79</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731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65 Years 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Annual Investments Required: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$90,807.66</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rPr>
                        <a:t>$82,749.90</a:t>
                      </a: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bl>
          </a:graphicData>
        </a:graphic>
      </p:graphicFrame>
      <p:sp>
        <p:nvSpPr>
          <p:cNvPr id="17435" name="TextBox 1"/>
          <p:cNvSpPr txBox="1">
            <a:spLocks noChangeArrowheads="1"/>
          </p:cNvSpPr>
          <p:nvPr/>
        </p:nvSpPr>
        <p:spPr bwMode="auto">
          <a:xfrm>
            <a:off x="571500" y="5575300"/>
            <a:ext cx="5130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solidFill>
                  <a:srgbClr val="53626F"/>
                </a:solidFill>
                <a:cs typeface="Times New Roman" panose="02020603050405020304" pitchFamily="18" charset="0"/>
              </a:rPr>
              <a:t>*Rate of return prior to retirement, 5% rate of return during retirement.</a:t>
            </a:r>
          </a:p>
        </p:txBody>
      </p:sp>
    </p:spTree>
    <p:extLst>
      <p:ext uri="{BB962C8B-B14F-4D97-AF65-F5344CB8AC3E}">
        <p14:creationId xmlns:p14="http://schemas.microsoft.com/office/powerpoint/2010/main" val="4077832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457200" y="228600"/>
            <a:ext cx="8229600" cy="895350"/>
          </a:xfrm>
        </p:spPr>
        <p:txBody>
          <a:bodyPr wrap="square" numCol="1" compatLnSpc="1">
            <a:prstTxWarp prst="textNoShape">
              <a:avLst/>
            </a:prstTxWarp>
          </a:bodyPr>
          <a:lstStyle/>
          <a:p>
            <a:pPr algn="ctr" eaLnBrk="1" hangingPunct="1"/>
            <a:r>
              <a:rPr lang="en-US" altLang="en-US" sz="2400" cap="none" dirty="0" smtClean="0">
                <a:latin typeface="Arial" panose="020B0604020202020204" pitchFamily="34" charset="0"/>
                <a:cs typeface="Arial" panose="020B0604020202020204" pitchFamily="34" charset="0"/>
              </a:rPr>
              <a:t>N.E.S.T. Analysis</a:t>
            </a:r>
            <a:br>
              <a:rPr lang="en-US" altLang="en-US" sz="2400" cap="none" dirty="0" smtClean="0">
                <a:latin typeface="Arial" panose="020B0604020202020204" pitchFamily="34" charset="0"/>
                <a:cs typeface="Arial" panose="020B0604020202020204" pitchFamily="34" charset="0"/>
              </a:rPr>
            </a:br>
            <a:r>
              <a:rPr lang="en-US" altLang="en-US" sz="2400" cap="none" dirty="0" smtClean="0">
                <a:latin typeface="Arial" panose="020B0604020202020204" pitchFamily="34" charset="0"/>
                <a:cs typeface="Arial" panose="020B0604020202020204" pitchFamily="34" charset="0"/>
              </a:rPr>
              <a:t>Needs/Estimated Savings Tabulation</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3800"/>
            <a:ext cx="82296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97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381000"/>
            <a:ext cx="7886700" cy="1139825"/>
          </a:xfrm>
        </p:spPr>
        <p:txBody>
          <a:bodyPr wrap="square" numCol="1" compatLnSpc="1">
            <a:prstTxWarp prst="textNoShape">
              <a:avLst/>
            </a:prstTxWarp>
            <a:normAutofit/>
          </a:bodyPr>
          <a:lstStyle/>
          <a:p>
            <a:pPr algn="ctr" eaLnBrk="1" hangingPunct="1">
              <a:defRPr/>
            </a:pPr>
            <a:r>
              <a:rPr lang="en-US" altLang="en-US" dirty="0" smtClean="0">
                <a:solidFill>
                  <a:schemeClr val="accent5"/>
                </a:solidFill>
              </a:rPr>
              <a:t>A Crucial Consideration</a:t>
            </a:r>
            <a:endParaRPr lang="en-US" altLang="en-US" sz="3200" cap="none" dirty="0" smtClean="0">
              <a:solidFill>
                <a:schemeClr val="accent5"/>
              </a:solidFill>
            </a:endParaRPr>
          </a:p>
        </p:txBody>
      </p:sp>
      <p:sp>
        <p:nvSpPr>
          <p:cNvPr id="33795" name="Content Placeholder 2"/>
          <p:cNvSpPr>
            <a:spLocks noGrp="1"/>
          </p:cNvSpPr>
          <p:nvPr>
            <p:ph idx="4294967295"/>
          </p:nvPr>
        </p:nvSpPr>
        <p:spPr bwMode="auto">
          <a:xfrm>
            <a:off x="1447800" y="1905000"/>
            <a:ext cx="6248400" cy="1828800"/>
          </a:xfrm>
        </p:spPr>
        <p:txBody>
          <a:bodyPr wrap="square" numCol="1" anchor="t" anchorCtr="0" compatLnSpc="1">
            <a:prstTxWarp prst="textNoShape">
              <a:avLst/>
            </a:prstTxWarp>
            <a:normAutofit/>
          </a:bodyPr>
          <a:lstStyle/>
          <a:p>
            <a:pPr marL="0" indent="0" algn="ctr">
              <a:lnSpc>
                <a:spcPct val="100000"/>
              </a:lnSpc>
              <a:spcBef>
                <a:spcPts val="0"/>
              </a:spcBef>
              <a:buNone/>
            </a:pPr>
            <a:r>
              <a:rPr lang="en-US" altLang="en-US" sz="2400" dirty="0" smtClean="0">
                <a:latin typeface="Times New Roman" panose="02020603050405020304" pitchFamily="18" charset="0"/>
                <a:cs typeface="Times New Roman" panose="02020603050405020304" pitchFamily="18" charset="0"/>
              </a:rPr>
              <a:t>Deciding who will own the policy,</a:t>
            </a:r>
          </a:p>
          <a:p>
            <a:pPr marL="0" indent="0" algn="ctr">
              <a:lnSpc>
                <a:spcPct val="100000"/>
              </a:lnSpc>
              <a:spcBef>
                <a:spcPts val="0"/>
              </a:spcBef>
              <a:buNone/>
            </a:pPr>
            <a:r>
              <a:rPr lang="en-US" altLang="en-US" sz="2400" dirty="0" smtClean="0">
                <a:latin typeface="Times New Roman" panose="02020603050405020304" pitchFamily="18" charset="0"/>
                <a:cs typeface="Times New Roman" panose="02020603050405020304" pitchFamily="18" charset="0"/>
              </a:rPr>
              <a:t> and what person or trust will be the beneficiary, is an important question to answer.</a:t>
            </a:r>
            <a:endParaRPr lang="en-US" altLang="en-US"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026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bwMode="auto">
          <a:xfrm>
            <a:off x="457200" y="228600"/>
            <a:ext cx="8229600" cy="474663"/>
          </a:xfrm>
        </p:spPr>
        <p:txBody>
          <a:bodyPr wrap="square" numCol="1" compatLnSpc="1">
            <a:prstTxWarp prst="textNoShape">
              <a:avLst/>
            </a:prstTxWarp>
            <a:normAutofit/>
          </a:bodyPr>
          <a:lstStyle/>
          <a:p>
            <a:pPr algn="ctr" eaLnBrk="1" hangingPunct="1"/>
            <a:r>
              <a:rPr lang="en-US" altLang="en-US" sz="2400" cap="none" dirty="0" smtClean="0">
                <a:latin typeface="Arial" panose="020B0604020202020204" pitchFamily="34" charset="0"/>
                <a:cs typeface="Arial" panose="020B0604020202020204" pitchFamily="34" charset="0"/>
              </a:rPr>
              <a:t>N.E.S.T. Analysis – Needs/Estimated Savings Tabulation</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3532" t="3967" b="4445"/>
          <a:stretch>
            <a:fillRect/>
          </a:stretch>
        </p:blipFill>
        <p:spPr bwMode="auto">
          <a:xfrm>
            <a:off x="828675" y="823913"/>
            <a:ext cx="748665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44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457200" y="277813"/>
            <a:ext cx="8229600" cy="474662"/>
          </a:xfrm>
        </p:spPr>
        <p:txBody>
          <a:bodyPr wrap="square" numCol="1" compatLnSpc="1">
            <a:prstTxWarp prst="textNoShape">
              <a:avLst/>
            </a:prstTxWarp>
            <a:normAutofit/>
          </a:bodyPr>
          <a:lstStyle/>
          <a:p>
            <a:pPr algn="ctr" eaLnBrk="1" hangingPunct="1"/>
            <a:r>
              <a:rPr lang="en-US" altLang="en-US" sz="2400" cap="none" dirty="0" smtClean="0">
                <a:latin typeface="Arial" panose="020B0604020202020204" pitchFamily="34" charset="0"/>
                <a:cs typeface="Arial" panose="020B0604020202020204" pitchFamily="34" charset="0"/>
              </a:rPr>
              <a:t>N.E.S.T. Analysis – Needs/Estimated Savings Tabulation</a:t>
            </a: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t="2411"/>
          <a:stretch>
            <a:fillRect/>
          </a:stretch>
        </p:blipFill>
        <p:spPr bwMode="auto">
          <a:xfrm>
            <a:off x="915988" y="762000"/>
            <a:ext cx="7312025"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921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bwMode="auto">
          <a:xfrm>
            <a:off x="457200" y="228600"/>
            <a:ext cx="8229600" cy="474663"/>
          </a:xfrm>
        </p:spPr>
        <p:txBody>
          <a:bodyPr wrap="square" numCol="1" compatLnSpc="1">
            <a:prstTxWarp prst="textNoShape">
              <a:avLst/>
            </a:prstTxWarp>
            <a:normAutofit/>
          </a:bodyPr>
          <a:lstStyle/>
          <a:p>
            <a:pPr algn="ctr" eaLnBrk="1" hangingPunct="1"/>
            <a:r>
              <a:rPr lang="en-US" altLang="en-US" sz="2400" cap="none" dirty="0" smtClean="0">
                <a:latin typeface="Arial" panose="020B0604020202020204" pitchFamily="34" charset="0"/>
                <a:cs typeface="Arial" panose="020B0604020202020204" pitchFamily="34" charset="0"/>
              </a:rPr>
              <a:t>N.E.S.T. Analysis – Needs/Estimated Savings Tabulation</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l="1161" t="2409" r="816" b="1283"/>
          <a:stretch>
            <a:fillRect/>
          </a:stretch>
        </p:blipFill>
        <p:spPr bwMode="auto">
          <a:xfrm>
            <a:off x="917575" y="858838"/>
            <a:ext cx="730885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243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457200"/>
            <a:ext cx="8985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331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bwMode="auto">
          <a:xfrm>
            <a:off x="457200" y="381000"/>
            <a:ext cx="8229600" cy="661988"/>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Permanent Cash Value Products</a:t>
            </a:r>
          </a:p>
        </p:txBody>
      </p:sp>
      <p:sp>
        <p:nvSpPr>
          <p:cNvPr id="41987" name="Content Placeholder 2"/>
          <p:cNvSpPr>
            <a:spLocks noGrp="1"/>
          </p:cNvSpPr>
          <p:nvPr>
            <p:ph idx="4294967295"/>
          </p:nvPr>
        </p:nvSpPr>
        <p:spPr bwMode="auto">
          <a:xfrm>
            <a:off x="685800" y="1600200"/>
            <a:ext cx="7772400" cy="3036888"/>
          </a:xfrm>
        </p:spPr>
        <p:txBody>
          <a:bodyPr wrap="square" numCol="1" anchor="t" anchorCtr="0" compatLnSpc="1">
            <a:prstTxWarp prst="textNoShape">
              <a:avLst/>
            </a:prstTxWarp>
            <a:normAutofit/>
          </a:bodyPr>
          <a:lstStyle/>
          <a:p>
            <a:pPr marL="0" indent="0" eaLnBrk="1" hangingPunct="1">
              <a:lnSpc>
                <a:spcPct val="90000"/>
              </a:lnSpc>
              <a:spcAft>
                <a:spcPts val="1200"/>
              </a:spcAft>
              <a:buNone/>
            </a:pPr>
            <a:r>
              <a:rPr lang="en-US" altLang="en-US" sz="2000" dirty="0" smtClean="0">
                <a:latin typeface="Times New Roman" panose="02020603050405020304" pitchFamily="18" charset="0"/>
                <a:cs typeface="Times New Roman" panose="02020603050405020304" pitchFamily="18" charset="0"/>
              </a:rPr>
              <a:t>Four</a:t>
            </a:r>
            <a:r>
              <a:rPr lang="en-US" altLang="en-US" sz="2000" cap="none" dirty="0" smtClean="0">
                <a:latin typeface="Times New Roman" panose="02020603050405020304" pitchFamily="18" charset="0"/>
                <a:cs typeface="Times New Roman" panose="02020603050405020304" pitchFamily="18" charset="0"/>
              </a:rPr>
              <a:t> primary varieties of permanent life insurance products have the expectation of an increasing cash value that will, to some degree, provide a return on investment to pay or help pay mortality and maintenance costs that might eventually facilitate having the cash value replace the death benefit at an advanced age can take a number of forms. </a:t>
            </a:r>
          </a:p>
          <a:p>
            <a:pPr marL="0" indent="0" algn="just" eaLnBrk="1" hangingPunct="1">
              <a:lnSpc>
                <a:spcPct val="90000"/>
              </a:lnSpc>
              <a:spcAft>
                <a:spcPts val="1200"/>
              </a:spcAft>
            </a:pPr>
            <a:endParaRPr lang="en-US" altLang="en-US" sz="1600" cap="none" dirty="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46655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304800" y="204788"/>
          <a:ext cx="8534400" cy="5667376"/>
        </p:xfrm>
        <a:graphic>
          <a:graphicData uri="http://schemas.openxmlformats.org/drawingml/2006/table">
            <a:tbl>
              <a:tblPr/>
              <a:tblGrid>
                <a:gridCol w="1271592">
                  <a:extLst>
                    <a:ext uri="{9D8B030D-6E8A-4147-A177-3AD203B41FA5}">
                      <a16:colId xmlns:a16="http://schemas.microsoft.com/office/drawing/2014/main" val="20000"/>
                    </a:ext>
                  </a:extLst>
                </a:gridCol>
                <a:gridCol w="922968">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68400">
                  <a:extLst>
                    <a:ext uri="{9D8B030D-6E8A-4147-A177-3AD203B41FA5}">
                      <a16:colId xmlns:a16="http://schemas.microsoft.com/office/drawing/2014/main" val="20005"/>
                    </a:ext>
                  </a:extLst>
                </a:gridCol>
                <a:gridCol w="1107440">
                  <a:extLst>
                    <a:ext uri="{9D8B030D-6E8A-4147-A177-3AD203B41FA5}">
                      <a16:colId xmlns:a16="http://schemas.microsoft.com/office/drawing/2014/main" val="20006"/>
                    </a:ext>
                  </a:extLst>
                </a:gridCol>
              </a:tblGrid>
              <a:tr h="604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Term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Whole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Variable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Guaranteed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Equity Index Life Distinguishing Feature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334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Distinguishing Feature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Provides protection for a specific period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Lifetime protection for as long as premiums are paid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Guaranteed minimum interest rate on investments accumulated in the accounts – interest rates are based on bonds only and can be higher than the minimum guaranteed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Combines premium and death benefit flexibility of universal life with investment choice of variable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Death benefit is guaranteed if specified premiums are made timely for a given period of years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No loss of cash value in negative stock market years – rate of return will be a portion of index performance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48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Premium</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Fixed, but will increase at each renewal</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Fixed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Flexible since they are set by the policyholder</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Flexible, like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Fixed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Flexible, like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31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Cash Value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None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Guaranteed</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Account value minus the surrender charges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Not guaranteed; depends on performance of stocks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Can generate significant cash value (albeit at a higher premium)</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See above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0666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Death Benefit</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Face amount of policy if death occurs within the term</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Face amount of policy if in force when death occurs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Times New Roman" pitchFamily="18" charset="0"/>
                          <a:cs typeface="Times New Roman" pitchFamily="18" charset="0"/>
                        </a:rPr>
                        <a:t>Option A:</a:t>
                      </a: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maintain level death benefit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Times New Roman" pitchFamily="18" charset="0"/>
                          <a:cs typeface="Times New Roman" pitchFamily="18" charset="0"/>
                        </a:rPr>
                        <a:t>Option B</a:t>
                      </a: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face amount increases as cash value grows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Times New Roman" pitchFamily="18" charset="0"/>
                          <a:cs typeface="Times New Roman" pitchFamily="18" charset="0"/>
                        </a:rPr>
                        <a:t>Option C</a:t>
                      </a: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death benefit increases to facilitate a return of all premiums on death</a:t>
                      </a:r>
                      <a:endParaRPr kumimoji="0" lang="en-US" sz="1000" b="0" i="0" u="sng" strike="noStrike" cap="none" normalizeH="0" baseline="0" dirty="0" smtClean="0">
                        <a:ln>
                          <a:noFill/>
                        </a:ln>
                        <a:solidFill>
                          <a:srgbClr val="000000"/>
                        </a:solidFill>
                        <a:effectLst/>
                        <a:latin typeface="Times New Roman" pitchFamily="18" charset="0"/>
                        <a:cs typeface="Times New Roman" pitchFamily="18" charset="0"/>
                      </a:endParaRP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Same options as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Guaranteed if premiums paid timely; accelerated death benefit rider for chronic and terminal illness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Same options as universal life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55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Can Borrow Against Cash Value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N/A</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50%; Subject to Regulation U</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 lose “no-lapse” guarantee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Depends upon policy</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14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Cash Value at Risk if Carrier Fails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N/A</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No</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Can be Sold without Series 6 License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Maybe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No</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64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Life Settlement</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Maybe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Maybe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Yes</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8"/>
                  </a:ext>
                </a:extLst>
              </a:tr>
              <a:tr h="243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Times New Roman" pitchFamily="18" charset="0"/>
                          <a:cs typeface="Times New Roman" pitchFamily="18" charset="0"/>
                        </a:rPr>
                        <a:t>Regulated By</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FINRA and 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State</a:t>
                      </a:r>
                    </a:p>
                  </a:txBody>
                  <a:tcPr marL="59902" marR="599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28596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419102" y="619125"/>
          <a:ext cx="8305799" cy="5049838"/>
        </p:xfrm>
        <a:graphic>
          <a:graphicData uri="http://schemas.openxmlformats.org/drawingml/2006/table">
            <a:tbl>
              <a:tblPr firstRow="1" firstCol="1" bandRow="1"/>
              <a:tblGrid>
                <a:gridCol w="2177388">
                  <a:extLst>
                    <a:ext uri="{9D8B030D-6E8A-4147-A177-3AD203B41FA5}">
                      <a16:colId xmlns:a16="http://schemas.microsoft.com/office/drawing/2014/main" val="20000"/>
                    </a:ext>
                  </a:extLst>
                </a:gridCol>
                <a:gridCol w="2307167">
                  <a:extLst>
                    <a:ext uri="{9D8B030D-6E8A-4147-A177-3AD203B41FA5}">
                      <a16:colId xmlns:a16="http://schemas.microsoft.com/office/drawing/2014/main" val="20001"/>
                    </a:ext>
                  </a:extLst>
                </a:gridCol>
                <a:gridCol w="2018770">
                  <a:extLst>
                    <a:ext uri="{9D8B030D-6E8A-4147-A177-3AD203B41FA5}">
                      <a16:colId xmlns:a16="http://schemas.microsoft.com/office/drawing/2014/main" val="20002"/>
                    </a:ext>
                  </a:extLst>
                </a:gridCol>
                <a:gridCol w="1802474">
                  <a:extLst>
                    <a:ext uri="{9D8B030D-6E8A-4147-A177-3AD203B41FA5}">
                      <a16:colId xmlns:a16="http://schemas.microsoft.com/office/drawing/2014/main" val="20003"/>
                    </a:ext>
                  </a:extLst>
                </a:gridCol>
              </a:tblGrid>
              <a:tr h="63123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Life Insurance Product</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First Year Commission ($)</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Next Six Years Commissions</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300" dirty="0">
                          <a:solidFill>
                            <a:schemeClr val="tx1"/>
                          </a:solidFill>
                          <a:effectLst/>
                          <a:latin typeface="Arial" panose="020B0604020202020204" pitchFamily="34" charset="0"/>
                          <a:cs typeface="Arial" panose="020B0604020202020204" pitchFamily="34" charset="0"/>
                        </a:rPr>
                        <a:t>Total Seven Year Commissions</a:t>
                      </a:r>
                      <a:endParaRPr lang="en-US" sz="13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262458">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20-year term policy</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$2,500/year</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Mutual Fund Investment:  $27,500/year</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$2,500 (the first year premium)</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$5,775 (3% of the Mutual Fund </a:t>
                      </a:r>
                      <a:r>
                        <a:rPr lang="en-US" sz="1200" dirty="0" smtClean="0">
                          <a:effectLst/>
                          <a:latin typeface="Arial" panose="020B0604020202020204" pitchFamily="34" charset="0"/>
                          <a:cs typeface="Arial" panose="020B0604020202020204" pitchFamily="34" charset="0"/>
                        </a:rPr>
                        <a:t>Investment)</a:t>
                      </a:r>
                    </a:p>
                    <a:p>
                      <a:pPr marL="0" marR="0" algn="ctr">
                        <a:spcBef>
                          <a:spcPts val="0"/>
                        </a:spcBef>
                        <a:spcAft>
                          <a:spcPts val="0"/>
                        </a:spcAft>
                      </a:pPr>
                      <a:r>
                        <a:rPr lang="en-US" sz="1200" dirty="0" smtClean="0">
                          <a:effectLst/>
                          <a:latin typeface="Arial" panose="020B0604020202020204" pitchFamily="34" charset="0"/>
                          <a:ea typeface="Times New Roman"/>
                          <a:cs typeface="Arial" panose="020B0604020202020204" pitchFamily="34" charset="0"/>
                        </a:rPr>
                        <a:t>($27,000 x 6 = $162,000)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$8,275</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94684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Fee-for-Service no-load life insurance</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$30,000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0</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Between 1% and 2% of cash value (advisor fee)</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Between 1% and 2% of cash </a:t>
                      </a:r>
                      <a:r>
                        <a:rPr lang="en-US" sz="1200" dirty="0" smtClean="0">
                          <a:effectLst/>
                          <a:latin typeface="Arial" panose="020B0604020202020204" pitchFamily="34" charset="0"/>
                          <a:cs typeface="Arial" panose="020B0604020202020204" pitchFamily="34" charset="0"/>
                        </a:rPr>
                        <a:t>value</a:t>
                      </a:r>
                    </a:p>
                    <a:p>
                      <a:pPr marL="0" marR="0" algn="ctr">
                        <a:spcBef>
                          <a:spcPts val="0"/>
                        </a:spcBef>
                        <a:spcAft>
                          <a:spcPts val="0"/>
                        </a:spcAft>
                      </a:pPr>
                      <a:r>
                        <a:rPr lang="en-US" sz="1200" dirty="0" smtClean="0">
                          <a:effectLst/>
                          <a:latin typeface="Arial" panose="020B0604020202020204" pitchFamily="34" charset="0"/>
                          <a:ea typeface="Times New Roman"/>
                          <a:cs typeface="Arial" panose="020B0604020202020204" pitchFamily="34" charset="0"/>
                        </a:rPr>
                        <a:t>(May</a:t>
                      </a:r>
                      <a:r>
                        <a:rPr lang="en-US" sz="1200" baseline="0" dirty="0" smtClean="0">
                          <a:effectLst/>
                          <a:latin typeface="Arial" panose="020B0604020202020204" pitchFamily="34" charset="0"/>
                          <a:ea typeface="Times New Roman"/>
                          <a:cs typeface="Arial" panose="020B0604020202020204" pitchFamily="34" charset="0"/>
                        </a:rPr>
                        <a:t> be $6,000)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94684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No commission concessions</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$30,000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$18,000; plus 3% of annual premiums a year plus next 6 years</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$900 for the next 6 years; plus 2-4% of premium ($600 to $1,200 per year)</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$23,400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1262458">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Discount commission</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Premium:  $30,000</a:t>
                      </a:r>
                      <a:endParaRPr lang="en-US" sz="1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Advisor agrees to discount commissions by 90%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$1,800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a:effectLst/>
                          <a:latin typeface="Arial" panose="020B0604020202020204" pitchFamily="34" charset="0"/>
                          <a:cs typeface="Arial" panose="020B0604020202020204" pitchFamily="34" charset="0"/>
                        </a:rPr>
                        <a:t>$2,100 a year for 7 years</a:t>
                      </a:r>
                      <a:endParaRPr lang="en-US" sz="18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$7,170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6317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bwMode="auto">
          <a:xfrm>
            <a:off x="457200" y="152400"/>
            <a:ext cx="8229600" cy="6229350"/>
          </a:xfrm>
        </p:spPr>
        <p:txBody>
          <a:bodyPr wrap="square" numCol="1" anchor="t" anchorCtr="0" compatLnSpc="1">
            <a:prstTxWarp prst="textNoShape">
              <a:avLst/>
            </a:prstTxWarp>
            <a:noAutofit/>
          </a:bodyPr>
          <a:lstStyle/>
          <a:p>
            <a:pPr marL="0" indent="0" algn="ctr">
              <a:buNone/>
              <a:defRPr/>
            </a:pPr>
            <a:r>
              <a:rPr lang="en-US" sz="2400" b="1" cap="none" dirty="0">
                <a:solidFill>
                  <a:schemeClr val="accent5"/>
                </a:solidFill>
              </a:rPr>
              <a:t>When looking at an existing </a:t>
            </a:r>
            <a:r>
              <a:rPr lang="en-US" sz="2400" b="1" cap="none" dirty="0" smtClean="0">
                <a:solidFill>
                  <a:schemeClr val="accent5"/>
                </a:solidFill>
              </a:rPr>
              <a:t>permanent policy</a:t>
            </a:r>
            <a:r>
              <a:rPr lang="en-US" sz="2400" b="1" cap="none" dirty="0">
                <a:solidFill>
                  <a:schemeClr val="accent5"/>
                </a:solidFill>
              </a:rPr>
              <a:t>, </a:t>
            </a:r>
            <a:r>
              <a:rPr lang="en-US" sz="2400" b="1" cap="none" dirty="0" smtClean="0">
                <a:solidFill>
                  <a:schemeClr val="accent5"/>
                </a:solidFill>
              </a:rPr>
              <a:t/>
            </a:r>
            <a:br>
              <a:rPr lang="en-US" sz="2400" b="1" cap="none" dirty="0" smtClean="0">
                <a:solidFill>
                  <a:schemeClr val="accent5"/>
                </a:solidFill>
              </a:rPr>
            </a:br>
            <a:r>
              <a:rPr lang="en-US" sz="2400" b="1" cap="none" dirty="0" smtClean="0">
                <a:solidFill>
                  <a:schemeClr val="accent5"/>
                </a:solidFill>
              </a:rPr>
              <a:t>we </a:t>
            </a:r>
            <a:r>
              <a:rPr lang="en-US" sz="2400" b="1" cap="none" dirty="0">
                <a:solidFill>
                  <a:schemeClr val="accent5"/>
                </a:solidFill>
              </a:rPr>
              <a:t>typically </a:t>
            </a:r>
            <a:r>
              <a:rPr lang="en-US" sz="2400" b="1" cap="none" dirty="0" smtClean="0">
                <a:solidFill>
                  <a:schemeClr val="accent5"/>
                </a:solidFill>
              </a:rPr>
              <a:t>ask </a:t>
            </a:r>
            <a:r>
              <a:rPr lang="en-US" sz="2400" b="1" cap="none" dirty="0">
                <a:solidFill>
                  <a:schemeClr val="accent5"/>
                </a:solidFill>
              </a:rPr>
              <a:t>about the following:</a:t>
            </a:r>
          </a:p>
          <a:p>
            <a:pPr marL="0" indent="0">
              <a:buNone/>
              <a:defRPr/>
            </a:pPr>
            <a:endParaRPr lang="en-US" sz="1800" cap="none" dirty="0">
              <a:latin typeface="Times New Roman" panose="02020603050405020304" pitchFamily="18" charset="0"/>
              <a:cs typeface="Times New Roman" panose="02020603050405020304" pitchFamily="18" charset="0"/>
            </a:endParaRPr>
          </a:p>
          <a:p>
            <a:pPr>
              <a:buFont typeface="+mj-lt"/>
              <a:buAutoNum type="arabicPeriod"/>
              <a:tabLst>
                <a:tab pos="400050" algn="l"/>
              </a:tabLst>
              <a:defRPr/>
            </a:pPr>
            <a:r>
              <a:rPr lang="en-US" sz="1600" cap="none" dirty="0">
                <a:latin typeface="Times New Roman" panose="02020603050405020304" pitchFamily="18" charset="0"/>
                <a:cs typeface="Times New Roman" panose="02020603050405020304" pitchFamily="18" charset="0"/>
              </a:rPr>
              <a:t>What is the exact premium history, and the rate of return thus far?</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Should </a:t>
            </a:r>
            <a:r>
              <a:rPr lang="en-US" sz="1600" cap="none" dirty="0">
                <a:latin typeface="Times New Roman" panose="02020603050405020304" pitchFamily="18" charset="0"/>
                <a:cs typeface="Times New Roman" panose="02020603050405020304" pitchFamily="18" charset="0"/>
              </a:rPr>
              <a:t>the death benefit be decreased, or contributions made to meet but not exceed the minimum corridor guidelines?</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The </a:t>
            </a:r>
            <a:r>
              <a:rPr lang="en-US" sz="1600" cap="none" dirty="0">
                <a:latin typeface="Times New Roman" panose="02020603050405020304" pitchFamily="18" charset="0"/>
                <a:cs typeface="Times New Roman" panose="02020603050405020304" pitchFamily="18" charset="0"/>
              </a:rPr>
              <a:t>same as #2 above, but to meet the modified endowment contract guidelines, if the client will never need to borrow or otherwise withdraw from the policy during his or her lifetime.</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Withdraw </a:t>
            </a:r>
            <a:r>
              <a:rPr lang="en-US" sz="1600" cap="none" dirty="0">
                <a:latin typeface="Times New Roman" panose="02020603050405020304" pitchFamily="18" charset="0"/>
                <a:cs typeface="Times New Roman" panose="02020603050405020304" pitchFamily="18" charset="0"/>
              </a:rPr>
              <a:t>as much as possible tax free, and convert remaining value to a lower cost annuity.</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Should </a:t>
            </a:r>
            <a:r>
              <a:rPr lang="en-US" sz="1600" cap="none" dirty="0">
                <a:latin typeface="Times New Roman" panose="02020603050405020304" pitchFamily="18" charset="0"/>
                <a:cs typeface="Times New Roman" panose="02020603050405020304" pitchFamily="18" charset="0"/>
              </a:rPr>
              <a:t>the policy be sold?</a:t>
            </a:r>
          </a:p>
          <a:p>
            <a:pPr>
              <a:buFont typeface="+mj-lt"/>
              <a:buAutoNum type="arabicPeriod"/>
              <a:defRPr/>
            </a:pPr>
            <a:r>
              <a:rPr lang="en-US" sz="1600" cap="none" dirty="0" smtClean="0">
                <a:latin typeface="Times New Roman" panose="02020603050405020304" pitchFamily="18" charset="0"/>
                <a:cs typeface="Times New Roman" panose="02020603050405020304" pitchFamily="18" charset="0"/>
              </a:rPr>
              <a:t>Are </a:t>
            </a:r>
            <a:r>
              <a:rPr lang="en-US" sz="1600" cap="none" dirty="0">
                <a:latin typeface="Times New Roman" panose="02020603050405020304" pitchFamily="18" charset="0"/>
                <a:cs typeface="Times New Roman" panose="02020603050405020304" pitchFamily="18" charset="0"/>
              </a:rPr>
              <a:t>there riders that can be eliminated to enhance expected rate of return</a:t>
            </a:r>
            <a:r>
              <a:rPr lang="en-US" sz="1600" cap="none" dirty="0" smtClean="0">
                <a:latin typeface="Times New Roman" panose="02020603050405020304" pitchFamily="18" charset="0"/>
                <a:cs typeface="Times New Roman" panose="02020603050405020304" pitchFamily="18" charset="0"/>
              </a:rPr>
              <a:t>?</a:t>
            </a:r>
          </a:p>
          <a:p>
            <a:pPr>
              <a:buFont typeface="+mj-lt"/>
              <a:buAutoNum type="arabicPeriod"/>
              <a:defRPr/>
            </a:pPr>
            <a:endParaRPr lang="en-US" sz="1600" cap="none" dirty="0">
              <a:latin typeface="Times New Roman" panose="02020603050405020304" pitchFamily="18" charset="0"/>
              <a:cs typeface="Times New Roman" panose="02020603050405020304" pitchFamily="18" charset="0"/>
            </a:endParaRPr>
          </a:p>
          <a:p>
            <a:pPr marL="0" indent="0">
              <a:buNone/>
              <a:defRPr/>
            </a:pPr>
            <a:r>
              <a:rPr lang="en-US" sz="1600" cap="none" dirty="0">
                <a:latin typeface="Times New Roman" panose="02020603050405020304" pitchFamily="18" charset="0"/>
                <a:cs typeface="Times New Roman" panose="02020603050405020304" pitchFamily="18" charset="0"/>
              </a:rPr>
              <a:t> </a:t>
            </a:r>
            <a:r>
              <a:rPr lang="en-US" sz="1600" cap="none" dirty="0" smtClean="0">
                <a:latin typeface="Times New Roman" panose="02020603050405020304" pitchFamily="18" charset="0"/>
                <a:cs typeface="Times New Roman" panose="02020603050405020304" pitchFamily="18" charset="0"/>
              </a:rPr>
              <a:t>If </a:t>
            </a:r>
            <a:r>
              <a:rPr lang="en-US" sz="1600" cap="none" dirty="0">
                <a:latin typeface="Times New Roman" panose="02020603050405020304" pitchFamily="18" charset="0"/>
                <a:cs typeface="Times New Roman" panose="02020603050405020304" pitchFamily="18" charset="0"/>
              </a:rPr>
              <a:t>the insured or insureds are in very good health, as compared to the mainstream insureds who have purchased policies of the same type from the same carrier many years back, then a replacement policy may be worth considering</a:t>
            </a:r>
            <a:r>
              <a:rPr lang="en-US" sz="1600" cap="none" dirty="0" smtClean="0">
                <a:latin typeface="Times New Roman" panose="02020603050405020304" pitchFamily="18" charset="0"/>
                <a:cs typeface="Times New Roman" panose="02020603050405020304" pitchFamily="18" charset="0"/>
              </a:rPr>
              <a:t>.</a:t>
            </a:r>
          </a:p>
          <a:p>
            <a:pPr marL="0" indent="0">
              <a:buNone/>
              <a:defRPr/>
            </a:pPr>
            <a:endParaRPr lang="en-US" sz="1600" cap="none" dirty="0">
              <a:latin typeface="Times New Roman" panose="02020603050405020304" pitchFamily="18" charset="0"/>
              <a:cs typeface="Times New Roman" panose="02020603050405020304" pitchFamily="18" charset="0"/>
            </a:endParaRPr>
          </a:p>
          <a:p>
            <a:pPr marL="0" indent="0">
              <a:buNone/>
              <a:defRPr/>
            </a:pPr>
            <a:r>
              <a:rPr lang="en-US" sz="1600" cap="none" dirty="0" smtClean="0">
                <a:latin typeface="Times New Roman" panose="02020603050405020304" pitchFamily="18" charset="0"/>
                <a:cs typeface="Times New Roman" panose="02020603050405020304" pitchFamily="18" charset="0"/>
              </a:rPr>
              <a:t>If </a:t>
            </a:r>
            <a:r>
              <a:rPr lang="en-US" sz="1600" cap="none" dirty="0">
                <a:latin typeface="Times New Roman" panose="02020603050405020304" pitchFamily="18" charset="0"/>
                <a:cs typeface="Times New Roman" panose="02020603050405020304" pitchFamily="18" charset="0"/>
              </a:rPr>
              <a:t>the death benefit is no longer needed, then withdrawing the maximum amount that can be taken out (up to the tax basis) tax free, and converting the remaining policy values into a variable or fixed annuity to defer taxation may be the best planning strategy</a:t>
            </a:r>
            <a:r>
              <a:rPr lang="en-US" sz="1600" cap="none" dirty="0" smtClean="0">
                <a:latin typeface="Times New Roman" panose="02020603050405020304" pitchFamily="18" charset="0"/>
                <a:cs typeface="Times New Roman" panose="02020603050405020304" pitchFamily="18" charset="0"/>
              </a:rPr>
              <a:t>.</a:t>
            </a:r>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116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bwMode="auto">
          <a:xfrm>
            <a:off x="457200" y="152400"/>
            <a:ext cx="8229600" cy="544513"/>
          </a:xfrm>
        </p:spPr>
        <p:txBody>
          <a:bodyPr wrap="square" numCol="1" compatLnSpc="1">
            <a:prstTxWarp prst="textNoShape">
              <a:avLst/>
            </a:prstTxWarp>
          </a:bodyPr>
          <a:lstStyle/>
          <a:p>
            <a:pPr algn="ctr" eaLnBrk="1" hangingPunct="1"/>
            <a:r>
              <a:rPr lang="en-US" altLang="en-US" sz="2800" cap="none" dirty="0" smtClean="0">
                <a:solidFill>
                  <a:schemeClr val="accent5"/>
                </a:solidFill>
                <a:latin typeface="Arial" panose="020B0604020202020204" pitchFamily="34" charset="0"/>
                <a:cs typeface="Arial" panose="020B0604020202020204" pitchFamily="34" charset="0"/>
              </a:rPr>
              <a:t>Riders on the Storm</a:t>
            </a:r>
          </a:p>
        </p:txBody>
      </p:sp>
      <p:sp>
        <p:nvSpPr>
          <p:cNvPr id="122883" name="Content Placeholder 2"/>
          <p:cNvSpPr>
            <a:spLocks noGrp="1"/>
          </p:cNvSpPr>
          <p:nvPr>
            <p:ph idx="4294967295"/>
          </p:nvPr>
        </p:nvSpPr>
        <p:spPr bwMode="auto">
          <a:xfrm>
            <a:off x="457200" y="838200"/>
            <a:ext cx="8229600" cy="5105400"/>
          </a:xfrm>
        </p:spPr>
        <p:txBody>
          <a:bodyPr wrap="square" numCol="1" anchor="t" anchorCtr="0" compatLnSpc="1">
            <a:prstTxWarp prst="textNoShape">
              <a:avLst/>
            </a:prstTxWarp>
            <a:normAutofit fontScale="92500" lnSpcReduction="10000"/>
          </a:bodyPr>
          <a:lstStyle/>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Disability Premium Waiver – a provision that will not require the insured to pay the usual recurring fee to maintain the health insurance policy if the person responsible for paying the premiums is seriously injured.  Insurance companies vary in their definition of a disability.</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Contractual guarantee that if cash value crashes, policy loans need never be repaid.</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Option to increase death benefit without taking physical.</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Automatic incrementally increasing death benefit at preset pricing.</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cap="none" dirty="0" smtClean="0">
                <a:latin typeface="Times New Roman" panose="02020603050405020304" pitchFamily="18" charset="0"/>
                <a:cs typeface="Times New Roman" panose="02020603050405020304" pitchFamily="18" charset="0"/>
              </a:rPr>
              <a:t>Term-like coverage on spouse, commonly provided by American Dental Association and similar group policies</a:t>
            </a:r>
          </a:p>
          <a:p>
            <a:pPr marL="457200" indent="-457200" eaLnBrk="1" hangingPunct="1">
              <a:buFont typeface="Calibri" panose="020F0502020204030204" pitchFamily="34" charset="0"/>
              <a:buAutoNum type="arabicPeriod"/>
              <a:tabLst>
                <a:tab pos="-914400" algn="l"/>
                <a:tab pos="914400" algn="l"/>
              </a:tabLst>
            </a:pPr>
            <a:endParaRPr lang="en-US" altLang="en-US" sz="1700" cap="none" dirty="0" smtClean="0">
              <a:latin typeface="Times New Roman" panose="02020603050405020304" pitchFamily="18" charset="0"/>
              <a:cs typeface="Times New Roman" panose="02020603050405020304" pitchFamily="18" charset="0"/>
            </a:endParaRPr>
          </a:p>
          <a:p>
            <a:pPr marL="457200" indent="-457200" eaLnBrk="1" hangingPunct="1">
              <a:buFont typeface="Calibri" panose="020F0502020204030204" pitchFamily="34" charset="0"/>
              <a:buAutoNum type="arabicPeriod"/>
              <a:tabLst>
                <a:tab pos="-914400" algn="l"/>
                <a:tab pos="914400" algn="l"/>
              </a:tabLst>
            </a:pPr>
            <a:r>
              <a:rPr lang="en-US" altLang="en-US" sz="1700" u="sng" cap="none" dirty="0" smtClean="0">
                <a:latin typeface="Times New Roman" panose="02020603050405020304" pitchFamily="18" charset="0"/>
                <a:cs typeface="Times New Roman" panose="02020603050405020304" pitchFamily="18" charset="0"/>
              </a:rPr>
              <a:t>For second-to-die only</a:t>
            </a:r>
            <a:r>
              <a:rPr lang="en-US" altLang="en-US" sz="1700" cap="none" dirty="0" smtClean="0">
                <a:latin typeface="Times New Roman" panose="02020603050405020304" pitchFamily="18" charset="0"/>
                <a:cs typeface="Times New Roman" panose="02020603050405020304" pitchFamily="18" charset="0"/>
              </a:rPr>
              <a:t>:</a:t>
            </a:r>
          </a:p>
          <a:p>
            <a:pPr marL="457200" indent="-457200" eaLnBrk="1" hangingPunct="1">
              <a:buFont typeface="Arial" panose="020B0604020202020204" pitchFamily="34" charset="0"/>
              <a:buChar char="•"/>
              <a:tabLst>
                <a:tab pos="-914400" algn="l"/>
                <a:tab pos="914400" algn="l"/>
              </a:tabLst>
            </a:pPr>
            <a:endParaRPr lang="en-US" altLang="en-US" sz="1500" cap="none" dirty="0" smtClean="0">
              <a:latin typeface="Times New Roman" panose="02020603050405020304" pitchFamily="18" charset="0"/>
              <a:cs typeface="Times New Roman" panose="02020603050405020304" pitchFamily="18" charset="0"/>
            </a:endParaRPr>
          </a:p>
          <a:p>
            <a:pPr marL="958850" lvl="4" indent="-457200" eaLnBrk="1" hangingPunct="1">
              <a:spcBef>
                <a:spcPct val="0"/>
              </a:spcBef>
              <a:buFont typeface="Arial" pitchFamily="34" charset="0"/>
              <a:buChar char="–"/>
              <a:tabLst>
                <a:tab pos="-914400" algn="l"/>
                <a:tab pos="914400" algn="l"/>
              </a:tabLst>
            </a:pPr>
            <a:r>
              <a:rPr lang="en-US" altLang="en-US" dirty="0" smtClean="0">
                <a:latin typeface="Times New Roman" panose="02020603050405020304" pitchFamily="18" charset="0"/>
                <a:cs typeface="Times New Roman" panose="02020603050405020304" pitchFamily="18" charset="0"/>
              </a:rPr>
              <a:t>Divisible into two separate policies in the event of divorce (“split option”).</a:t>
            </a:r>
          </a:p>
          <a:p>
            <a:pPr marL="571500" lvl="3" indent="-457200" eaLnBrk="1" hangingPunct="1">
              <a:spcBef>
                <a:spcPct val="0"/>
              </a:spcBef>
              <a:tabLst>
                <a:tab pos="-914400" algn="l"/>
                <a:tab pos="914400" algn="l"/>
              </a:tabLst>
            </a:pPr>
            <a:endParaRPr lang="en-US" altLang="en-US" sz="1500" dirty="0" smtClean="0">
              <a:latin typeface="Times New Roman" panose="02020603050405020304" pitchFamily="18" charset="0"/>
              <a:cs typeface="Times New Roman" panose="02020603050405020304" pitchFamily="18" charset="0"/>
            </a:endParaRPr>
          </a:p>
          <a:p>
            <a:pPr marL="958850" lvl="4" indent="-457200" eaLnBrk="1" hangingPunct="1">
              <a:spcBef>
                <a:spcPct val="0"/>
              </a:spcBef>
              <a:buFont typeface="Arial" pitchFamily="34" charset="0"/>
              <a:buChar char="–"/>
              <a:tabLst>
                <a:tab pos="-914400" algn="l"/>
                <a:tab pos="914400" algn="l"/>
              </a:tabLst>
            </a:pPr>
            <a:r>
              <a:rPr lang="en-US" altLang="en-US" dirty="0" smtClean="0">
                <a:latin typeface="Times New Roman" panose="02020603050405020304" pitchFamily="18" charset="0"/>
                <a:cs typeface="Times New Roman" panose="02020603050405020304" pitchFamily="18" charset="0"/>
              </a:rPr>
              <a:t>Pays a death benefit to the heirs after both spouses are dead</a:t>
            </a:r>
          </a:p>
          <a:p>
            <a:pPr marL="571500" lvl="3" indent="-457200" eaLnBrk="1" hangingPunct="1">
              <a:spcBef>
                <a:spcPct val="0"/>
              </a:spcBef>
              <a:tabLst>
                <a:tab pos="-914400" algn="l"/>
                <a:tab pos="914400" algn="l"/>
              </a:tabLst>
            </a:pPr>
            <a:endParaRPr lang="en-US" altLang="en-US" sz="1500" dirty="0" smtClean="0">
              <a:latin typeface="Times New Roman" panose="02020603050405020304" pitchFamily="18" charset="0"/>
              <a:cs typeface="Times New Roman" panose="02020603050405020304" pitchFamily="18" charset="0"/>
            </a:endParaRPr>
          </a:p>
          <a:p>
            <a:pPr marL="958850" lvl="4" indent="-457200" eaLnBrk="1" hangingPunct="1">
              <a:spcBef>
                <a:spcPct val="0"/>
              </a:spcBef>
              <a:buFont typeface="Arial" pitchFamily="34" charset="0"/>
              <a:buChar char="–"/>
              <a:tabLst>
                <a:tab pos="-914400" algn="l"/>
                <a:tab pos="914400" algn="l"/>
              </a:tabLst>
            </a:pPr>
            <a:r>
              <a:rPr lang="en-US" altLang="en-US" dirty="0" smtClean="0">
                <a:latin typeface="Times New Roman" panose="02020603050405020304" pitchFamily="18" charset="0"/>
                <a:cs typeface="Times New Roman" panose="02020603050405020304" pitchFamily="18" charset="0"/>
              </a:rPr>
              <a:t>Second-to-die can help pay estate taxes and/or provide financial legacy to children</a:t>
            </a:r>
          </a:p>
        </p:txBody>
      </p:sp>
    </p:spTree>
    <p:extLst>
      <p:ext uri="{BB962C8B-B14F-4D97-AF65-F5344CB8AC3E}">
        <p14:creationId xmlns:p14="http://schemas.microsoft.com/office/powerpoint/2010/main" val="295121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628650" y="152400"/>
            <a:ext cx="7886700" cy="1139825"/>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Tax Talk for Permanent Life Policies</a:t>
            </a:r>
          </a:p>
        </p:txBody>
      </p:sp>
      <p:sp>
        <p:nvSpPr>
          <p:cNvPr id="13315" name="Content Placeholder 2"/>
          <p:cNvSpPr>
            <a:spLocks noGrp="1"/>
          </p:cNvSpPr>
          <p:nvPr>
            <p:ph idx="4294967295"/>
          </p:nvPr>
        </p:nvSpPr>
        <p:spPr bwMode="auto">
          <a:xfrm>
            <a:off x="457200" y="914400"/>
            <a:ext cx="8229600" cy="4900613"/>
          </a:xfrm>
        </p:spPr>
        <p:txBody>
          <a:bodyPr wrap="square" numCol="1" anchor="t" anchorCtr="0" compatLnSpc="1">
            <a:prstTxWarp prst="textNoShape">
              <a:avLst/>
            </a:prstTxWarp>
            <a:normAutofit/>
          </a:bodyPr>
          <a:lstStyle/>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Premiums are not deductible in the vast majority of circumstances.</a:t>
            </a:r>
          </a:p>
          <a:p>
            <a:pPr marL="457200" indent="-457200" eaLnBrk="1" hangingPunct="1">
              <a:buFont typeface="Arial" panose="020B0604020202020204" pitchFamily="34" charset="0"/>
              <a:buNone/>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Cash value income used to pay for death benefit is in essence tax-free.</a:t>
            </a:r>
          </a:p>
          <a:p>
            <a:pPr marL="457200" indent="-457200" eaLnBrk="1" hangingPunct="1">
              <a:buFont typeface="Arial" panose="020B0604020202020204" pitchFamily="34" charset="0"/>
              <a:buNone/>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Can withdraw up to tax basis and then borrow from policy </a:t>
            </a:r>
            <a:r>
              <a:rPr lang="en-US" altLang="en-US" sz="1500" dirty="0" smtClean="0">
                <a:latin typeface="Times New Roman" panose="02020603050405020304" pitchFamily="18" charset="0"/>
                <a:cs typeface="Times New Roman" panose="02020603050405020304" pitchFamily="18" charset="0"/>
              </a:rPr>
              <a:t>tax-free, but </a:t>
            </a:r>
            <a:r>
              <a:rPr lang="en-US" altLang="en-US" sz="1500" dirty="0">
                <a:latin typeface="Times New Roman" panose="02020603050405020304" pitchFamily="18" charset="0"/>
                <a:cs typeface="Times New Roman" panose="02020603050405020304" pitchFamily="18" charset="0"/>
              </a:rPr>
              <a:t>borrowing causes interest differential rate to be paid to the carrier, except with respect to private placement policies</a:t>
            </a:r>
          </a:p>
          <a:p>
            <a:pPr marL="457200" indent="-457200" eaLnBrk="1" hangingPunct="1">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If death benefit is reduced or started at the modified endowment contract </a:t>
            </a:r>
            <a:r>
              <a:rPr lang="en-US" altLang="en-US" sz="1500" dirty="0" smtClean="0">
                <a:latin typeface="Times New Roman" panose="02020603050405020304" pitchFamily="18" charset="0"/>
                <a:cs typeface="Times New Roman" panose="02020603050405020304" pitchFamily="18" charset="0"/>
              </a:rPr>
              <a:t>(“MEC”) level</a:t>
            </a:r>
            <a:r>
              <a:rPr lang="en-US" altLang="en-US" sz="1500" dirty="0">
                <a:latin typeface="Times New Roman" panose="02020603050405020304" pitchFamily="18" charset="0"/>
                <a:cs typeface="Times New Roman" panose="02020603050405020304" pitchFamily="18" charset="0"/>
              </a:rPr>
              <a:t>, then any pledging of or borrowing from the policy or withdrawal of basis will carry out income first, and subject the owner to the 10% excise tax, unless the owner is an individual over age 59 1/2</a:t>
            </a:r>
          </a:p>
          <a:p>
            <a:pPr marL="457200" indent="-457200" eaLnBrk="1" hangingPunct="1">
              <a:defRPr/>
            </a:pP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If policy destructs, income may result - if policy is cashed in, ordinary income (not capital gains) will be based upon the cash surrender value received, minus basis, and basis will be based upon premiums paid minus income within the policy that was used to purchase additional death benefit. If a loan is owed to the policy, then the amounts owed are considered to be additional amounts received for income calculation</a:t>
            </a:r>
            <a:r>
              <a:rPr lang="en-US" altLang="en-US" sz="1500" dirty="0" smtClean="0">
                <a:latin typeface="Times New Roman" panose="02020603050405020304" pitchFamily="18" charset="0"/>
                <a:cs typeface="Times New Roman" panose="02020603050405020304" pitchFamily="18" charset="0"/>
              </a:rPr>
              <a:t>.</a:t>
            </a:r>
            <a:br>
              <a:rPr lang="en-US" altLang="en-US" sz="1500" dirty="0" smtClean="0">
                <a:latin typeface="Times New Roman" panose="02020603050405020304" pitchFamily="18" charset="0"/>
                <a:cs typeface="Times New Roman" panose="02020603050405020304" pitchFamily="18" charset="0"/>
              </a:rPr>
            </a:br>
            <a:endParaRPr lang="en-US" altLang="en-US" sz="1500" dirty="0">
              <a:latin typeface="Times New Roman" panose="02020603050405020304" pitchFamily="18" charset="0"/>
              <a:cs typeface="Times New Roman" panose="02020603050405020304" pitchFamily="18" charset="0"/>
            </a:endParaRPr>
          </a:p>
          <a:p>
            <a:pPr marL="457200" lvl="1" indent="-457200" eaLnBrk="1" hangingPunct="1">
              <a:buFont typeface="Arial" panose="020B0604020202020204" pitchFamily="34" charset="0"/>
              <a:buChar char="•"/>
              <a:defRPr/>
            </a:pPr>
            <a:r>
              <a:rPr lang="en-US" altLang="en-US" sz="1500" dirty="0">
                <a:latin typeface="Times New Roman" panose="02020603050405020304" pitchFamily="18" charset="0"/>
                <a:cs typeface="Times New Roman" panose="02020603050405020304" pitchFamily="18" charset="0"/>
              </a:rPr>
              <a:t>1035 Exchanges.</a:t>
            </a:r>
          </a:p>
        </p:txBody>
      </p:sp>
    </p:spTree>
    <p:extLst>
      <p:ext uri="{BB962C8B-B14F-4D97-AF65-F5344CB8AC3E}">
        <p14:creationId xmlns:p14="http://schemas.microsoft.com/office/powerpoint/2010/main" val="50682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76200"/>
            <a:ext cx="7886700" cy="1139825"/>
          </a:xfrm>
        </p:spPr>
        <p:txBody>
          <a:bodyPr wrap="square" numCol="1" compatLnSpc="1">
            <a:prstTxWarp prst="textNoShape">
              <a:avLst/>
            </a:prstTxWarp>
            <a:normAutofit/>
          </a:bodyPr>
          <a:lstStyle/>
          <a:p>
            <a:pPr algn="ctr" eaLnBrk="1" hangingPunct="1">
              <a:defRPr/>
            </a:pPr>
            <a:r>
              <a:rPr lang="en-US" altLang="en-US" sz="3200" cap="none" dirty="0" smtClean="0">
                <a:solidFill>
                  <a:schemeClr val="accent5"/>
                </a:solidFill>
                <a:latin typeface="Arial" panose="020B0604020202020204" pitchFamily="34" charset="0"/>
                <a:cs typeface="Arial" panose="020B0604020202020204" pitchFamily="34" charset="0"/>
              </a:rPr>
              <a:t>What Alan Tells His Clients About </a:t>
            </a:r>
            <a:br>
              <a:rPr lang="en-US" altLang="en-US" sz="3200" cap="none" dirty="0" smtClean="0">
                <a:solidFill>
                  <a:schemeClr val="accent5"/>
                </a:solidFill>
                <a:latin typeface="Arial" panose="020B0604020202020204" pitchFamily="34" charset="0"/>
                <a:cs typeface="Arial" panose="020B0604020202020204" pitchFamily="34" charset="0"/>
              </a:rPr>
            </a:br>
            <a:r>
              <a:rPr lang="en-US" altLang="en-US" sz="3200" cap="none" dirty="0" smtClean="0">
                <a:solidFill>
                  <a:schemeClr val="accent5"/>
                </a:solidFill>
                <a:latin typeface="Arial" panose="020B0604020202020204" pitchFamily="34" charset="0"/>
                <a:cs typeface="Arial" panose="020B0604020202020204" pitchFamily="34" charset="0"/>
              </a:rPr>
              <a:t>Buying Term Insurance</a:t>
            </a:r>
          </a:p>
        </p:txBody>
      </p:sp>
      <p:sp>
        <p:nvSpPr>
          <p:cNvPr id="33795" name="Content Placeholder 2"/>
          <p:cNvSpPr>
            <a:spLocks noGrp="1"/>
          </p:cNvSpPr>
          <p:nvPr>
            <p:ph idx="4294967295"/>
          </p:nvPr>
        </p:nvSpPr>
        <p:spPr bwMode="auto">
          <a:xfrm>
            <a:off x="457200" y="1733711"/>
            <a:ext cx="8229600" cy="3609254"/>
          </a:xfrm>
        </p:spPr>
        <p:txBody>
          <a:bodyPr wrap="square" numCol="1" anchor="t" anchorCtr="0" compatLnSpc="1">
            <a:prstTxWarp prst="textNoShape">
              <a:avLst/>
            </a:prstTxWarp>
            <a:normAutofit/>
          </a:bodyPr>
          <a:lstStyle/>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You can ask an independent agent who writes for many carriers to have the client take the physical so that they can get quotes from several carriers. </a:t>
            </a:r>
          </a:p>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You can ask that all results and quotes be confidential and not given to the bureau that all carriers belong to and share information with. Once a carrier turns the client down or "rates" the client all other carriers know. </a:t>
            </a:r>
          </a:p>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This is called an "informal application" and then the carriers can each give informal quotes for term coverage. If the client likes the quote then he or she can buy it. </a:t>
            </a:r>
          </a:p>
        </p:txBody>
      </p:sp>
      <p:sp>
        <p:nvSpPr>
          <p:cNvPr id="3" name="Slide Number Placeholder 2"/>
          <p:cNvSpPr>
            <a:spLocks noGrp="1"/>
          </p:cNvSpPr>
          <p:nvPr>
            <p:ph type="sldNum" sz="quarter" idx="4294967295"/>
          </p:nvPr>
        </p:nvSpPr>
        <p:spPr>
          <a:xfrm>
            <a:off x="7834184" y="6348114"/>
            <a:ext cx="1093058" cy="365125"/>
          </a:xfrm>
        </p:spPr>
        <p:txBody>
          <a:bodyPr/>
          <a:lstStyle/>
          <a:p>
            <a:fld id="{21B8C2E3-DB36-4FDC-8DA3-2910BC13BEAC}" type="slidenum">
              <a:rPr lang="en-US" smtClean="0"/>
              <a:pPr/>
              <a:t>5</a:t>
            </a:fld>
            <a:endParaRPr lang="en-US" dirty="0"/>
          </a:p>
        </p:txBody>
      </p:sp>
    </p:spTree>
    <p:extLst>
      <p:ext uri="{BB962C8B-B14F-4D97-AF65-F5344CB8AC3E}">
        <p14:creationId xmlns:p14="http://schemas.microsoft.com/office/powerpoint/2010/main" val="720057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377471" y="2537011"/>
            <a:ext cx="7886700" cy="1139825"/>
          </a:xfrm>
        </p:spPr>
        <p:txBody>
          <a:bodyPr wrap="square" numCol="1" compatLnSpc="1">
            <a:prstTxWarp prst="textNoShape">
              <a:avLst/>
            </a:prstTxWarp>
            <a:normAutofit fontScale="90000"/>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Please note that the information being provided in this Webinar is for general use, but cannot be relied upon by non-lawyers without verification of appropriate state law and application to specific circumstances.</a:t>
            </a:r>
            <a:br>
              <a:rPr lang="en-US" altLang="en-US" sz="3200" cap="none" dirty="0" smtClean="0">
                <a:solidFill>
                  <a:schemeClr val="accent5"/>
                </a:solidFill>
                <a:latin typeface="Arial" panose="020B0604020202020204" pitchFamily="34" charset="0"/>
                <a:cs typeface="Arial" panose="020B0604020202020204" pitchFamily="34" charset="0"/>
              </a:rPr>
            </a:br>
            <a:r>
              <a:rPr lang="en-US" altLang="en-US" sz="3200" dirty="0">
                <a:solidFill>
                  <a:schemeClr val="accent5"/>
                </a:solidFill>
                <a:latin typeface="Arial" panose="020B0604020202020204" pitchFamily="34" charset="0"/>
                <a:cs typeface="Arial" panose="020B0604020202020204" pitchFamily="34" charset="0"/>
              </a:rPr>
              <a:t/>
            </a:r>
            <a:br>
              <a:rPr lang="en-US" altLang="en-US" sz="3200" dirty="0">
                <a:solidFill>
                  <a:schemeClr val="accent5"/>
                </a:solidFill>
                <a:latin typeface="Arial" panose="020B0604020202020204" pitchFamily="34" charset="0"/>
                <a:cs typeface="Arial" panose="020B0604020202020204" pitchFamily="34" charset="0"/>
              </a:rPr>
            </a:br>
            <a:r>
              <a:rPr lang="en-US" altLang="en-US" sz="3200" dirty="0" smtClean="0">
                <a:solidFill>
                  <a:schemeClr val="accent5"/>
                </a:solidFill>
                <a:latin typeface="Arial" panose="020B0604020202020204" pitchFamily="34" charset="0"/>
                <a:cs typeface="Arial" panose="020B0604020202020204" pitchFamily="34" charset="0"/>
              </a:rPr>
              <a:t>In other words, please do </a:t>
            </a:r>
            <a:r>
              <a:rPr lang="en-US" altLang="en-US" sz="3200" b="1" dirty="0" smtClean="0">
                <a:solidFill>
                  <a:srgbClr val="FF0000"/>
                </a:solidFill>
                <a:latin typeface="Arial" panose="020B0604020202020204" pitchFamily="34" charset="0"/>
                <a:cs typeface="Arial" panose="020B0604020202020204" pitchFamily="34" charset="0"/>
              </a:rPr>
              <a:t>NOT </a:t>
            </a:r>
            <a:r>
              <a:rPr lang="en-US" altLang="en-US" sz="3200" dirty="0">
                <a:solidFill>
                  <a:schemeClr val="accent5"/>
                </a:solidFill>
                <a:latin typeface="Arial" panose="020B0604020202020204" pitchFamily="34" charset="0"/>
                <a:cs typeface="Arial" panose="020B0604020202020204" pitchFamily="34" charset="0"/>
              </a:rPr>
              <a:t>“try this at home” without proper advice, or do so at your own risk.</a:t>
            </a:r>
            <a:br>
              <a:rPr lang="en-US" altLang="en-US" sz="3200" dirty="0">
                <a:solidFill>
                  <a:schemeClr val="accent5"/>
                </a:solidFill>
                <a:latin typeface="Arial" panose="020B0604020202020204" pitchFamily="34" charset="0"/>
                <a:cs typeface="Arial" panose="020B0604020202020204" pitchFamily="34" charset="0"/>
              </a:rPr>
            </a:br>
            <a:r>
              <a:rPr lang="en-US" altLang="en-US" sz="3200" dirty="0">
                <a:solidFill>
                  <a:schemeClr val="accent5"/>
                </a:solidFill>
                <a:latin typeface="Arial" panose="020B0604020202020204" pitchFamily="34" charset="0"/>
                <a:cs typeface="Arial" panose="020B0604020202020204" pitchFamily="34" charset="0"/>
              </a:rPr>
              <a:t/>
            </a:r>
            <a:br>
              <a:rPr lang="en-US" altLang="en-US" sz="3200" dirty="0">
                <a:solidFill>
                  <a:schemeClr val="accent5"/>
                </a:solidFill>
                <a:latin typeface="Arial" panose="020B0604020202020204" pitchFamily="34" charset="0"/>
                <a:cs typeface="Arial" panose="020B0604020202020204" pitchFamily="34" charset="0"/>
              </a:rPr>
            </a:br>
            <a:r>
              <a:rPr lang="en-US" altLang="en-US" sz="3200" dirty="0">
                <a:solidFill>
                  <a:schemeClr val="accent5"/>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96090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628650" y="111125"/>
            <a:ext cx="7886700" cy="1139825"/>
          </a:xfrm>
        </p:spPr>
        <p:txBody>
          <a:bodyPr wrap="square" numCol="1" compatLnSpc="1">
            <a:prstTxWarp prst="textNoShape">
              <a:avLst/>
            </a:prstTxWarp>
            <a:normAutofit/>
          </a:bodyPr>
          <a:lstStyle/>
          <a:p>
            <a:pPr algn="ctr" eaLnBrk="1" hangingPunct="1">
              <a:defRPr/>
            </a:pPr>
            <a:r>
              <a:rPr lang="en-US" altLang="en-US" sz="3200" cap="none" dirty="0" smtClean="0">
                <a:solidFill>
                  <a:schemeClr val="accent5"/>
                </a:solidFill>
                <a:latin typeface="Arial" panose="020B0604020202020204" pitchFamily="34" charset="0"/>
                <a:cs typeface="Arial" panose="020B0604020202020204" pitchFamily="34" charset="0"/>
              </a:rPr>
              <a:t>What Alan Tells His Clients About </a:t>
            </a:r>
            <a:br>
              <a:rPr lang="en-US" altLang="en-US" sz="3200" cap="none" dirty="0" smtClean="0">
                <a:solidFill>
                  <a:schemeClr val="accent5"/>
                </a:solidFill>
                <a:latin typeface="Arial" panose="020B0604020202020204" pitchFamily="34" charset="0"/>
                <a:cs typeface="Arial" panose="020B0604020202020204" pitchFamily="34" charset="0"/>
              </a:rPr>
            </a:br>
            <a:r>
              <a:rPr lang="en-US" altLang="en-US" sz="3200" cap="none" dirty="0" smtClean="0">
                <a:solidFill>
                  <a:schemeClr val="accent5"/>
                </a:solidFill>
                <a:latin typeface="Arial" panose="020B0604020202020204" pitchFamily="34" charset="0"/>
                <a:cs typeface="Arial" panose="020B0604020202020204" pitchFamily="34" charset="0"/>
              </a:rPr>
              <a:t>Buying Term Insurance, Continued</a:t>
            </a:r>
          </a:p>
        </p:txBody>
      </p:sp>
      <p:sp>
        <p:nvSpPr>
          <p:cNvPr id="33795" name="Content Placeholder 2"/>
          <p:cNvSpPr>
            <a:spLocks noGrp="1"/>
          </p:cNvSpPr>
          <p:nvPr>
            <p:ph idx="4294967295"/>
          </p:nvPr>
        </p:nvSpPr>
        <p:spPr bwMode="auto">
          <a:xfrm>
            <a:off x="457200" y="1878106"/>
            <a:ext cx="8229600" cy="3429000"/>
          </a:xfrm>
        </p:spPr>
        <p:txBody>
          <a:bodyPr wrap="square" numCol="1" anchor="t" anchorCtr="0" compatLnSpc="1">
            <a:prstTxWarp prst="textNoShape">
              <a:avLst/>
            </a:prstTxWarp>
            <a:normAutofit/>
          </a:bodyPr>
          <a:lstStyle/>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You might spread this among 2 or 3 carriers in case one goes under. </a:t>
            </a:r>
          </a:p>
          <a:p>
            <a:pPr marL="457200" indent="-457200" algn="just">
              <a:spcAft>
                <a:spcPts val="1200"/>
              </a:spcAft>
            </a:pPr>
            <a:r>
              <a:rPr lang="en-US" altLang="en-US" sz="2000" cap="none" dirty="0" smtClean="0">
                <a:latin typeface="Times New Roman" panose="02020603050405020304" pitchFamily="18" charset="0"/>
                <a:cs typeface="Times New Roman" panose="02020603050405020304" pitchFamily="18" charset="0"/>
              </a:rPr>
              <a:t>Better to buy six $500,000 policies with separate carriers </a:t>
            </a:r>
            <a:r>
              <a:rPr lang="en-US" altLang="en-US" sz="2000" dirty="0">
                <a:latin typeface="Times New Roman" panose="02020603050405020304" pitchFamily="18" charset="0"/>
                <a:cs typeface="Times New Roman" panose="02020603050405020304" pitchFamily="18" charset="0"/>
              </a:rPr>
              <a:t>than one $3,000,000 policy </a:t>
            </a:r>
            <a:r>
              <a:rPr lang="en-US" altLang="en-US" sz="2000" dirty="0" smtClean="0">
                <a:latin typeface="Times New Roman" panose="02020603050405020304" pitchFamily="18" charset="0"/>
                <a:cs typeface="Times New Roman" panose="02020603050405020304" pitchFamily="18" charset="0"/>
              </a:rPr>
              <a:t>with one carrier for </a:t>
            </a:r>
            <a:r>
              <a:rPr lang="en-US" altLang="en-US" sz="2000" cap="none" dirty="0" smtClean="0">
                <a:latin typeface="Times New Roman" panose="02020603050405020304" pitchFamily="18" charset="0"/>
                <a:cs typeface="Times New Roman" panose="02020603050405020304" pitchFamily="18" charset="0"/>
              </a:rPr>
              <a:t>financial security.  You cannot reduce the amount of coverage in a life insurance policy once purchased, but you can terminate smaller policies to adjust coverage downward when appropriate.</a:t>
            </a:r>
          </a:p>
          <a:p>
            <a:pPr marL="457200" indent="-457200" algn="just" eaLnBrk="1" hangingPunct="1">
              <a:lnSpc>
                <a:spcPct val="90000"/>
              </a:lnSpc>
              <a:spcAft>
                <a:spcPts val="1200"/>
              </a:spcAft>
              <a:buFont typeface="Arial" panose="020B0604020202020204" pitchFamily="34" charset="0"/>
              <a:buChar char="•"/>
            </a:pPr>
            <a:r>
              <a:rPr lang="en-US" altLang="en-US" sz="2000" cap="none" dirty="0" smtClean="0">
                <a:latin typeface="Times New Roman" panose="02020603050405020304" pitchFamily="18" charset="0"/>
                <a:cs typeface="Times New Roman" panose="02020603050405020304" pitchFamily="18" charset="0"/>
              </a:rPr>
              <a:t>Sample term rates for "preferred," "standard" and "standard smoker" individuals at ages 35, 40, 45, 50 and 55 are as follows:</a:t>
            </a:r>
          </a:p>
        </p:txBody>
      </p:sp>
    </p:spTree>
    <p:extLst>
      <p:ext uri="{BB962C8B-B14F-4D97-AF65-F5344CB8AC3E}">
        <p14:creationId xmlns:p14="http://schemas.microsoft.com/office/powerpoint/2010/main" val="3066221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457200" y="222250"/>
            <a:ext cx="8229600" cy="560388"/>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Buying Term Insurance</a:t>
            </a:r>
          </a:p>
        </p:txBody>
      </p:sp>
      <p:graphicFrame>
        <p:nvGraphicFramePr>
          <p:cNvPr id="9" name="Table 8"/>
          <p:cNvGraphicFramePr>
            <a:graphicFrameLocks noGrp="1"/>
          </p:cNvGraphicFramePr>
          <p:nvPr/>
        </p:nvGraphicFramePr>
        <p:xfrm>
          <a:off x="152400" y="1179513"/>
          <a:ext cx="8839199" cy="2212977"/>
        </p:xfrm>
        <a:graphic>
          <a:graphicData uri="http://schemas.openxmlformats.org/drawingml/2006/table">
            <a:tbl>
              <a:tblPr firstRow="1" bandRow="1">
                <a:tableStyleId>{5940675A-B579-460E-94D1-54222C63F5DA}</a:tableStyleId>
              </a:tblPr>
              <a:tblGrid>
                <a:gridCol w="2209799">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tblGrid>
              <a:tr h="406881">
                <a:tc gridSpan="7">
                  <a:txBody>
                    <a:bodyPr/>
                    <a:lstStyle/>
                    <a:p>
                      <a:pPr algn="ctr"/>
                      <a:r>
                        <a:rPr lang="en-US" sz="1800" b="1" u="sng" baseline="0" dirty="0" smtClean="0"/>
                        <a:t>AGE 30</a:t>
                      </a:r>
                      <a:endParaRPr lang="en-US" sz="1800" b="1" u="sng" dirty="0"/>
                    </a:p>
                  </a:txBody>
                  <a:tcPr marT="45722" marB="45722"/>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01016">
                <a:tc>
                  <a:txBody>
                    <a:bodyPr/>
                    <a:lstStyle/>
                    <a:p>
                      <a:endParaRPr lang="en-US" sz="1200" dirty="0"/>
                    </a:p>
                  </a:txBody>
                  <a:tcPr marT="45722" marB="45722"/>
                </a:tc>
                <a:tc gridSpan="2">
                  <a:txBody>
                    <a:bodyPr/>
                    <a:lstStyle/>
                    <a:p>
                      <a:pPr algn="ctr"/>
                      <a:r>
                        <a:rPr lang="en-US" sz="1200" b="1" u="sng" dirty="0" smtClean="0"/>
                        <a:t>PREFERRED</a:t>
                      </a:r>
                      <a:endParaRPr lang="en-US" sz="1200" b="1" u="sng" dirty="0"/>
                    </a:p>
                  </a:txBody>
                  <a:tcPr marT="45722" marB="45722"/>
                </a:tc>
                <a:tc hMerge="1">
                  <a:txBody>
                    <a:bodyPr/>
                    <a:lstStyle/>
                    <a:p>
                      <a:endParaRPr lang="en-US"/>
                    </a:p>
                  </a:txBody>
                  <a:tcPr/>
                </a:tc>
                <a:tc gridSpan="2">
                  <a:txBody>
                    <a:bodyPr/>
                    <a:lstStyle/>
                    <a:p>
                      <a:pPr algn="ctr"/>
                      <a:r>
                        <a:rPr lang="en-US" sz="1200" b="1" u="sng" dirty="0" smtClean="0"/>
                        <a:t>STANDARD</a:t>
                      </a:r>
                      <a:endParaRPr lang="en-US" sz="1200" b="1" u="sng" dirty="0"/>
                    </a:p>
                  </a:txBody>
                  <a:tcPr marT="45722" marB="45722"/>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22" marB="45722"/>
                </a:tc>
                <a:tc hMerge="1">
                  <a:txBody>
                    <a:bodyPr/>
                    <a:lstStyle/>
                    <a:p>
                      <a:endParaRPr lang="en-US"/>
                    </a:p>
                  </a:txBody>
                  <a:tcPr/>
                </a:tc>
                <a:extLst>
                  <a:ext uri="{0D108BD9-81ED-4DB2-BD59-A6C34878D82A}">
                    <a16:rowId xmlns:a16="http://schemas.microsoft.com/office/drawing/2014/main" val="10001"/>
                  </a:ext>
                </a:extLst>
              </a:tr>
              <a:tr h="301016">
                <a:tc>
                  <a:txBody>
                    <a:bodyPr/>
                    <a:lstStyle/>
                    <a:p>
                      <a:endParaRPr lang="en-US" sz="1200" dirty="0"/>
                    </a:p>
                  </a:txBody>
                  <a:tcPr marT="45722" marB="45722"/>
                </a:tc>
                <a:tc>
                  <a:txBody>
                    <a:bodyPr/>
                    <a:lstStyle/>
                    <a:p>
                      <a:pPr algn="ctr"/>
                      <a:r>
                        <a:rPr lang="en-US" sz="1200" b="1" i="0" u="sng" dirty="0" smtClean="0"/>
                        <a:t>MALE</a:t>
                      </a:r>
                      <a:endParaRPr lang="en-US" sz="1200" b="1" i="0" u="sng" dirty="0"/>
                    </a:p>
                  </a:txBody>
                  <a:tcPr marT="45722" marB="45722"/>
                </a:tc>
                <a:tc>
                  <a:txBody>
                    <a:bodyPr/>
                    <a:lstStyle/>
                    <a:p>
                      <a:pPr algn="ctr"/>
                      <a:r>
                        <a:rPr lang="en-US" sz="1200" b="1" i="0" u="sng" dirty="0" smtClean="0"/>
                        <a:t>FEMALE</a:t>
                      </a:r>
                      <a:endParaRPr lang="en-US" sz="1200" b="1" i="0" u="sng" dirty="0"/>
                    </a:p>
                  </a:txBody>
                  <a:tcPr marT="45722" marB="45722"/>
                </a:tc>
                <a:tc>
                  <a:txBody>
                    <a:bodyPr/>
                    <a:lstStyle/>
                    <a:p>
                      <a:pPr algn="ctr"/>
                      <a:r>
                        <a:rPr lang="en-US" sz="1200" b="1" i="0" u="sng" dirty="0" smtClean="0"/>
                        <a:t>MALE</a:t>
                      </a:r>
                      <a:endParaRPr lang="en-US" sz="1200" b="1" i="0" u="sng" dirty="0"/>
                    </a:p>
                  </a:txBody>
                  <a:tcPr marT="45722" marB="45722"/>
                </a:tc>
                <a:tc>
                  <a:txBody>
                    <a:bodyPr/>
                    <a:lstStyle/>
                    <a:p>
                      <a:pPr algn="ctr"/>
                      <a:r>
                        <a:rPr lang="en-US" sz="1200" b="1" i="0" u="sng" dirty="0" smtClean="0"/>
                        <a:t>FEMALE</a:t>
                      </a:r>
                      <a:endParaRPr lang="en-US" sz="1200" b="1" i="0" u="sng" dirty="0"/>
                    </a:p>
                  </a:txBody>
                  <a:tcPr marT="45722" marB="45722"/>
                </a:tc>
                <a:tc>
                  <a:txBody>
                    <a:bodyPr/>
                    <a:lstStyle/>
                    <a:p>
                      <a:pPr algn="ctr"/>
                      <a:r>
                        <a:rPr lang="en-US" sz="1200" b="1" i="0" u="sng" dirty="0" smtClean="0"/>
                        <a:t>MALE</a:t>
                      </a:r>
                      <a:endParaRPr lang="en-US" sz="1200" b="1" i="0" u="sng" dirty="0"/>
                    </a:p>
                  </a:txBody>
                  <a:tcPr marT="45722" marB="45722"/>
                </a:tc>
                <a:tc>
                  <a:txBody>
                    <a:bodyPr/>
                    <a:lstStyle/>
                    <a:p>
                      <a:pPr algn="ctr"/>
                      <a:r>
                        <a:rPr lang="en-US" sz="1200" b="1" i="0" u="sng" dirty="0" smtClean="0"/>
                        <a:t>FEMALE</a:t>
                      </a:r>
                      <a:endParaRPr lang="en-US" sz="1200" b="1" i="0" u="sng" dirty="0"/>
                    </a:p>
                  </a:txBody>
                  <a:tcPr marT="45722" marB="45722"/>
                </a:tc>
                <a:extLst>
                  <a:ext uri="{0D108BD9-81ED-4DB2-BD59-A6C34878D82A}">
                    <a16:rowId xmlns:a16="http://schemas.microsoft.com/office/drawing/2014/main" val="10002"/>
                  </a:ext>
                </a:extLst>
              </a:tr>
              <a:tr h="301016">
                <a:tc>
                  <a:txBody>
                    <a:bodyPr/>
                    <a:lstStyle/>
                    <a:p>
                      <a:r>
                        <a:rPr lang="en-US" sz="1200" dirty="0" smtClean="0"/>
                        <a:t>10 Year</a:t>
                      </a:r>
                      <a:r>
                        <a:rPr lang="en-US" sz="1200" baseline="0" dirty="0" smtClean="0"/>
                        <a:t> Term</a:t>
                      </a:r>
                      <a:endParaRPr lang="en-US" sz="1200" dirty="0"/>
                    </a:p>
                  </a:txBody>
                  <a:tcPr marT="45722" marB="45722"/>
                </a:tc>
                <a:tc>
                  <a:txBody>
                    <a:bodyPr/>
                    <a:lstStyle/>
                    <a:p>
                      <a:r>
                        <a:rPr lang="en-US" sz="1200" dirty="0" smtClean="0"/>
                        <a:t>$378</a:t>
                      </a:r>
                      <a:endParaRPr lang="en-US" sz="1200" dirty="0"/>
                    </a:p>
                  </a:txBody>
                  <a:tcPr marT="45722" marB="45722"/>
                </a:tc>
                <a:tc>
                  <a:txBody>
                    <a:bodyPr/>
                    <a:lstStyle/>
                    <a:p>
                      <a:r>
                        <a:rPr lang="en-US" sz="1200" dirty="0" smtClean="0"/>
                        <a:t>$328</a:t>
                      </a:r>
                      <a:endParaRPr lang="en-US" sz="1200" dirty="0"/>
                    </a:p>
                  </a:txBody>
                  <a:tcPr marT="45722" marB="45722"/>
                </a:tc>
                <a:tc>
                  <a:txBody>
                    <a:bodyPr/>
                    <a:lstStyle/>
                    <a:p>
                      <a:r>
                        <a:rPr lang="en-US" sz="1200" dirty="0" smtClean="0"/>
                        <a:t>$658</a:t>
                      </a:r>
                      <a:endParaRPr lang="en-US" sz="1200" dirty="0"/>
                    </a:p>
                  </a:txBody>
                  <a:tcPr marT="45722" marB="45722"/>
                </a:tc>
                <a:tc>
                  <a:txBody>
                    <a:bodyPr/>
                    <a:lstStyle/>
                    <a:p>
                      <a:r>
                        <a:rPr lang="en-US" sz="1200" dirty="0" smtClean="0"/>
                        <a:t>$518</a:t>
                      </a:r>
                      <a:endParaRPr lang="en-US" sz="1200" dirty="0"/>
                    </a:p>
                  </a:txBody>
                  <a:tcPr marT="45722" marB="45722"/>
                </a:tc>
                <a:tc>
                  <a:txBody>
                    <a:bodyPr/>
                    <a:lstStyle/>
                    <a:p>
                      <a:r>
                        <a:rPr lang="en-US" sz="1200" dirty="0" smtClean="0"/>
                        <a:t>$1,548</a:t>
                      </a:r>
                      <a:endParaRPr lang="en-US" sz="1200" dirty="0"/>
                    </a:p>
                  </a:txBody>
                  <a:tcPr marT="45722" marB="45722"/>
                </a:tc>
                <a:tc>
                  <a:txBody>
                    <a:bodyPr/>
                    <a:lstStyle/>
                    <a:p>
                      <a:r>
                        <a:rPr lang="en-US" sz="1200" dirty="0" smtClean="0"/>
                        <a:t>$1,218</a:t>
                      </a:r>
                      <a:endParaRPr lang="en-US" sz="1200" dirty="0"/>
                    </a:p>
                  </a:txBody>
                  <a:tcPr marT="45722" marB="45722"/>
                </a:tc>
                <a:extLst>
                  <a:ext uri="{0D108BD9-81ED-4DB2-BD59-A6C34878D82A}">
                    <a16:rowId xmlns:a16="http://schemas.microsoft.com/office/drawing/2014/main" val="10003"/>
                  </a:ext>
                </a:extLst>
              </a:tr>
              <a:tr h="301016">
                <a:tc>
                  <a:txBody>
                    <a:bodyPr/>
                    <a:lstStyle/>
                    <a:p>
                      <a:r>
                        <a:rPr lang="en-US" sz="1200" dirty="0" smtClean="0"/>
                        <a:t>15</a:t>
                      </a:r>
                      <a:r>
                        <a:rPr lang="en-US" sz="1200" baseline="0" dirty="0" smtClean="0"/>
                        <a:t> Year Term</a:t>
                      </a:r>
                      <a:endParaRPr lang="en-US" sz="1200" dirty="0"/>
                    </a:p>
                  </a:txBody>
                  <a:tcPr marT="45722" marB="45722"/>
                </a:tc>
                <a:tc>
                  <a:txBody>
                    <a:bodyPr/>
                    <a:lstStyle/>
                    <a:p>
                      <a:r>
                        <a:rPr lang="en-US" sz="1200" dirty="0" smtClean="0"/>
                        <a:t>$458</a:t>
                      </a:r>
                      <a:endParaRPr lang="en-US" sz="1200" dirty="0"/>
                    </a:p>
                  </a:txBody>
                  <a:tcPr marT="45722" marB="45722"/>
                </a:tc>
                <a:tc>
                  <a:txBody>
                    <a:bodyPr/>
                    <a:lstStyle/>
                    <a:p>
                      <a:r>
                        <a:rPr lang="en-US" sz="1200" dirty="0" smtClean="0"/>
                        <a:t>$398</a:t>
                      </a:r>
                      <a:endParaRPr lang="en-US" sz="1200" dirty="0"/>
                    </a:p>
                  </a:txBody>
                  <a:tcPr marT="45722" marB="45722"/>
                </a:tc>
                <a:tc>
                  <a:txBody>
                    <a:bodyPr/>
                    <a:lstStyle/>
                    <a:p>
                      <a:r>
                        <a:rPr lang="en-US" sz="1200" dirty="0" smtClean="0"/>
                        <a:t>$768</a:t>
                      </a:r>
                      <a:endParaRPr lang="en-US" sz="1200" dirty="0"/>
                    </a:p>
                  </a:txBody>
                  <a:tcPr marT="45722" marB="45722"/>
                </a:tc>
                <a:tc>
                  <a:txBody>
                    <a:bodyPr/>
                    <a:lstStyle/>
                    <a:p>
                      <a:r>
                        <a:rPr lang="en-US" sz="1200" dirty="0" smtClean="0"/>
                        <a:t>$688</a:t>
                      </a:r>
                      <a:endParaRPr lang="en-US" sz="1200" dirty="0"/>
                    </a:p>
                  </a:txBody>
                  <a:tcPr marT="45722" marB="45722"/>
                </a:tc>
                <a:tc>
                  <a:txBody>
                    <a:bodyPr/>
                    <a:lstStyle/>
                    <a:p>
                      <a:r>
                        <a:rPr lang="en-US" sz="1200" dirty="0" smtClean="0"/>
                        <a:t>$1,918</a:t>
                      </a:r>
                      <a:endParaRPr lang="en-US" sz="1200" dirty="0"/>
                    </a:p>
                  </a:txBody>
                  <a:tcPr marT="45722" marB="45722"/>
                </a:tc>
                <a:tc>
                  <a:txBody>
                    <a:bodyPr/>
                    <a:lstStyle/>
                    <a:p>
                      <a:r>
                        <a:rPr lang="en-US" sz="1200" dirty="0" smtClean="0"/>
                        <a:t>$1,438</a:t>
                      </a:r>
                      <a:endParaRPr lang="en-US" sz="1200" dirty="0"/>
                    </a:p>
                  </a:txBody>
                  <a:tcPr marT="45722" marB="45722"/>
                </a:tc>
                <a:extLst>
                  <a:ext uri="{0D108BD9-81ED-4DB2-BD59-A6C34878D82A}">
                    <a16:rowId xmlns:a16="http://schemas.microsoft.com/office/drawing/2014/main" val="10004"/>
                  </a:ext>
                </a:extLst>
              </a:tr>
              <a:tr h="301016">
                <a:tc>
                  <a:txBody>
                    <a:bodyPr/>
                    <a:lstStyle/>
                    <a:p>
                      <a:r>
                        <a:rPr lang="en-US" sz="1200" dirty="0" smtClean="0"/>
                        <a:t>20 Year Term</a:t>
                      </a:r>
                      <a:endParaRPr lang="en-US" sz="1200" dirty="0"/>
                    </a:p>
                  </a:txBody>
                  <a:tcPr marT="45722" marB="45722"/>
                </a:tc>
                <a:tc>
                  <a:txBody>
                    <a:bodyPr/>
                    <a:lstStyle/>
                    <a:p>
                      <a:r>
                        <a:rPr lang="en-US" sz="1200" dirty="0" smtClean="0"/>
                        <a:t>$608</a:t>
                      </a:r>
                      <a:endParaRPr lang="en-US" sz="1200" dirty="0"/>
                    </a:p>
                  </a:txBody>
                  <a:tcPr marT="45722" marB="45722"/>
                </a:tc>
                <a:tc>
                  <a:txBody>
                    <a:bodyPr/>
                    <a:lstStyle/>
                    <a:p>
                      <a:r>
                        <a:rPr lang="en-US" sz="1200" dirty="0" smtClean="0"/>
                        <a:t>$478</a:t>
                      </a:r>
                      <a:endParaRPr lang="en-US" sz="1200" dirty="0"/>
                    </a:p>
                  </a:txBody>
                  <a:tcPr marT="45722" marB="45722"/>
                </a:tc>
                <a:tc>
                  <a:txBody>
                    <a:bodyPr/>
                    <a:lstStyle/>
                    <a:p>
                      <a:r>
                        <a:rPr lang="en-US" sz="1200" dirty="0" smtClean="0"/>
                        <a:t>$968</a:t>
                      </a:r>
                      <a:endParaRPr lang="en-US" sz="1200" dirty="0"/>
                    </a:p>
                  </a:txBody>
                  <a:tcPr marT="45722" marB="45722"/>
                </a:tc>
                <a:tc>
                  <a:txBody>
                    <a:bodyPr/>
                    <a:lstStyle/>
                    <a:p>
                      <a:r>
                        <a:rPr lang="en-US" sz="1200" dirty="0" smtClean="0"/>
                        <a:t>$738</a:t>
                      </a:r>
                      <a:endParaRPr lang="en-US" sz="1200" dirty="0"/>
                    </a:p>
                  </a:txBody>
                  <a:tcPr marT="45722" marB="45722"/>
                </a:tc>
                <a:tc>
                  <a:txBody>
                    <a:bodyPr/>
                    <a:lstStyle/>
                    <a:p>
                      <a:r>
                        <a:rPr lang="en-US" sz="1200" dirty="0" smtClean="0"/>
                        <a:t>$2,278</a:t>
                      </a:r>
                      <a:endParaRPr lang="en-US" sz="1200" dirty="0"/>
                    </a:p>
                  </a:txBody>
                  <a:tcPr marT="45722" marB="45722"/>
                </a:tc>
                <a:tc>
                  <a:txBody>
                    <a:bodyPr/>
                    <a:lstStyle/>
                    <a:p>
                      <a:r>
                        <a:rPr lang="en-US" sz="1200" dirty="0" smtClean="0"/>
                        <a:t>$1,638</a:t>
                      </a:r>
                      <a:endParaRPr lang="en-US" sz="1200" dirty="0"/>
                    </a:p>
                  </a:txBody>
                  <a:tcPr marT="45722" marB="45722"/>
                </a:tc>
                <a:extLst>
                  <a:ext uri="{0D108BD9-81ED-4DB2-BD59-A6C34878D82A}">
                    <a16:rowId xmlns:a16="http://schemas.microsoft.com/office/drawing/2014/main" val="10005"/>
                  </a:ext>
                </a:extLst>
              </a:tr>
              <a:tr h="301016">
                <a:tc>
                  <a:txBody>
                    <a:bodyPr/>
                    <a:lstStyle/>
                    <a:p>
                      <a:r>
                        <a:rPr lang="en-US" sz="1200" dirty="0" smtClean="0"/>
                        <a:t>30</a:t>
                      </a:r>
                      <a:r>
                        <a:rPr lang="en-US" sz="1200" baseline="0" dirty="0" smtClean="0"/>
                        <a:t> Year Term</a:t>
                      </a:r>
                      <a:endParaRPr lang="en-US" sz="1200" dirty="0"/>
                    </a:p>
                  </a:txBody>
                  <a:tcPr marT="45722" marB="45722"/>
                </a:tc>
                <a:tc>
                  <a:txBody>
                    <a:bodyPr/>
                    <a:lstStyle/>
                    <a:p>
                      <a:r>
                        <a:rPr lang="en-US" sz="1200" dirty="0" smtClean="0"/>
                        <a:t>$938</a:t>
                      </a:r>
                      <a:endParaRPr lang="en-US" sz="1200" dirty="0"/>
                    </a:p>
                  </a:txBody>
                  <a:tcPr marT="45722" marB="45722"/>
                </a:tc>
                <a:tc>
                  <a:txBody>
                    <a:bodyPr/>
                    <a:lstStyle/>
                    <a:p>
                      <a:r>
                        <a:rPr lang="en-US" sz="1200" dirty="0" smtClean="0"/>
                        <a:t>$768</a:t>
                      </a:r>
                      <a:endParaRPr lang="en-US" sz="1200" dirty="0"/>
                    </a:p>
                  </a:txBody>
                  <a:tcPr marT="45722" marB="45722"/>
                </a:tc>
                <a:tc>
                  <a:txBody>
                    <a:bodyPr/>
                    <a:lstStyle/>
                    <a:p>
                      <a:r>
                        <a:rPr lang="en-US" sz="1200" dirty="0" smtClean="0"/>
                        <a:t>$1,518</a:t>
                      </a:r>
                      <a:endParaRPr lang="en-US" sz="1200" dirty="0"/>
                    </a:p>
                  </a:txBody>
                  <a:tcPr marT="45722" marB="45722"/>
                </a:tc>
                <a:tc>
                  <a:txBody>
                    <a:bodyPr/>
                    <a:lstStyle/>
                    <a:p>
                      <a:r>
                        <a:rPr lang="en-US" sz="1200" dirty="0" smtClean="0"/>
                        <a:t>$1,218</a:t>
                      </a:r>
                      <a:endParaRPr lang="en-US" sz="1200" dirty="0"/>
                    </a:p>
                  </a:txBody>
                  <a:tcPr marT="45722" marB="45722"/>
                </a:tc>
                <a:tc>
                  <a:txBody>
                    <a:bodyPr/>
                    <a:lstStyle/>
                    <a:p>
                      <a:r>
                        <a:rPr lang="en-US" sz="1200" dirty="0" smtClean="0"/>
                        <a:t>$3,908</a:t>
                      </a:r>
                      <a:endParaRPr lang="en-US" sz="1200" dirty="0"/>
                    </a:p>
                  </a:txBody>
                  <a:tcPr marT="45722" marB="45722"/>
                </a:tc>
                <a:tc>
                  <a:txBody>
                    <a:bodyPr/>
                    <a:lstStyle/>
                    <a:p>
                      <a:r>
                        <a:rPr lang="en-US" sz="1200" dirty="0" smtClean="0"/>
                        <a:t>$3,018</a:t>
                      </a:r>
                      <a:endParaRPr lang="en-US" sz="1200" dirty="0"/>
                    </a:p>
                  </a:txBody>
                  <a:tcPr marT="45722" marB="45722"/>
                </a:tc>
                <a:extLst>
                  <a:ext uri="{0D108BD9-81ED-4DB2-BD59-A6C34878D82A}">
                    <a16:rowId xmlns:a16="http://schemas.microsoft.com/office/drawing/2014/main" val="10006"/>
                  </a:ext>
                </a:extLst>
              </a:tr>
            </a:tbl>
          </a:graphicData>
        </a:graphic>
      </p:graphicFrame>
      <p:graphicFrame>
        <p:nvGraphicFramePr>
          <p:cNvPr id="14" name="Table 13"/>
          <p:cNvGraphicFramePr>
            <a:graphicFrameLocks noGrp="1"/>
          </p:cNvGraphicFramePr>
          <p:nvPr/>
        </p:nvGraphicFramePr>
        <p:xfrm>
          <a:off x="152400" y="3625850"/>
          <a:ext cx="8839199" cy="2014539"/>
        </p:xfrm>
        <a:graphic>
          <a:graphicData uri="http://schemas.openxmlformats.org/drawingml/2006/table">
            <a:tbl>
              <a:tblPr firstRow="1" bandRow="1">
                <a:tableStyleId>{5940675A-B579-460E-94D1-54222C63F5DA}</a:tableStyleId>
              </a:tblPr>
              <a:tblGrid>
                <a:gridCol w="2209799">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tblGrid>
              <a:tr h="368079">
                <a:tc gridSpan="7">
                  <a:txBody>
                    <a:bodyPr/>
                    <a:lstStyle/>
                    <a:p>
                      <a:pPr algn="ctr"/>
                      <a:r>
                        <a:rPr lang="en-US" sz="1800" b="1" u="sng" baseline="0" dirty="0" smtClean="0"/>
                        <a:t>AGE 40</a:t>
                      </a:r>
                      <a:endParaRPr lang="en-US" sz="1800" b="1" u="sng" dirty="0"/>
                    </a:p>
                  </a:txBody>
                  <a:tcPr marL="91430" marR="91430" marT="45699" marB="45699"/>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274410">
                <a:tc>
                  <a:txBody>
                    <a:bodyPr/>
                    <a:lstStyle/>
                    <a:p>
                      <a:endParaRPr lang="en-US" sz="1200" dirty="0"/>
                    </a:p>
                  </a:txBody>
                  <a:tcPr marL="91430" marR="91430" marT="45699" marB="45699"/>
                </a:tc>
                <a:tc gridSpan="2">
                  <a:txBody>
                    <a:bodyPr/>
                    <a:lstStyle/>
                    <a:p>
                      <a:pPr algn="ctr"/>
                      <a:r>
                        <a:rPr lang="en-US" sz="1200" b="1" u="sng" dirty="0" smtClean="0"/>
                        <a:t>PREFERRED</a:t>
                      </a:r>
                      <a:endParaRPr lang="en-US" sz="1200" b="1" u="sng" dirty="0"/>
                    </a:p>
                  </a:txBody>
                  <a:tcPr marL="91430" marR="91430" marT="45699" marB="45699"/>
                </a:tc>
                <a:tc hMerge="1">
                  <a:txBody>
                    <a:bodyPr/>
                    <a:lstStyle/>
                    <a:p>
                      <a:endParaRPr lang="en-US"/>
                    </a:p>
                  </a:txBody>
                  <a:tcPr/>
                </a:tc>
                <a:tc gridSpan="2">
                  <a:txBody>
                    <a:bodyPr/>
                    <a:lstStyle/>
                    <a:p>
                      <a:pPr algn="ctr"/>
                      <a:r>
                        <a:rPr lang="en-US" sz="1200" b="1" u="sng" dirty="0" smtClean="0"/>
                        <a:t>STANDARD</a:t>
                      </a:r>
                      <a:endParaRPr lang="en-US" sz="1200" b="1" u="sng" dirty="0"/>
                    </a:p>
                  </a:txBody>
                  <a:tcPr marL="91430" marR="91430" marT="45699" marB="45699"/>
                </a:tc>
                <a:tc hMerge="1">
                  <a:txBody>
                    <a:bodyPr/>
                    <a:lstStyle/>
                    <a:p>
                      <a:endParaRPr lang="en-US"/>
                    </a:p>
                  </a:txBody>
                  <a:tcPr/>
                </a:tc>
                <a:tc gridSpan="2">
                  <a:txBody>
                    <a:bodyPr/>
                    <a:lstStyle/>
                    <a:p>
                      <a:pPr algn="ctr"/>
                      <a:r>
                        <a:rPr lang="en-US" sz="1200" b="1" u="sng" dirty="0" smtClean="0"/>
                        <a:t>STANDARD SMOKER</a:t>
                      </a:r>
                      <a:endParaRPr lang="en-US" sz="1200" b="1" u="sng" dirty="0"/>
                    </a:p>
                  </a:txBody>
                  <a:tcPr marL="91430" marR="91430" marT="45699" marB="45699"/>
                </a:tc>
                <a:tc hMerge="1">
                  <a:txBody>
                    <a:bodyPr/>
                    <a:lstStyle/>
                    <a:p>
                      <a:endParaRPr lang="en-US"/>
                    </a:p>
                  </a:txBody>
                  <a:tcPr/>
                </a:tc>
                <a:extLst>
                  <a:ext uri="{0D108BD9-81ED-4DB2-BD59-A6C34878D82A}">
                    <a16:rowId xmlns:a16="http://schemas.microsoft.com/office/drawing/2014/main" val="10001"/>
                  </a:ext>
                </a:extLst>
              </a:tr>
              <a:tr h="274410">
                <a:tc>
                  <a:txBody>
                    <a:bodyPr/>
                    <a:lstStyle/>
                    <a:p>
                      <a:endParaRPr lang="en-US" sz="1200" dirty="0"/>
                    </a:p>
                  </a:txBody>
                  <a:tcPr marL="91430" marR="91430" marT="45699" marB="45699"/>
                </a:tc>
                <a:tc>
                  <a:txBody>
                    <a:bodyPr/>
                    <a:lstStyle/>
                    <a:p>
                      <a:pPr algn="ctr"/>
                      <a:r>
                        <a:rPr lang="en-US" sz="1200" b="1" i="0" u="sng" dirty="0" smtClean="0"/>
                        <a:t>MALE</a:t>
                      </a:r>
                      <a:endParaRPr lang="en-US" sz="1200" b="1" i="0" u="sng" dirty="0"/>
                    </a:p>
                  </a:txBody>
                  <a:tcPr marL="91430" marR="91430" marT="45699" marB="45699"/>
                </a:tc>
                <a:tc>
                  <a:txBody>
                    <a:bodyPr/>
                    <a:lstStyle/>
                    <a:p>
                      <a:pPr algn="ctr"/>
                      <a:r>
                        <a:rPr lang="en-US" sz="1200" b="1" i="0" u="sng" dirty="0" smtClean="0"/>
                        <a:t>FEMALE</a:t>
                      </a:r>
                      <a:endParaRPr lang="en-US" sz="1200" b="1" i="0" u="sng" dirty="0"/>
                    </a:p>
                  </a:txBody>
                  <a:tcPr marL="91430" marR="91430" marT="45699" marB="45699"/>
                </a:tc>
                <a:tc>
                  <a:txBody>
                    <a:bodyPr/>
                    <a:lstStyle/>
                    <a:p>
                      <a:pPr algn="ctr"/>
                      <a:r>
                        <a:rPr lang="en-US" sz="1200" b="1" i="0" u="sng" dirty="0" smtClean="0"/>
                        <a:t>MALE</a:t>
                      </a:r>
                      <a:endParaRPr lang="en-US" sz="1200" b="1" i="0" u="sng" dirty="0"/>
                    </a:p>
                  </a:txBody>
                  <a:tcPr marL="91430" marR="91430" marT="45699" marB="45699"/>
                </a:tc>
                <a:tc>
                  <a:txBody>
                    <a:bodyPr/>
                    <a:lstStyle/>
                    <a:p>
                      <a:pPr algn="ctr"/>
                      <a:r>
                        <a:rPr lang="en-US" sz="1200" b="1" i="0" u="sng" dirty="0" smtClean="0"/>
                        <a:t>FEMALE</a:t>
                      </a:r>
                      <a:endParaRPr lang="en-US" sz="1200" b="1" i="0" u="sng" dirty="0"/>
                    </a:p>
                  </a:txBody>
                  <a:tcPr marL="91430" marR="91430" marT="45699" marB="45699"/>
                </a:tc>
                <a:tc>
                  <a:txBody>
                    <a:bodyPr/>
                    <a:lstStyle/>
                    <a:p>
                      <a:pPr algn="ctr"/>
                      <a:r>
                        <a:rPr lang="en-US" sz="1200" b="1" i="0" u="sng" dirty="0" smtClean="0"/>
                        <a:t>MALE</a:t>
                      </a:r>
                      <a:endParaRPr lang="en-US" sz="1200" b="1" i="0" u="sng" dirty="0"/>
                    </a:p>
                  </a:txBody>
                  <a:tcPr marL="91430" marR="91430" marT="45699" marB="45699"/>
                </a:tc>
                <a:tc>
                  <a:txBody>
                    <a:bodyPr/>
                    <a:lstStyle/>
                    <a:p>
                      <a:pPr algn="ctr"/>
                      <a:r>
                        <a:rPr lang="en-US" sz="1200" b="1" i="0" u="sng" dirty="0" smtClean="0"/>
                        <a:t>FEMALE</a:t>
                      </a:r>
                      <a:endParaRPr lang="en-US" sz="1200" b="1" i="0" u="sng" dirty="0"/>
                    </a:p>
                  </a:txBody>
                  <a:tcPr marL="91430" marR="91430" marT="45699" marB="45699"/>
                </a:tc>
                <a:extLst>
                  <a:ext uri="{0D108BD9-81ED-4DB2-BD59-A6C34878D82A}">
                    <a16:rowId xmlns:a16="http://schemas.microsoft.com/office/drawing/2014/main" val="10002"/>
                  </a:ext>
                </a:extLst>
              </a:tr>
              <a:tr h="274410">
                <a:tc>
                  <a:txBody>
                    <a:bodyPr/>
                    <a:lstStyle/>
                    <a:p>
                      <a:r>
                        <a:rPr lang="en-US" sz="1200" dirty="0" smtClean="0"/>
                        <a:t>10 Year</a:t>
                      </a:r>
                      <a:r>
                        <a:rPr lang="en-US" sz="1200" baseline="0" dirty="0" smtClean="0"/>
                        <a:t> Term</a:t>
                      </a:r>
                      <a:endParaRPr lang="en-US" sz="1200" dirty="0"/>
                    </a:p>
                  </a:txBody>
                  <a:tcPr marL="91430" marR="91430" marT="45699" marB="45699"/>
                </a:tc>
                <a:tc>
                  <a:txBody>
                    <a:bodyPr/>
                    <a:lstStyle/>
                    <a:p>
                      <a:r>
                        <a:rPr lang="en-US" sz="1200" dirty="0" smtClean="0"/>
                        <a:t>$505</a:t>
                      </a:r>
                      <a:endParaRPr lang="en-US" sz="1200" dirty="0"/>
                    </a:p>
                  </a:txBody>
                  <a:tcPr marL="91430" marR="91430" marT="45699" marB="45699"/>
                </a:tc>
                <a:tc>
                  <a:txBody>
                    <a:bodyPr/>
                    <a:lstStyle/>
                    <a:p>
                      <a:r>
                        <a:rPr lang="en-US" sz="1200" dirty="0" smtClean="0"/>
                        <a:t>$435</a:t>
                      </a:r>
                      <a:endParaRPr lang="en-US" sz="1200" dirty="0"/>
                    </a:p>
                  </a:txBody>
                  <a:tcPr marL="91430" marR="91430" marT="45699" marB="45699"/>
                </a:tc>
                <a:tc>
                  <a:txBody>
                    <a:bodyPr/>
                    <a:lstStyle/>
                    <a:p>
                      <a:r>
                        <a:rPr lang="en-US" sz="1200" dirty="0" smtClean="0"/>
                        <a:t>$925</a:t>
                      </a:r>
                      <a:endParaRPr lang="en-US" sz="1200" dirty="0"/>
                    </a:p>
                  </a:txBody>
                  <a:tcPr marL="91430" marR="91430" marT="45699" marB="45699"/>
                </a:tc>
                <a:tc>
                  <a:txBody>
                    <a:bodyPr/>
                    <a:lstStyle/>
                    <a:p>
                      <a:r>
                        <a:rPr lang="en-US" sz="1200" dirty="0" smtClean="0"/>
                        <a:t>$785</a:t>
                      </a:r>
                      <a:endParaRPr lang="en-US" sz="1200" dirty="0"/>
                    </a:p>
                  </a:txBody>
                  <a:tcPr marL="91430" marR="91430" marT="45699" marB="45699"/>
                </a:tc>
                <a:tc>
                  <a:txBody>
                    <a:bodyPr/>
                    <a:lstStyle/>
                    <a:p>
                      <a:r>
                        <a:rPr lang="en-US" sz="1200" dirty="0" smtClean="0"/>
                        <a:t>$2,405</a:t>
                      </a:r>
                      <a:endParaRPr lang="en-US" sz="1200" dirty="0"/>
                    </a:p>
                  </a:txBody>
                  <a:tcPr marL="91430" marR="91430" marT="45699" marB="45699"/>
                </a:tc>
                <a:tc>
                  <a:txBody>
                    <a:bodyPr/>
                    <a:lstStyle/>
                    <a:p>
                      <a:r>
                        <a:rPr lang="en-US" sz="1200" dirty="0" smtClean="0"/>
                        <a:t>$2,005</a:t>
                      </a:r>
                      <a:endParaRPr lang="en-US" sz="1200" dirty="0"/>
                    </a:p>
                  </a:txBody>
                  <a:tcPr marL="91430" marR="91430" marT="45699" marB="45699"/>
                </a:tc>
                <a:extLst>
                  <a:ext uri="{0D108BD9-81ED-4DB2-BD59-A6C34878D82A}">
                    <a16:rowId xmlns:a16="http://schemas.microsoft.com/office/drawing/2014/main" val="10003"/>
                  </a:ext>
                </a:extLst>
              </a:tr>
              <a:tr h="274410">
                <a:tc>
                  <a:txBody>
                    <a:bodyPr/>
                    <a:lstStyle/>
                    <a:p>
                      <a:r>
                        <a:rPr lang="en-US" sz="1200" dirty="0" smtClean="0"/>
                        <a:t>15</a:t>
                      </a:r>
                      <a:r>
                        <a:rPr lang="en-US" sz="1200" baseline="0" dirty="0" smtClean="0"/>
                        <a:t> Year Term</a:t>
                      </a:r>
                      <a:endParaRPr lang="en-US" sz="1200" dirty="0"/>
                    </a:p>
                  </a:txBody>
                  <a:tcPr marL="91430" marR="91430" marT="45699" marB="45699"/>
                </a:tc>
                <a:tc>
                  <a:txBody>
                    <a:bodyPr/>
                    <a:lstStyle/>
                    <a:p>
                      <a:r>
                        <a:rPr lang="en-US" sz="1200" dirty="0" smtClean="0"/>
                        <a:t>$655</a:t>
                      </a:r>
                      <a:endParaRPr lang="en-US" sz="1200" dirty="0"/>
                    </a:p>
                  </a:txBody>
                  <a:tcPr marL="91430" marR="91430" marT="45699" marB="45699"/>
                </a:tc>
                <a:tc>
                  <a:txBody>
                    <a:bodyPr/>
                    <a:lstStyle/>
                    <a:p>
                      <a:r>
                        <a:rPr lang="en-US" sz="1200" dirty="0" smtClean="0"/>
                        <a:t>$575</a:t>
                      </a:r>
                      <a:endParaRPr lang="en-US" sz="1200" dirty="0"/>
                    </a:p>
                  </a:txBody>
                  <a:tcPr marL="91430" marR="91430" marT="45699" marB="45699"/>
                </a:tc>
                <a:tc>
                  <a:txBody>
                    <a:bodyPr/>
                    <a:lstStyle/>
                    <a:p>
                      <a:r>
                        <a:rPr lang="en-US" sz="1200" dirty="0" smtClean="0"/>
                        <a:t>$1,215</a:t>
                      </a:r>
                      <a:endParaRPr lang="en-US" sz="1200" dirty="0"/>
                    </a:p>
                  </a:txBody>
                  <a:tcPr marL="91430" marR="91430" marT="45699" marB="45699"/>
                </a:tc>
                <a:tc>
                  <a:txBody>
                    <a:bodyPr/>
                    <a:lstStyle/>
                    <a:p>
                      <a:r>
                        <a:rPr lang="en-US" sz="1200" dirty="0" smtClean="0"/>
                        <a:t>$1,035</a:t>
                      </a:r>
                      <a:endParaRPr lang="en-US" sz="1200" dirty="0"/>
                    </a:p>
                  </a:txBody>
                  <a:tcPr marL="91430" marR="91430" marT="45699" marB="45699"/>
                </a:tc>
                <a:tc>
                  <a:txBody>
                    <a:bodyPr/>
                    <a:lstStyle/>
                    <a:p>
                      <a:r>
                        <a:rPr lang="en-US" sz="1200" dirty="0" smtClean="0"/>
                        <a:t>$3,125</a:t>
                      </a:r>
                      <a:endParaRPr lang="en-US" sz="1200" dirty="0"/>
                    </a:p>
                  </a:txBody>
                  <a:tcPr marL="91430" marR="91430" marT="45699" marB="45699"/>
                </a:tc>
                <a:tc>
                  <a:txBody>
                    <a:bodyPr/>
                    <a:lstStyle/>
                    <a:p>
                      <a:r>
                        <a:rPr lang="en-US" sz="1200" dirty="0" smtClean="0"/>
                        <a:t>$2,485</a:t>
                      </a:r>
                      <a:endParaRPr lang="en-US" sz="1200" dirty="0"/>
                    </a:p>
                  </a:txBody>
                  <a:tcPr marL="91430" marR="91430" marT="45699" marB="45699"/>
                </a:tc>
                <a:extLst>
                  <a:ext uri="{0D108BD9-81ED-4DB2-BD59-A6C34878D82A}">
                    <a16:rowId xmlns:a16="http://schemas.microsoft.com/office/drawing/2014/main" val="10004"/>
                  </a:ext>
                </a:extLst>
              </a:tr>
              <a:tr h="274410">
                <a:tc>
                  <a:txBody>
                    <a:bodyPr/>
                    <a:lstStyle/>
                    <a:p>
                      <a:r>
                        <a:rPr lang="en-US" sz="1200" dirty="0" smtClean="0"/>
                        <a:t>20 Year Term</a:t>
                      </a:r>
                      <a:endParaRPr lang="en-US" sz="1200" dirty="0"/>
                    </a:p>
                  </a:txBody>
                  <a:tcPr marL="91430" marR="91430" marT="45699" marB="45699"/>
                </a:tc>
                <a:tc>
                  <a:txBody>
                    <a:bodyPr/>
                    <a:lstStyle/>
                    <a:p>
                      <a:r>
                        <a:rPr lang="en-US" sz="1200" dirty="0" smtClean="0"/>
                        <a:t>$865</a:t>
                      </a:r>
                      <a:endParaRPr lang="en-US" sz="1200" dirty="0"/>
                    </a:p>
                  </a:txBody>
                  <a:tcPr marL="91430" marR="91430" marT="45699" marB="45699"/>
                </a:tc>
                <a:tc>
                  <a:txBody>
                    <a:bodyPr/>
                    <a:lstStyle/>
                    <a:p>
                      <a:r>
                        <a:rPr lang="en-US" sz="1200" dirty="0" smtClean="0"/>
                        <a:t>$745</a:t>
                      </a:r>
                      <a:endParaRPr lang="en-US" sz="1200" dirty="0"/>
                    </a:p>
                  </a:txBody>
                  <a:tcPr marL="91430" marR="91430" marT="45699" marB="45699"/>
                </a:tc>
                <a:tc>
                  <a:txBody>
                    <a:bodyPr/>
                    <a:lstStyle/>
                    <a:p>
                      <a:r>
                        <a:rPr lang="en-US" sz="1200" dirty="0" smtClean="0"/>
                        <a:t>$1,505</a:t>
                      </a:r>
                      <a:endParaRPr lang="en-US" sz="1200" dirty="0"/>
                    </a:p>
                  </a:txBody>
                  <a:tcPr marL="91430" marR="91430" marT="45699" marB="45699"/>
                </a:tc>
                <a:tc>
                  <a:txBody>
                    <a:bodyPr/>
                    <a:lstStyle/>
                    <a:p>
                      <a:r>
                        <a:rPr lang="en-US" sz="1200" dirty="0" smtClean="0"/>
                        <a:t>$1,255</a:t>
                      </a:r>
                      <a:endParaRPr lang="en-US" sz="1200" dirty="0"/>
                    </a:p>
                  </a:txBody>
                  <a:tcPr marL="91430" marR="91430" marT="45699" marB="45699"/>
                </a:tc>
                <a:tc>
                  <a:txBody>
                    <a:bodyPr/>
                    <a:lstStyle/>
                    <a:p>
                      <a:r>
                        <a:rPr lang="en-US" sz="1200" dirty="0" smtClean="0"/>
                        <a:t>$4,345</a:t>
                      </a:r>
                      <a:endParaRPr lang="en-US" sz="1200" dirty="0"/>
                    </a:p>
                  </a:txBody>
                  <a:tcPr marL="91430" marR="91430" marT="45699" marB="45699"/>
                </a:tc>
                <a:tc>
                  <a:txBody>
                    <a:bodyPr/>
                    <a:lstStyle/>
                    <a:p>
                      <a:r>
                        <a:rPr lang="en-US" sz="1200" dirty="0" smtClean="0"/>
                        <a:t>$3,185</a:t>
                      </a:r>
                      <a:endParaRPr lang="en-US" sz="1200" dirty="0"/>
                    </a:p>
                  </a:txBody>
                  <a:tcPr marL="91430" marR="91430" marT="45699" marB="45699"/>
                </a:tc>
                <a:extLst>
                  <a:ext uri="{0D108BD9-81ED-4DB2-BD59-A6C34878D82A}">
                    <a16:rowId xmlns:a16="http://schemas.microsoft.com/office/drawing/2014/main" val="10005"/>
                  </a:ext>
                </a:extLst>
              </a:tr>
              <a:tr h="274410">
                <a:tc>
                  <a:txBody>
                    <a:bodyPr/>
                    <a:lstStyle/>
                    <a:p>
                      <a:r>
                        <a:rPr lang="en-US" sz="1200" dirty="0" smtClean="0"/>
                        <a:t>30</a:t>
                      </a:r>
                      <a:r>
                        <a:rPr lang="en-US" sz="1200" baseline="0" dirty="0" smtClean="0"/>
                        <a:t> Year Term</a:t>
                      </a:r>
                      <a:endParaRPr lang="en-US" sz="1200" dirty="0"/>
                    </a:p>
                  </a:txBody>
                  <a:tcPr marL="91430" marR="91430" marT="45699" marB="45699"/>
                </a:tc>
                <a:tc>
                  <a:txBody>
                    <a:bodyPr/>
                    <a:lstStyle/>
                    <a:p>
                      <a:r>
                        <a:rPr lang="en-US" sz="1200" dirty="0" smtClean="0"/>
                        <a:t>$1,495</a:t>
                      </a:r>
                      <a:endParaRPr lang="en-US" sz="1200" dirty="0"/>
                    </a:p>
                  </a:txBody>
                  <a:tcPr marL="91430" marR="91430" marT="45699" marB="45699"/>
                </a:tc>
                <a:tc>
                  <a:txBody>
                    <a:bodyPr/>
                    <a:lstStyle/>
                    <a:p>
                      <a:r>
                        <a:rPr lang="en-US" sz="1200" dirty="0" smtClean="0"/>
                        <a:t>$1,135</a:t>
                      </a:r>
                      <a:endParaRPr lang="en-US" sz="1200" dirty="0"/>
                    </a:p>
                  </a:txBody>
                  <a:tcPr marL="91430" marR="91430" marT="45699" marB="45699"/>
                </a:tc>
                <a:tc>
                  <a:txBody>
                    <a:bodyPr/>
                    <a:lstStyle/>
                    <a:p>
                      <a:r>
                        <a:rPr lang="en-US" sz="1200" dirty="0" smtClean="0"/>
                        <a:t>$2,465</a:t>
                      </a:r>
                      <a:endParaRPr lang="en-US" sz="1200" dirty="0"/>
                    </a:p>
                  </a:txBody>
                  <a:tcPr marL="91430" marR="91430" marT="45699" marB="45699"/>
                </a:tc>
                <a:tc>
                  <a:txBody>
                    <a:bodyPr/>
                    <a:lstStyle/>
                    <a:p>
                      <a:r>
                        <a:rPr lang="en-US" sz="1200" dirty="0" smtClean="0"/>
                        <a:t>$1,985</a:t>
                      </a:r>
                      <a:endParaRPr lang="en-US" sz="1200" dirty="0"/>
                    </a:p>
                  </a:txBody>
                  <a:tcPr marL="91430" marR="91430" marT="45699" marB="45699"/>
                </a:tc>
                <a:tc>
                  <a:txBody>
                    <a:bodyPr/>
                    <a:lstStyle/>
                    <a:p>
                      <a:r>
                        <a:rPr lang="en-US" sz="1200" dirty="0" smtClean="0"/>
                        <a:t>$7,175</a:t>
                      </a:r>
                      <a:endParaRPr lang="en-US" sz="1200" dirty="0"/>
                    </a:p>
                  </a:txBody>
                  <a:tcPr marL="91430" marR="91430" marT="45699" marB="45699"/>
                </a:tc>
                <a:tc>
                  <a:txBody>
                    <a:bodyPr/>
                    <a:lstStyle/>
                    <a:p>
                      <a:r>
                        <a:rPr lang="en-US" sz="1200" dirty="0" smtClean="0"/>
                        <a:t>$5,275</a:t>
                      </a:r>
                      <a:endParaRPr lang="en-US" sz="1200" dirty="0"/>
                    </a:p>
                  </a:txBody>
                  <a:tcPr marL="91430" marR="91430" marT="45699" marB="4569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046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bwMode="auto">
          <a:xfrm>
            <a:off x="457200" y="206375"/>
            <a:ext cx="8229600" cy="560388"/>
          </a:xfrm>
        </p:spPr>
        <p:txBody>
          <a:bodyPr wrap="square" numCol="1" compatLnSpc="1">
            <a:prstTxWarp prst="textNoShape">
              <a:avLst/>
            </a:prstTxWarp>
          </a:bodyPr>
          <a:lstStyle/>
          <a:p>
            <a:pPr algn="ctr" eaLnBrk="1" hangingPunct="1"/>
            <a:r>
              <a:rPr lang="en-US" altLang="en-US" sz="3200" cap="none" dirty="0" smtClean="0">
                <a:solidFill>
                  <a:schemeClr val="accent5"/>
                </a:solidFill>
                <a:latin typeface="Arial" panose="020B0604020202020204" pitchFamily="34" charset="0"/>
                <a:cs typeface="Arial" panose="020B0604020202020204" pitchFamily="34" charset="0"/>
              </a:rPr>
              <a:t>Buying Term Insurance</a:t>
            </a:r>
          </a:p>
        </p:txBody>
      </p:sp>
      <p:graphicFrame>
        <p:nvGraphicFramePr>
          <p:cNvPr id="15" name="Table 14"/>
          <p:cNvGraphicFramePr>
            <a:graphicFrameLocks noGrp="1"/>
          </p:cNvGraphicFramePr>
          <p:nvPr/>
        </p:nvGraphicFramePr>
        <p:xfrm>
          <a:off x="144463" y="1149350"/>
          <a:ext cx="8855074" cy="2173287"/>
        </p:xfrm>
        <a:graphic>
          <a:graphicData uri="http://schemas.openxmlformats.org/drawingml/2006/table">
            <a:tbl>
              <a:tblPr firstRow="1" bandRow="1">
                <a:tableStyleId>{5940675A-B579-460E-94D1-54222C63F5DA}</a:tableStyleId>
              </a:tblPr>
              <a:tblGrid>
                <a:gridCol w="2249682">
                  <a:extLst>
                    <a:ext uri="{9D8B030D-6E8A-4147-A177-3AD203B41FA5}">
                      <a16:colId xmlns:a16="http://schemas.microsoft.com/office/drawing/2014/main" val="20000"/>
                    </a:ext>
                  </a:extLst>
                </a:gridCol>
                <a:gridCol w="1124840">
                  <a:extLst>
                    <a:ext uri="{9D8B030D-6E8A-4147-A177-3AD203B41FA5}">
                      <a16:colId xmlns:a16="http://schemas.microsoft.com/office/drawing/2014/main" val="20001"/>
                    </a:ext>
                  </a:extLst>
                </a:gridCol>
                <a:gridCol w="1124840">
                  <a:extLst>
                    <a:ext uri="{9D8B030D-6E8A-4147-A177-3AD203B41FA5}">
                      <a16:colId xmlns:a16="http://schemas.microsoft.com/office/drawing/2014/main" val="20002"/>
                    </a:ext>
                  </a:extLst>
                </a:gridCol>
                <a:gridCol w="1124840">
                  <a:extLst>
                    <a:ext uri="{9D8B030D-6E8A-4147-A177-3AD203B41FA5}">
                      <a16:colId xmlns:a16="http://schemas.microsoft.com/office/drawing/2014/main" val="20003"/>
                    </a:ext>
                  </a:extLst>
                </a:gridCol>
                <a:gridCol w="1124840">
                  <a:extLst>
                    <a:ext uri="{9D8B030D-6E8A-4147-A177-3AD203B41FA5}">
                      <a16:colId xmlns:a16="http://schemas.microsoft.com/office/drawing/2014/main" val="20004"/>
                    </a:ext>
                  </a:extLst>
                </a:gridCol>
                <a:gridCol w="1124840">
                  <a:extLst>
                    <a:ext uri="{9D8B030D-6E8A-4147-A177-3AD203B41FA5}">
                      <a16:colId xmlns:a16="http://schemas.microsoft.com/office/drawing/2014/main" val="20005"/>
                    </a:ext>
                  </a:extLst>
                </a:gridCol>
                <a:gridCol w="981192">
                  <a:extLst>
                    <a:ext uri="{9D8B030D-6E8A-4147-A177-3AD203B41FA5}">
                      <a16:colId xmlns:a16="http://schemas.microsoft.com/office/drawing/2014/main" val="20006"/>
                    </a:ext>
                  </a:extLst>
                </a:gridCol>
              </a:tblGrid>
              <a:tr h="370797">
                <a:tc gridSpan="7">
                  <a:txBody>
                    <a:bodyPr/>
                    <a:lstStyle/>
                    <a:p>
                      <a:pPr algn="ctr"/>
                      <a:r>
                        <a:rPr lang="en-US" sz="1600" b="1" u="sng" baseline="0" dirty="0" smtClean="0"/>
                        <a:t>AGE 50</a:t>
                      </a:r>
                      <a:endParaRPr lang="en-US" sz="1600" b="1" u="sng" dirty="0"/>
                    </a:p>
                  </a:txBody>
                  <a:tcPr marL="91430" marR="91430" marT="45715" marB="45715"/>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70797">
                <a:tc>
                  <a:txBody>
                    <a:bodyPr/>
                    <a:lstStyle/>
                    <a:p>
                      <a:endParaRPr lang="en-US" sz="1100" dirty="0"/>
                    </a:p>
                  </a:txBody>
                  <a:tcPr marL="91430" marR="91430" marT="45715" marB="45715"/>
                </a:tc>
                <a:tc gridSpan="2">
                  <a:txBody>
                    <a:bodyPr/>
                    <a:lstStyle/>
                    <a:p>
                      <a:pPr algn="ctr"/>
                      <a:r>
                        <a:rPr lang="en-US" sz="1100" b="1" u="sng" dirty="0" smtClean="0"/>
                        <a:t>PREFERRED</a:t>
                      </a:r>
                      <a:endParaRPr lang="en-US" sz="1100" b="1" u="sng" dirty="0"/>
                    </a:p>
                  </a:txBody>
                  <a:tcPr marL="91430" marR="91430" marT="45715" marB="45715"/>
                </a:tc>
                <a:tc hMerge="1">
                  <a:txBody>
                    <a:bodyPr/>
                    <a:lstStyle/>
                    <a:p>
                      <a:endParaRPr lang="en-US"/>
                    </a:p>
                  </a:txBody>
                  <a:tcPr/>
                </a:tc>
                <a:tc gridSpan="2">
                  <a:txBody>
                    <a:bodyPr/>
                    <a:lstStyle/>
                    <a:p>
                      <a:pPr algn="ctr"/>
                      <a:r>
                        <a:rPr lang="en-US" sz="1100" b="1" u="sng" dirty="0" smtClean="0"/>
                        <a:t>STANDARD</a:t>
                      </a:r>
                      <a:endParaRPr lang="en-US" sz="1100" b="1" u="sng" dirty="0"/>
                    </a:p>
                  </a:txBody>
                  <a:tcPr marL="91430" marR="91430" marT="45715" marB="45715"/>
                </a:tc>
                <a:tc hMerge="1">
                  <a:txBody>
                    <a:bodyPr/>
                    <a:lstStyle/>
                    <a:p>
                      <a:endParaRPr lang="en-US"/>
                    </a:p>
                  </a:txBody>
                  <a:tcPr/>
                </a:tc>
                <a:tc gridSpan="2">
                  <a:txBody>
                    <a:bodyPr/>
                    <a:lstStyle/>
                    <a:p>
                      <a:pPr algn="ctr"/>
                      <a:r>
                        <a:rPr lang="en-US" sz="1100" b="1" u="sng" dirty="0" smtClean="0"/>
                        <a:t>STANDARD SMOKER</a:t>
                      </a:r>
                      <a:endParaRPr lang="en-US" sz="1100" b="1" u="sng" dirty="0"/>
                    </a:p>
                  </a:txBody>
                  <a:tcPr marL="91430" marR="91430" marT="45715" marB="45715"/>
                </a:tc>
                <a:tc hMerge="1">
                  <a:txBody>
                    <a:bodyPr/>
                    <a:lstStyle/>
                    <a:p>
                      <a:endParaRPr lang="en-US"/>
                    </a:p>
                  </a:txBody>
                  <a:tcPr/>
                </a:tc>
                <a:extLst>
                  <a:ext uri="{0D108BD9-81ED-4DB2-BD59-A6C34878D82A}">
                    <a16:rowId xmlns:a16="http://schemas.microsoft.com/office/drawing/2014/main" val="10001"/>
                  </a:ext>
                </a:extLst>
              </a:tr>
              <a:tr h="370797">
                <a:tc>
                  <a:txBody>
                    <a:bodyPr/>
                    <a:lstStyle/>
                    <a:p>
                      <a:endParaRPr lang="en-US" sz="1100" dirty="0"/>
                    </a:p>
                  </a:txBody>
                  <a:tcPr marL="91430" marR="91430" marT="45715" marB="45715"/>
                </a:tc>
                <a:tc>
                  <a:txBody>
                    <a:bodyPr/>
                    <a:lstStyle/>
                    <a:p>
                      <a:pPr algn="ctr"/>
                      <a:r>
                        <a:rPr lang="en-US" sz="1100" b="1" i="0" u="sng" dirty="0" smtClean="0"/>
                        <a:t>MALE</a:t>
                      </a:r>
                      <a:endParaRPr lang="en-US" sz="1100" b="1" i="0" u="sng" dirty="0"/>
                    </a:p>
                  </a:txBody>
                  <a:tcPr marL="91430" marR="91430" marT="45715" marB="45715"/>
                </a:tc>
                <a:tc>
                  <a:txBody>
                    <a:bodyPr/>
                    <a:lstStyle/>
                    <a:p>
                      <a:pPr algn="ctr"/>
                      <a:r>
                        <a:rPr lang="en-US" sz="1100" b="1" i="0" u="sng" dirty="0" smtClean="0"/>
                        <a:t>FEMALE</a:t>
                      </a:r>
                      <a:endParaRPr lang="en-US" sz="1100" b="1" i="0" u="sng" dirty="0"/>
                    </a:p>
                  </a:txBody>
                  <a:tcPr marL="91430" marR="91430" marT="45715" marB="45715"/>
                </a:tc>
                <a:tc>
                  <a:txBody>
                    <a:bodyPr/>
                    <a:lstStyle/>
                    <a:p>
                      <a:pPr algn="ctr"/>
                      <a:r>
                        <a:rPr lang="en-US" sz="1100" b="1" i="0" u="sng" dirty="0" smtClean="0"/>
                        <a:t>MALE</a:t>
                      </a:r>
                      <a:endParaRPr lang="en-US" sz="1100" b="1" i="0" u="sng" dirty="0"/>
                    </a:p>
                  </a:txBody>
                  <a:tcPr marL="91430" marR="91430" marT="45715" marB="45715"/>
                </a:tc>
                <a:tc>
                  <a:txBody>
                    <a:bodyPr/>
                    <a:lstStyle/>
                    <a:p>
                      <a:pPr algn="ctr"/>
                      <a:r>
                        <a:rPr lang="en-US" sz="1100" b="1" i="0" u="sng" dirty="0" smtClean="0"/>
                        <a:t>FEMALE</a:t>
                      </a:r>
                      <a:endParaRPr lang="en-US" sz="1100" b="1" i="0" u="sng" dirty="0"/>
                    </a:p>
                  </a:txBody>
                  <a:tcPr marL="91430" marR="91430" marT="45715" marB="45715"/>
                </a:tc>
                <a:tc>
                  <a:txBody>
                    <a:bodyPr/>
                    <a:lstStyle/>
                    <a:p>
                      <a:pPr algn="ctr"/>
                      <a:r>
                        <a:rPr lang="en-US" sz="1100" b="1" i="0" u="sng" dirty="0" smtClean="0"/>
                        <a:t>MALE</a:t>
                      </a:r>
                      <a:endParaRPr lang="en-US" sz="1100" b="1" i="0" u="sng" dirty="0"/>
                    </a:p>
                  </a:txBody>
                  <a:tcPr marL="91430" marR="91430" marT="45715" marB="45715"/>
                </a:tc>
                <a:tc>
                  <a:txBody>
                    <a:bodyPr/>
                    <a:lstStyle/>
                    <a:p>
                      <a:pPr algn="ctr"/>
                      <a:r>
                        <a:rPr lang="en-US" sz="1100" b="1" i="0" u="sng" dirty="0" smtClean="0"/>
                        <a:t>FEMALE</a:t>
                      </a:r>
                      <a:endParaRPr lang="en-US" sz="1100" b="1" i="0" u="sng" dirty="0"/>
                    </a:p>
                  </a:txBody>
                  <a:tcPr marL="91430" marR="91430" marT="45715" marB="45715"/>
                </a:tc>
                <a:extLst>
                  <a:ext uri="{0D108BD9-81ED-4DB2-BD59-A6C34878D82A}">
                    <a16:rowId xmlns:a16="http://schemas.microsoft.com/office/drawing/2014/main" val="10002"/>
                  </a:ext>
                </a:extLst>
              </a:tr>
              <a:tr h="265224">
                <a:tc>
                  <a:txBody>
                    <a:bodyPr/>
                    <a:lstStyle/>
                    <a:p>
                      <a:r>
                        <a:rPr lang="en-US" sz="1100" dirty="0" smtClean="0"/>
                        <a:t>10 Year</a:t>
                      </a:r>
                      <a:r>
                        <a:rPr lang="en-US" sz="1100" baseline="0" dirty="0" smtClean="0"/>
                        <a:t> Term</a:t>
                      </a:r>
                      <a:endParaRPr lang="en-US" sz="1100" dirty="0"/>
                    </a:p>
                  </a:txBody>
                  <a:tcPr marL="91430" marR="91430" marT="45715" marB="45715"/>
                </a:tc>
                <a:tc>
                  <a:txBody>
                    <a:bodyPr/>
                    <a:lstStyle/>
                    <a:p>
                      <a:r>
                        <a:rPr lang="en-US" sz="1100" dirty="0" smtClean="0"/>
                        <a:t>$1,235</a:t>
                      </a:r>
                      <a:endParaRPr lang="en-US" sz="1100" dirty="0"/>
                    </a:p>
                  </a:txBody>
                  <a:tcPr marL="91430" marR="91430" marT="45715" marB="45715"/>
                </a:tc>
                <a:tc>
                  <a:txBody>
                    <a:bodyPr/>
                    <a:lstStyle/>
                    <a:p>
                      <a:r>
                        <a:rPr lang="en-US" sz="1100" dirty="0" smtClean="0"/>
                        <a:t>$1,025</a:t>
                      </a:r>
                      <a:endParaRPr lang="en-US" sz="1100" dirty="0"/>
                    </a:p>
                  </a:txBody>
                  <a:tcPr marL="91430" marR="91430" marT="45715" marB="45715"/>
                </a:tc>
                <a:tc>
                  <a:txBody>
                    <a:bodyPr/>
                    <a:lstStyle/>
                    <a:p>
                      <a:r>
                        <a:rPr lang="en-US" sz="1100" dirty="0" smtClean="0"/>
                        <a:t>$2,145</a:t>
                      </a:r>
                      <a:endParaRPr lang="en-US" sz="1100" dirty="0"/>
                    </a:p>
                  </a:txBody>
                  <a:tcPr marL="91430" marR="91430" marT="45715" marB="45715"/>
                </a:tc>
                <a:tc>
                  <a:txBody>
                    <a:bodyPr/>
                    <a:lstStyle/>
                    <a:p>
                      <a:r>
                        <a:rPr lang="en-US" sz="1100" dirty="0" smtClean="0"/>
                        <a:t>$1,625</a:t>
                      </a:r>
                      <a:endParaRPr lang="en-US" sz="1100" dirty="0"/>
                    </a:p>
                  </a:txBody>
                  <a:tcPr marL="91430" marR="91430" marT="45715" marB="45715"/>
                </a:tc>
                <a:tc>
                  <a:txBody>
                    <a:bodyPr/>
                    <a:lstStyle/>
                    <a:p>
                      <a:r>
                        <a:rPr lang="en-US" sz="1100" dirty="0" smtClean="0"/>
                        <a:t>$6,435</a:t>
                      </a:r>
                      <a:endParaRPr lang="en-US" sz="1100" dirty="0"/>
                    </a:p>
                  </a:txBody>
                  <a:tcPr marL="91430" marR="91430" marT="45715" marB="45715"/>
                </a:tc>
                <a:tc>
                  <a:txBody>
                    <a:bodyPr/>
                    <a:lstStyle/>
                    <a:p>
                      <a:r>
                        <a:rPr lang="en-US" sz="1100" dirty="0" smtClean="0"/>
                        <a:t>$4,295</a:t>
                      </a:r>
                      <a:endParaRPr lang="en-US" sz="1100" dirty="0"/>
                    </a:p>
                  </a:txBody>
                  <a:tcPr marL="91430" marR="91430" marT="45715" marB="45715"/>
                </a:tc>
                <a:extLst>
                  <a:ext uri="{0D108BD9-81ED-4DB2-BD59-A6C34878D82A}">
                    <a16:rowId xmlns:a16="http://schemas.microsoft.com/office/drawing/2014/main" val="10003"/>
                  </a:ext>
                </a:extLst>
              </a:tr>
              <a:tr h="265224">
                <a:tc>
                  <a:txBody>
                    <a:bodyPr/>
                    <a:lstStyle/>
                    <a:p>
                      <a:r>
                        <a:rPr lang="en-US" sz="1100" dirty="0" smtClean="0"/>
                        <a:t>15</a:t>
                      </a:r>
                      <a:r>
                        <a:rPr lang="en-US" sz="1100" baseline="0" dirty="0" smtClean="0"/>
                        <a:t> Year Term</a:t>
                      </a:r>
                      <a:endParaRPr lang="en-US" sz="1100" dirty="0"/>
                    </a:p>
                  </a:txBody>
                  <a:tcPr marL="91430" marR="91430" marT="45715" marB="45715"/>
                </a:tc>
                <a:tc>
                  <a:txBody>
                    <a:bodyPr/>
                    <a:lstStyle/>
                    <a:p>
                      <a:r>
                        <a:rPr lang="en-US" sz="1100" dirty="0" smtClean="0"/>
                        <a:t>$1,785</a:t>
                      </a:r>
                      <a:endParaRPr lang="en-US" sz="1100" dirty="0"/>
                    </a:p>
                  </a:txBody>
                  <a:tcPr marL="91430" marR="91430" marT="45715" marB="45715"/>
                </a:tc>
                <a:tc>
                  <a:txBody>
                    <a:bodyPr/>
                    <a:lstStyle/>
                    <a:p>
                      <a:r>
                        <a:rPr lang="en-US" sz="1100" dirty="0" smtClean="0"/>
                        <a:t>$1,235</a:t>
                      </a:r>
                      <a:endParaRPr lang="en-US" sz="1100" dirty="0"/>
                    </a:p>
                  </a:txBody>
                  <a:tcPr marL="91430" marR="91430" marT="45715" marB="45715"/>
                </a:tc>
                <a:tc>
                  <a:txBody>
                    <a:bodyPr/>
                    <a:lstStyle/>
                    <a:p>
                      <a:r>
                        <a:rPr lang="en-US" sz="1100" dirty="0" smtClean="0"/>
                        <a:t>$2,805</a:t>
                      </a:r>
                      <a:endParaRPr lang="en-US" sz="1100" dirty="0"/>
                    </a:p>
                  </a:txBody>
                  <a:tcPr marL="91430" marR="91430" marT="45715" marB="45715"/>
                </a:tc>
                <a:tc>
                  <a:txBody>
                    <a:bodyPr/>
                    <a:lstStyle/>
                    <a:p>
                      <a:r>
                        <a:rPr lang="en-US" sz="1100" dirty="0" smtClean="0"/>
                        <a:t>$2,065</a:t>
                      </a:r>
                      <a:endParaRPr lang="en-US" sz="1100" dirty="0"/>
                    </a:p>
                  </a:txBody>
                  <a:tcPr marL="91430" marR="91430" marT="45715" marB="45715"/>
                </a:tc>
                <a:tc>
                  <a:txBody>
                    <a:bodyPr/>
                    <a:lstStyle/>
                    <a:p>
                      <a:r>
                        <a:rPr lang="en-US" sz="1100" dirty="0" smtClean="0"/>
                        <a:t>$7,825</a:t>
                      </a:r>
                      <a:endParaRPr lang="en-US" sz="1100" dirty="0"/>
                    </a:p>
                  </a:txBody>
                  <a:tcPr marL="91430" marR="91430" marT="45715" marB="45715"/>
                </a:tc>
                <a:tc>
                  <a:txBody>
                    <a:bodyPr/>
                    <a:lstStyle/>
                    <a:p>
                      <a:r>
                        <a:rPr lang="en-US" sz="1100" dirty="0" smtClean="0"/>
                        <a:t>$5,725</a:t>
                      </a:r>
                      <a:endParaRPr lang="en-US" sz="1100" dirty="0"/>
                    </a:p>
                  </a:txBody>
                  <a:tcPr marL="91430" marR="91430" marT="45715" marB="45715"/>
                </a:tc>
                <a:extLst>
                  <a:ext uri="{0D108BD9-81ED-4DB2-BD59-A6C34878D82A}">
                    <a16:rowId xmlns:a16="http://schemas.microsoft.com/office/drawing/2014/main" val="10004"/>
                  </a:ext>
                </a:extLst>
              </a:tr>
              <a:tr h="265224">
                <a:tc>
                  <a:txBody>
                    <a:bodyPr/>
                    <a:lstStyle/>
                    <a:p>
                      <a:r>
                        <a:rPr lang="en-US" sz="1100" dirty="0" smtClean="0"/>
                        <a:t>20 Year Term</a:t>
                      </a:r>
                      <a:endParaRPr lang="en-US" sz="1100" dirty="0"/>
                    </a:p>
                  </a:txBody>
                  <a:tcPr marL="91430" marR="91430" marT="45715" marB="45715"/>
                </a:tc>
                <a:tc>
                  <a:txBody>
                    <a:bodyPr/>
                    <a:lstStyle/>
                    <a:p>
                      <a:r>
                        <a:rPr lang="en-US" sz="1100" dirty="0" smtClean="0"/>
                        <a:t>$2,225</a:t>
                      </a:r>
                      <a:endParaRPr lang="en-US" sz="1100" dirty="0"/>
                    </a:p>
                  </a:txBody>
                  <a:tcPr marL="91430" marR="91430" marT="45715" marB="45715"/>
                </a:tc>
                <a:tc>
                  <a:txBody>
                    <a:bodyPr/>
                    <a:lstStyle/>
                    <a:p>
                      <a:r>
                        <a:rPr lang="en-US" sz="1100" dirty="0" smtClean="0"/>
                        <a:t>$1,625</a:t>
                      </a:r>
                      <a:endParaRPr lang="en-US" sz="1100" dirty="0"/>
                    </a:p>
                  </a:txBody>
                  <a:tcPr marL="91430" marR="91430" marT="45715" marB="45715"/>
                </a:tc>
                <a:tc>
                  <a:txBody>
                    <a:bodyPr/>
                    <a:lstStyle/>
                    <a:p>
                      <a:r>
                        <a:rPr lang="en-US" sz="1100" dirty="0" smtClean="0"/>
                        <a:t>$3,425</a:t>
                      </a:r>
                      <a:endParaRPr lang="en-US" sz="1100" dirty="0"/>
                    </a:p>
                  </a:txBody>
                  <a:tcPr marL="91430" marR="91430" marT="45715" marB="45715"/>
                </a:tc>
                <a:tc>
                  <a:txBody>
                    <a:bodyPr/>
                    <a:lstStyle/>
                    <a:p>
                      <a:r>
                        <a:rPr lang="en-US" sz="1100" dirty="0" smtClean="0"/>
                        <a:t>$2,715</a:t>
                      </a:r>
                      <a:endParaRPr lang="en-US" sz="1100" dirty="0"/>
                    </a:p>
                  </a:txBody>
                  <a:tcPr marL="91430" marR="91430" marT="45715" marB="45715"/>
                </a:tc>
                <a:tc>
                  <a:txBody>
                    <a:bodyPr/>
                    <a:lstStyle/>
                    <a:p>
                      <a:r>
                        <a:rPr lang="en-US" sz="1100" dirty="0" smtClean="0"/>
                        <a:t>$10,425</a:t>
                      </a:r>
                      <a:endParaRPr lang="en-US" sz="1100" dirty="0"/>
                    </a:p>
                  </a:txBody>
                  <a:tcPr marL="91430" marR="91430" marT="45715" marB="45715"/>
                </a:tc>
                <a:tc>
                  <a:txBody>
                    <a:bodyPr/>
                    <a:lstStyle/>
                    <a:p>
                      <a:r>
                        <a:rPr lang="en-US" sz="1100" dirty="0" smtClean="0"/>
                        <a:t>$6,865</a:t>
                      </a:r>
                      <a:endParaRPr lang="en-US" sz="1100" dirty="0"/>
                    </a:p>
                  </a:txBody>
                  <a:tcPr marL="91430" marR="91430" marT="45715" marB="45715"/>
                </a:tc>
                <a:extLst>
                  <a:ext uri="{0D108BD9-81ED-4DB2-BD59-A6C34878D82A}">
                    <a16:rowId xmlns:a16="http://schemas.microsoft.com/office/drawing/2014/main" val="10005"/>
                  </a:ext>
                </a:extLst>
              </a:tr>
              <a:tr h="265224">
                <a:tc>
                  <a:txBody>
                    <a:bodyPr/>
                    <a:lstStyle/>
                    <a:p>
                      <a:r>
                        <a:rPr lang="en-US" sz="1100" dirty="0" smtClean="0"/>
                        <a:t>30</a:t>
                      </a:r>
                      <a:r>
                        <a:rPr lang="en-US" sz="1100" baseline="0" dirty="0" smtClean="0"/>
                        <a:t> Year Term</a:t>
                      </a:r>
                      <a:endParaRPr lang="en-US" sz="1100" dirty="0"/>
                    </a:p>
                  </a:txBody>
                  <a:tcPr marL="91430" marR="91430" marT="45715" marB="45715"/>
                </a:tc>
                <a:tc>
                  <a:txBody>
                    <a:bodyPr/>
                    <a:lstStyle/>
                    <a:p>
                      <a:r>
                        <a:rPr lang="en-US" sz="1100" dirty="0" smtClean="0"/>
                        <a:t>$4,025</a:t>
                      </a:r>
                      <a:endParaRPr lang="en-US" sz="1100" dirty="0"/>
                    </a:p>
                  </a:txBody>
                  <a:tcPr marL="91430" marR="91430" marT="45715" marB="45715"/>
                </a:tc>
                <a:tc>
                  <a:txBody>
                    <a:bodyPr/>
                    <a:lstStyle/>
                    <a:p>
                      <a:r>
                        <a:rPr lang="en-US" sz="1100" dirty="0" smtClean="0"/>
                        <a:t>$2,645</a:t>
                      </a:r>
                      <a:endParaRPr lang="en-US" sz="1100" dirty="0"/>
                    </a:p>
                  </a:txBody>
                  <a:tcPr marL="91430" marR="91430" marT="45715" marB="45715"/>
                </a:tc>
                <a:tc>
                  <a:txBody>
                    <a:bodyPr/>
                    <a:lstStyle/>
                    <a:p>
                      <a:r>
                        <a:rPr lang="en-US" sz="1100" dirty="0" smtClean="0"/>
                        <a:t>$6,245</a:t>
                      </a:r>
                      <a:endParaRPr lang="en-US" sz="1100" dirty="0"/>
                    </a:p>
                  </a:txBody>
                  <a:tcPr marL="91430" marR="91430" marT="45715" marB="45715"/>
                </a:tc>
                <a:tc>
                  <a:txBody>
                    <a:bodyPr/>
                    <a:lstStyle/>
                    <a:p>
                      <a:r>
                        <a:rPr lang="en-US" sz="1100" dirty="0" smtClean="0"/>
                        <a:t>$4,785</a:t>
                      </a:r>
                      <a:endParaRPr lang="en-US" sz="1100" dirty="0"/>
                    </a:p>
                  </a:txBody>
                  <a:tcPr marL="91430" marR="91430" marT="45715" marB="45715"/>
                </a:tc>
                <a:tc>
                  <a:txBody>
                    <a:bodyPr/>
                    <a:lstStyle/>
                    <a:p>
                      <a:r>
                        <a:rPr lang="en-US" sz="1100" dirty="0" smtClean="0"/>
                        <a:t>$13,719</a:t>
                      </a:r>
                      <a:endParaRPr lang="en-US" sz="1100" dirty="0"/>
                    </a:p>
                  </a:txBody>
                  <a:tcPr marL="91430" marR="91430" marT="45715" marB="45715"/>
                </a:tc>
                <a:tc>
                  <a:txBody>
                    <a:bodyPr/>
                    <a:lstStyle/>
                    <a:p>
                      <a:r>
                        <a:rPr lang="en-US" sz="1100" dirty="0" smtClean="0"/>
                        <a:t>$10,109</a:t>
                      </a:r>
                      <a:endParaRPr lang="en-US" sz="1100" dirty="0"/>
                    </a:p>
                  </a:txBody>
                  <a:tcPr marL="91430" marR="91430" marT="45715" marB="45715"/>
                </a:tc>
                <a:extLst>
                  <a:ext uri="{0D108BD9-81ED-4DB2-BD59-A6C34878D82A}">
                    <a16:rowId xmlns:a16="http://schemas.microsoft.com/office/drawing/2014/main" val="10006"/>
                  </a:ext>
                </a:extLst>
              </a:tr>
            </a:tbl>
          </a:graphicData>
        </a:graphic>
      </p:graphicFrame>
      <p:graphicFrame>
        <p:nvGraphicFramePr>
          <p:cNvPr id="16" name="Table 15"/>
          <p:cNvGraphicFramePr>
            <a:graphicFrameLocks noGrp="1"/>
          </p:cNvGraphicFramePr>
          <p:nvPr/>
        </p:nvGraphicFramePr>
        <p:xfrm>
          <a:off x="144463" y="3527425"/>
          <a:ext cx="8853488" cy="1935162"/>
        </p:xfrm>
        <a:graphic>
          <a:graphicData uri="http://schemas.openxmlformats.org/drawingml/2006/table">
            <a:tbl>
              <a:tblPr firstRow="1" bandRow="1">
                <a:tableStyleId>{5940675A-B579-460E-94D1-54222C63F5DA}</a:tableStyleId>
              </a:tblPr>
              <a:tblGrid>
                <a:gridCol w="2213372">
                  <a:extLst>
                    <a:ext uri="{9D8B030D-6E8A-4147-A177-3AD203B41FA5}">
                      <a16:colId xmlns:a16="http://schemas.microsoft.com/office/drawing/2014/main" val="20000"/>
                    </a:ext>
                  </a:extLst>
                </a:gridCol>
                <a:gridCol w="1106686">
                  <a:extLst>
                    <a:ext uri="{9D8B030D-6E8A-4147-A177-3AD203B41FA5}">
                      <a16:colId xmlns:a16="http://schemas.microsoft.com/office/drawing/2014/main" val="20001"/>
                    </a:ext>
                  </a:extLst>
                </a:gridCol>
                <a:gridCol w="1106686">
                  <a:extLst>
                    <a:ext uri="{9D8B030D-6E8A-4147-A177-3AD203B41FA5}">
                      <a16:colId xmlns:a16="http://schemas.microsoft.com/office/drawing/2014/main" val="20002"/>
                    </a:ext>
                  </a:extLst>
                </a:gridCol>
                <a:gridCol w="1106686">
                  <a:extLst>
                    <a:ext uri="{9D8B030D-6E8A-4147-A177-3AD203B41FA5}">
                      <a16:colId xmlns:a16="http://schemas.microsoft.com/office/drawing/2014/main" val="20003"/>
                    </a:ext>
                  </a:extLst>
                </a:gridCol>
                <a:gridCol w="1106686">
                  <a:extLst>
                    <a:ext uri="{9D8B030D-6E8A-4147-A177-3AD203B41FA5}">
                      <a16:colId xmlns:a16="http://schemas.microsoft.com/office/drawing/2014/main" val="20004"/>
                    </a:ext>
                  </a:extLst>
                </a:gridCol>
                <a:gridCol w="1106686">
                  <a:extLst>
                    <a:ext uri="{9D8B030D-6E8A-4147-A177-3AD203B41FA5}">
                      <a16:colId xmlns:a16="http://schemas.microsoft.com/office/drawing/2014/main" val="20005"/>
                    </a:ext>
                  </a:extLst>
                </a:gridCol>
                <a:gridCol w="1106686">
                  <a:extLst>
                    <a:ext uri="{9D8B030D-6E8A-4147-A177-3AD203B41FA5}">
                      <a16:colId xmlns:a16="http://schemas.microsoft.com/office/drawing/2014/main" val="20006"/>
                    </a:ext>
                  </a:extLst>
                </a:gridCol>
              </a:tblGrid>
              <a:tr h="335282">
                <a:tc gridSpan="7">
                  <a:txBody>
                    <a:bodyPr/>
                    <a:lstStyle/>
                    <a:p>
                      <a:pPr algn="ctr"/>
                      <a:r>
                        <a:rPr lang="en-US" sz="1600" b="1" u="sng" baseline="0" dirty="0" smtClean="0"/>
                        <a:t>AGE 60</a:t>
                      </a:r>
                      <a:endParaRPr lang="en-US" sz="1600" b="1" u="sng" dirty="0"/>
                    </a:p>
                  </a:txBody>
                  <a:tcPr marL="91414" marR="91414" marT="45715" marB="45715"/>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73760">
                <a:tc>
                  <a:txBody>
                    <a:bodyPr/>
                    <a:lstStyle/>
                    <a:p>
                      <a:endParaRPr lang="en-US" sz="1100" dirty="0"/>
                    </a:p>
                  </a:txBody>
                  <a:tcPr marL="91414" marR="91414" marT="45715" marB="45715"/>
                </a:tc>
                <a:tc gridSpan="2">
                  <a:txBody>
                    <a:bodyPr/>
                    <a:lstStyle/>
                    <a:p>
                      <a:pPr algn="ctr"/>
                      <a:r>
                        <a:rPr lang="en-US" sz="1100" b="1" u="sng" dirty="0" smtClean="0"/>
                        <a:t>PREFERRED</a:t>
                      </a:r>
                      <a:endParaRPr lang="en-US" sz="1100" b="1" u="sng" dirty="0"/>
                    </a:p>
                  </a:txBody>
                  <a:tcPr marL="91414" marR="91414" marT="45715" marB="45715"/>
                </a:tc>
                <a:tc hMerge="1">
                  <a:txBody>
                    <a:bodyPr/>
                    <a:lstStyle/>
                    <a:p>
                      <a:endParaRPr lang="en-US"/>
                    </a:p>
                  </a:txBody>
                  <a:tcPr/>
                </a:tc>
                <a:tc gridSpan="2">
                  <a:txBody>
                    <a:bodyPr/>
                    <a:lstStyle/>
                    <a:p>
                      <a:pPr algn="ctr"/>
                      <a:r>
                        <a:rPr lang="en-US" sz="1100" b="1" u="sng" dirty="0" smtClean="0"/>
                        <a:t>STANDARD</a:t>
                      </a:r>
                      <a:endParaRPr lang="en-US" sz="1100" b="1" u="sng" dirty="0"/>
                    </a:p>
                  </a:txBody>
                  <a:tcPr marL="91414" marR="91414" marT="45715" marB="45715"/>
                </a:tc>
                <a:tc hMerge="1">
                  <a:txBody>
                    <a:bodyPr/>
                    <a:lstStyle/>
                    <a:p>
                      <a:endParaRPr lang="en-US"/>
                    </a:p>
                  </a:txBody>
                  <a:tcPr/>
                </a:tc>
                <a:tc gridSpan="2">
                  <a:txBody>
                    <a:bodyPr/>
                    <a:lstStyle/>
                    <a:p>
                      <a:pPr algn="ctr"/>
                      <a:r>
                        <a:rPr lang="en-US" sz="1100" b="1" u="sng" dirty="0" smtClean="0"/>
                        <a:t>STANDARD SMOKER</a:t>
                      </a:r>
                      <a:endParaRPr lang="en-US" sz="1100" b="1" u="sng" dirty="0"/>
                    </a:p>
                  </a:txBody>
                  <a:tcPr marL="91414" marR="91414" marT="45715" marB="45715"/>
                </a:tc>
                <a:tc hMerge="1">
                  <a:txBody>
                    <a:bodyPr/>
                    <a:lstStyle/>
                    <a:p>
                      <a:endParaRPr lang="en-US" dirty="0"/>
                    </a:p>
                  </a:txBody>
                  <a:tcPr/>
                </a:tc>
                <a:extLst>
                  <a:ext uri="{0D108BD9-81ED-4DB2-BD59-A6C34878D82A}">
                    <a16:rowId xmlns:a16="http://schemas.microsoft.com/office/drawing/2014/main" val="10001"/>
                  </a:ext>
                </a:extLst>
              </a:tr>
              <a:tr h="265224">
                <a:tc>
                  <a:txBody>
                    <a:bodyPr/>
                    <a:lstStyle/>
                    <a:p>
                      <a:endParaRPr lang="en-US" sz="1100" dirty="0"/>
                    </a:p>
                  </a:txBody>
                  <a:tcPr marL="91414" marR="91414" marT="45715" marB="45715"/>
                </a:tc>
                <a:tc>
                  <a:txBody>
                    <a:bodyPr/>
                    <a:lstStyle/>
                    <a:p>
                      <a:pPr algn="ctr"/>
                      <a:r>
                        <a:rPr lang="en-US" sz="1100" b="1" i="0" u="sng" dirty="0" smtClean="0"/>
                        <a:t>MALE</a:t>
                      </a:r>
                      <a:endParaRPr lang="en-US" sz="1100" b="1" i="0" u="sng" dirty="0"/>
                    </a:p>
                  </a:txBody>
                  <a:tcPr marL="91414" marR="91414" marT="45715" marB="45715"/>
                </a:tc>
                <a:tc>
                  <a:txBody>
                    <a:bodyPr/>
                    <a:lstStyle/>
                    <a:p>
                      <a:pPr algn="ctr"/>
                      <a:r>
                        <a:rPr lang="en-US" sz="1100" b="1" i="0" u="sng" dirty="0" smtClean="0"/>
                        <a:t>FEMALE</a:t>
                      </a:r>
                      <a:endParaRPr lang="en-US" sz="1100" b="1" i="0" u="sng" dirty="0"/>
                    </a:p>
                  </a:txBody>
                  <a:tcPr marL="91414" marR="91414" marT="45715" marB="45715"/>
                </a:tc>
                <a:tc>
                  <a:txBody>
                    <a:bodyPr/>
                    <a:lstStyle/>
                    <a:p>
                      <a:pPr algn="ctr"/>
                      <a:r>
                        <a:rPr lang="en-US" sz="1100" b="1" i="0" u="sng" dirty="0" smtClean="0"/>
                        <a:t>MALE</a:t>
                      </a:r>
                      <a:endParaRPr lang="en-US" sz="1100" b="1" i="0" u="sng" dirty="0"/>
                    </a:p>
                  </a:txBody>
                  <a:tcPr marL="91414" marR="91414" marT="45715" marB="45715"/>
                </a:tc>
                <a:tc>
                  <a:txBody>
                    <a:bodyPr/>
                    <a:lstStyle/>
                    <a:p>
                      <a:pPr algn="ctr"/>
                      <a:r>
                        <a:rPr lang="en-US" sz="1100" b="1" i="0" u="sng" dirty="0" smtClean="0"/>
                        <a:t>FEMALE</a:t>
                      </a:r>
                      <a:endParaRPr lang="en-US" sz="1100" b="1" i="0" u="sng" dirty="0"/>
                    </a:p>
                  </a:txBody>
                  <a:tcPr marL="91414" marR="91414" marT="45715" marB="45715"/>
                </a:tc>
                <a:tc>
                  <a:txBody>
                    <a:bodyPr/>
                    <a:lstStyle/>
                    <a:p>
                      <a:pPr algn="ctr"/>
                      <a:r>
                        <a:rPr lang="en-US" sz="1100" b="1" i="0" u="sng" dirty="0" smtClean="0"/>
                        <a:t>MALE</a:t>
                      </a:r>
                      <a:endParaRPr lang="en-US" sz="1100" b="1" i="0" u="sng" dirty="0"/>
                    </a:p>
                  </a:txBody>
                  <a:tcPr marL="91414" marR="91414" marT="45715" marB="45715"/>
                </a:tc>
                <a:tc>
                  <a:txBody>
                    <a:bodyPr/>
                    <a:lstStyle/>
                    <a:p>
                      <a:pPr algn="ctr"/>
                      <a:r>
                        <a:rPr lang="en-US" sz="1100" b="1" i="0" u="sng" dirty="0" smtClean="0"/>
                        <a:t>FEMALE</a:t>
                      </a:r>
                      <a:endParaRPr lang="en-US" sz="1100" b="1" i="0" u="sng" dirty="0"/>
                    </a:p>
                  </a:txBody>
                  <a:tcPr marL="91414" marR="91414" marT="45715" marB="45715"/>
                </a:tc>
                <a:extLst>
                  <a:ext uri="{0D108BD9-81ED-4DB2-BD59-A6C34878D82A}">
                    <a16:rowId xmlns:a16="http://schemas.microsoft.com/office/drawing/2014/main" val="10002"/>
                  </a:ext>
                </a:extLst>
              </a:tr>
              <a:tr h="265224">
                <a:tc>
                  <a:txBody>
                    <a:bodyPr/>
                    <a:lstStyle/>
                    <a:p>
                      <a:r>
                        <a:rPr lang="en-US" sz="1100" dirty="0" smtClean="0"/>
                        <a:t>10 Year</a:t>
                      </a:r>
                      <a:r>
                        <a:rPr lang="en-US" sz="1100" baseline="0" dirty="0" smtClean="0"/>
                        <a:t> Term</a:t>
                      </a:r>
                      <a:endParaRPr lang="en-US" sz="1100" dirty="0"/>
                    </a:p>
                  </a:txBody>
                  <a:tcPr marL="91414" marR="91414" marT="45715" marB="45715"/>
                </a:tc>
                <a:tc>
                  <a:txBody>
                    <a:bodyPr/>
                    <a:lstStyle/>
                    <a:p>
                      <a:r>
                        <a:rPr lang="en-US" sz="1100" dirty="0" smtClean="0"/>
                        <a:t>$3,098</a:t>
                      </a:r>
                      <a:endParaRPr lang="en-US" sz="1100" dirty="0"/>
                    </a:p>
                  </a:txBody>
                  <a:tcPr marL="91414" marR="91414" marT="45715" marB="45715"/>
                </a:tc>
                <a:tc>
                  <a:txBody>
                    <a:bodyPr/>
                    <a:lstStyle/>
                    <a:p>
                      <a:r>
                        <a:rPr lang="en-US" sz="1100" dirty="0" smtClean="0"/>
                        <a:t>$2,198</a:t>
                      </a:r>
                      <a:endParaRPr lang="en-US" sz="1100" dirty="0"/>
                    </a:p>
                  </a:txBody>
                  <a:tcPr marL="91414" marR="91414" marT="45715" marB="45715"/>
                </a:tc>
                <a:tc>
                  <a:txBody>
                    <a:bodyPr/>
                    <a:lstStyle/>
                    <a:p>
                      <a:r>
                        <a:rPr lang="en-US" sz="1100" dirty="0" smtClean="0"/>
                        <a:t>$4,808</a:t>
                      </a:r>
                      <a:endParaRPr lang="en-US" sz="1100" dirty="0"/>
                    </a:p>
                  </a:txBody>
                  <a:tcPr marL="91414" marR="91414" marT="45715" marB="45715"/>
                </a:tc>
                <a:tc>
                  <a:txBody>
                    <a:bodyPr/>
                    <a:lstStyle/>
                    <a:p>
                      <a:r>
                        <a:rPr lang="en-US" sz="1100" dirty="0" smtClean="0"/>
                        <a:t>$3,278</a:t>
                      </a:r>
                      <a:endParaRPr lang="en-US" sz="1100" dirty="0"/>
                    </a:p>
                  </a:txBody>
                  <a:tcPr marL="91414" marR="91414" marT="45715" marB="45715"/>
                </a:tc>
                <a:tc>
                  <a:txBody>
                    <a:bodyPr/>
                    <a:lstStyle/>
                    <a:p>
                      <a:r>
                        <a:rPr lang="en-US" sz="1100" dirty="0" smtClean="0"/>
                        <a:t>$13,028</a:t>
                      </a:r>
                      <a:endParaRPr lang="en-US" sz="1100" dirty="0"/>
                    </a:p>
                  </a:txBody>
                  <a:tcPr marL="91414" marR="91414" marT="45715" marB="45715"/>
                </a:tc>
                <a:tc>
                  <a:txBody>
                    <a:bodyPr/>
                    <a:lstStyle/>
                    <a:p>
                      <a:r>
                        <a:rPr lang="en-US" sz="1100" dirty="0" smtClean="0"/>
                        <a:t>$8,308</a:t>
                      </a:r>
                      <a:endParaRPr lang="en-US" sz="1100" dirty="0"/>
                    </a:p>
                  </a:txBody>
                  <a:tcPr marL="91414" marR="91414" marT="45715" marB="45715"/>
                </a:tc>
                <a:extLst>
                  <a:ext uri="{0D108BD9-81ED-4DB2-BD59-A6C34878D82A}">
                    <a16:rowId xmlns:a16="http://schemas.microsoft.com/office/drawing/2014/main" val="10003"/>
                  </a:ext>
                </a:extLst>
              </a:tr>
              <a:tr h="265224">
                <a:tc>
                  <a:txBody>
                    <a:bodyPr/>
                    <a:lstStyle/>
                    <a:p>
                      <a:r>
                        <a:rPr lang="en-US" sz="1100" dirty="0" smtClean="0"/>
                        <a:t>15</a:t>
                      </a:r>
                      <a:r>
                        <a:rPr lang="en-US" sz="1100" baseline="0" dirty="0" smtClean="0"/>
                        <a:t> Year Term</a:t>
                      </a:r>
                      <a:endParaRPr lang="en-US" sz="1100" dirty="0"/>
                    </a:p>
                  </a:txBody>
                  <a:tcPr marL="91414" marR="91414" marT="45715" marB="45715"/>
                </a:tc>
                <a:tc>
                  <a:txBody>
                    <a:bodyPr/>
                    <a:lstStyle/>
                    <a:p>
                      <a:r>
                        <a:rPr lang="en-US" sz="1100" dirty="0" smtClean="0"/>
                        <a:t>$4,488</a:t>
                      </a:r>
                      <a:endParaRPr lang="en-US" sz="1100" dirty="0"/>
                    </a:p>
                  </a:txBody>
                  <a:tcPr marL="91414" marR="91414" marT="45715" marB="45715"/>
                </a:tc>
                <a:tc>
                  <a:txBody>
                    <a:bodyPr/>
                    <a:lstStyle/>
                    <a:p>
                      <a:r>
                        <a:rPr lang="en-US" sz="1100" dirty="0" smtClean="0"/>
                        <a:t>$3,048</a:t>
                      </a:r>
                      <a:endParaRPr lang="en-US" sz="1100" dirty="0"/>
                    </a:p>
                  </a:txBody>
                  <a:tcPr marL="91414" marR="91414" marT="45715" marB="45715"/>
                </a:tc>
                <a:tc>
                  <a:txBody>
                    <a:bodyPr/>
                    <a:lstStyle/>
                    <a:p>
                      <a:r>
                        <a:rPr lang="en-US" sz="1100" dirty="0" smtClean="0"/>
                        <a:t>$7,088</a:t>
                      </a:r>
                      <a:endParaRPr lang="en-US" sz="1100" dirty="0"/>
                    </a:p>
                  </a:txBody>
                  <a:tcPr marL="91414" marR="91414" marT="45715" marB="45715"/>
                </a:tc>
                <a:tc>
                  <a:txBody>
                    <a:bodyPr/>
                    <a:lstStyle/>
                    <a:p>
                      <a:r>
                        <a:rPr lang="en-US" sz="1100" dirty="0" smtClean="0"/>
                        <a:t>$5,218</a:t>
                      </a:r>
                      <a:endParaRPr lang="en-US" sz="1100" dirty="0"/>
                    </a:p>
                  </a:txBody>
                  <a:tcPr marL="91414" marR="91414" marT="45715" marB="45715"/>
                </a:tc>
                <a:tc>
                  <a:txBody>
                    <a:bodyPr/>
                    <a:lstStyle/>
                    <a:p>
                      <a:r>
                        <a:rPr lang="en-US" sz="1100" dirty="0" smtClean="0"/>
                        <a:t>$17,658</a:t>
                      </a:r>
                      <a:endParaRPr lang="en-US" sz="1100" dirty="0"/>
                    </a:p>
                  </a:txBody>
                  <a:tcPr marL="91414" marR="91414" marT="45715" marB="45715"/>
                </a:tc>
                <a:tc>
                  <a:txBody>
                    <a:bodyPr/>
                    <a:lstStyle/>
                    <a:p>
                      <a:r>
                        <a:rPr lang="en-US" sz="1100" dirty="0" smtClean="0"/>
                        <a:t>$12,978</a:t>
                      </a:r>
                      <a:endParaRPr lang="en-US" sz="1100" dirty="0"/>
                    </a:p>
                  </a:txBody>
                  <a:tcPr marL="91414" marR="91414" marT="45715" marB="45715"/>
                </a:tc>
                <a:extLst>
                  <a:ext uri="{0D108BD9-81ED-4DB2-BD59-A6C34878D82A}">
                    <a16:rowId xmlns:a16="http://schemas.microsoft.com/office/drawing/2014/main" val="10004"/>
                  </a:ext>
                </a:extLst>
              </a:tr>
              <a:tr h="265224">
                <a:tc>
                  <a:txBody>
                    <a:bodyPr/>
                    <a:lstStyle/>
                    <a:p>
                      <a:r>
                        <a:rPr lang="en-US" sz="1100" dirty="0" smtClean="0"/>
                        <a:t>20 Year Term</a:t>
                      </a:r>
                      <a:endParaRPr lang="en-US" sz="1100" dirty="0"/>
                    </a:p>
                  </a:txBody>
                  <a:tcPr marL="91414" marR="91414" marT="45715" marB="45715"/>
                </a:tc>
                <a:tc>
                  <a:txBody>
                    <a:bodyPr/>
                    <a:lstStyle/>
                    <a:p>
                      <a:r>
                        <a:rPr lang="en-US" sz="1100" dirty="0" smtClean="0"/>
                        <a:t>$5,798</a:t>
                      </a:r>
                      <a:endParaRPr lang="en-US" sz="1100" dirty="0"/>
                    </a:p>
                  </a:txBody>
                  <a:tcPr marL="91414" marR="91414" marT="45715" marB="45715"/>
                </a:tc>
                <a:tc>
                  <a:txBody>
                    <a:bodyPr/>
                    <a:lstStyle/>
                    <a:p>
                      <a:r>
                        <a:rPr lang="en-US" sz="1100" dirty="0" smtClean="0"/>
                        <a:t>$4,078</a:t>
                      </a:r>
                      <a:endParaRPr lang="en-US" sz="1100" dirty="0"/>
                    </a:p>
                  </a:txBody>
                  <a:tcPr marL="91414" marR="91414" marT="45715" marB="45715"/>
                </a:tc>
                <a:tc>
                  <a:txBody>
                    <a:bodyPr/>
                    <a:lstStyle/>
                    <a:p>
                      <a:r>
                        <a:rPr lang="en-US" sz="1100" dirty="0" smtClean="0"/>
                        <a:t>$9,488</a:t>
                      </a:r>
                      <a:endParaRPr lang="en-US" sz="1100" dirty="0"/>
                    </a:p>
                  </a:txBody>
                  <a:tcPr marL="91414" marR="91414" marT="45715" marB="45715"/>
                </a:tc>
                <a:tc>
                  <a:txBody>
                    <a:bodyPr/>
                    <a:lstStyle/>
                    <a:p>
                      <a:r>
                        <a:rPr lang="en-US" sz="1100" dirty="0" smtClean="0"/>
                        <a:t>$6,668</a:t>
                      </a:r>
                      <a:endParaRPr lang="en-US" sz="1100" dirty="0"/>
                    </a:p>
                  </a:txBody>
                  <a:tcPr marL="91414" marR="91414" marT="45715" marB="45715"/>
                </a:tc>
                <a:tc>
                  <a:txBody>
                    <a:bodyPr/>
                    <a:lstStyle/>
                    <a:p>
                      <a:r>
                        <a:rPr lang="en-US" sz="1100" dirty="0" smtClean="0"/>
                        <a:t>$22,048</a:t>
                      </a:r>
                      <a:endParaRPr lang="en-US" sz="1100" dirty="0"/>
                    </a:p>
                  </a:txBody>
                  <a:tcPr marL="91414" marR="91414" marT="45715" marB="45715"/>
                </a:tc>
                <a:tc>
                  <a:txBody>
                    <a:bodyPr/>
                    <a:lstStyle/>
                    <a:p>
                      <a:r>
                        <a:rPr lang="en-US" sz="1100" dirty="0" smtClean="0"/>
                        <a:t>$15,058</a:t>
                      </a:r>
                      <a:endParaRPr lang="en-US" sz="1100" dirty="0"/>
                    </a:p>
                  </a:txBody>
                  <a:tcPr marL="91414" marR="91414" marT="45715" marB="45715"/>
                </a:tc>
                <a:extLst>
                  <a:ext uri="{0D108BD9-81ED-4DB2-BD59-A6C34878D82A}">
                    <a16:rowId xmlns:a16="http://schemas.microsoft.com/office/drawing/2014/main" val="10005"/>
                  </a:ext>
                </a:extLst>
              </a:tr>
              <a:tr h="265224">
                <a:tc>
                  <a:txBody>
                    <a:bodyPr/>
                    <a:lstStyle/>
                    <a:p>
                      <a:r>
                        <a:rPr lang="en-US" sz="1100" dirty="0" smtClean="0"/>
                        <a:t>30</a:t>
                      </a:r>
                      <a:r>
                        <a:rPr lang="en-US" sz="1100" baseline="0" dirty="0" smtClean="0"/>
                        <a:t> Year Term</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tc>
                  <a:txBody>
                    <a:bodyPr/>
                    <a:lstStyle/>
                    <a:p>
                      <a:r>
                        <a:rPr lang="en-US" sz="1100" dirty="0" smtClean="0"/>
                        <a:t>Not Available</a:t>
                      </a:r>
                      <a:endParaRPr lang="en-US" sz="1100" dirty="0"/>
                    </a:p>
                  </a:txBody>
                  <a:tcPr marL="91414" marR="91414" marT="45715" marB="4571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54394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228600"/>
            <a:ext cx="8229600" cy="661988"/>
          </a:xfrm>
          <a:prstGeom prst="rect">
            <a:avLst/>
          </a:prstGeom>
        </p:spPr>
        <p:txBody>
          <a:bodyPr vert="horz" wrap="square" lIns="0" tIns="0" rIns="0" bIns="0" numCol="1" rtlCol="0" anchor="t" anchorCtr="0" compatLnSpc="1">
            <a:prstTxWarp prst="textNoShape">
              <a:avLst/>
            </a:prstTxWarp>
            <a:normAutofit fontScale="92500"/>
          </a:bodyPr>
          <a:lstStyle>
            <a:lvl1pPr algn="l" defTabSz="457200" rtl="0" eaLnBrk="0" fontAlgn="base" hangingPunct="0">
              <a:spcBef>
                <a:spcPct val="0"/>
              </a:spcBef>
              <a:spcAft>
                <a:spcPct val="0"/>
              </a:spcAft>
              <a:defRPr sz="2300" b="1" kern="1200" cap="all">
                <a:solidFill>
                  <a:srgbClr val="53626F"/>
                </a:solidFill>
                <a:latin typeface="Arial"/>
                <a:ea typeface="+mj-ea"/>
                <a:cs typeface="Arial"/>
              </a:defRPr>
            </a:lvl1pPr>
            <a:lvl2pPr algn="l" defTabSz="457200" rtl="0" eaLnBrk="0" fontAlgn="base" hangingPunct="0">
              <a:spcBef>
                <a:spcPct val="0"/>
              </a:spcBef>
              <a:spcAft>
                <a:spcPct val="0"/>
              </a:spcAft>
              <a:defRPr sz="2300" b="1">
                <a:solidFill>
                  <a:srgbClr val="53626F"/>
                </a:solidFill>
                <a:latin typeface="Arial" charset="0"/>
                <a:cs typeface="Arial" charset="0"/>
              </a:defRPr>
            </a:lvl2pPr>
            <a:lvl3pPr algn="l" defTabSz="457200" rtl="0" eaLnBrk="0" fontAlgn="base" hangingPunct="0">
              <a:spcBef>
                <a:spcPct val="0"/>
              </a:spcBef>
              <a:spcAft>
                <a:spcPct val="0"/>
              </a:spcAft>
              <a:defRPr sz="2300" b="1">
                <a:solidFill>
                  <a:srgbClr val="53626F"/>
                </a:solidFill>
                <a:latin typeface="Arial" charset="0"/>
                <a:cs typeface="Arial" charset="0"/>
              </a:defRPr>
            </a:lvl3pPr>
            <a:lvl4pPr algn="l" defTabSz="457200" rtl="0" eaLnBrk="0" fontAlgn="base" hangingPunct="0">
              <a:spcBef>
                <a:spcPct val="0"/>
              </a:spcBef>
              <a:spcAft>
                <a:spcPct val="0"/>
              </a:spcAft>
              <a:defRPr sz="2300" b="1">
                <a:solidFill>
                  <a:srgbClr val="53626F"/>
                </a:solidFill>
                <a:latin typeface="Arial" charset="0"/>
                <a:cs typeface="Arial" charset="0"/>
              </a:defRPr>
            </a:lvl4pPr>
            <a:lvl5pPr algn="l" defTabSz="457200" rtl="0" eaLnBrk="0" fontAlgn="base" hangingPunct="0">
              <a:spcBef>
                <a:spcPct val="0"/>
              </a:spcBef>
              <a:spcAft>
                <a:spcPct val="0"/>
              </a:spcAft>
              <a:defRPr sz="2300" b="1">
                <a:solidFill>
                  <a:srgbClr val="53626F"/>
                </a:solidFill>
                <a:latin typeface="Arial" charset="0"/>
                <a:cs typeface="Arial" charset="0"/>
              </a:defRPr>
            </a:lvl5pPr>
            <a:lvl6pPr marL="457200" algn="l" defTabSz="457200" rtl="0" fontAlgn="base">
              <a:spcBef>
                <a:spcPct val="0"/>
              </a:spcBef>
              <a:spcAft>
                <a:spcPct val="0"/>
              </a:spcAft>
              <a:defRPr sz="2300" b="1">
                <a:solidFill>
                  <a:srgbClr val="53626F"/>
                </a:solidFill>
                <a:latin typeface="Arial" charset="0"/>
                <a:cs typeface="Arial" charset="0"/>
              </a:defRPr>
            </a:lvl6pPr>
            <a:lvl7pPr marL="914400" algn="l" defTabSz="457200" rtl="0" fontAlgn="base">
              <a:spcBef>
                <a:spcPct val="0"/>
              </a:spcBef>
              <a:spcAft>
                <a:spcPct val="0"/>
              </a:spcAft>
              <a:defRPr sz="2300" b="1">
                <a:solidFill>
                  <a:srgbClr val="53626F"/>
                </a:solidFill>
                <a:latin typeface="Arial" charset="0"/>
                <a:cs typeface="Arial" charset="0"/>
              </a:defRPr>
            </a:lvl7pPr>
            <a:lvl8pPr marL="1371600" algn="l" defTabSz="457200" rtl="0" fontAlgn="base">
              <a:spcBef>
                <a:spcPct val="0"/>
              </a:spcBef>
              <a:spcAft>
                <a:spcPct val="0"/>
              </a:spcAft>
              <a:defRPr sz="2300" b="1">
                <a:solidFill>
                  <a:srgbClr val="53626F"/>
                </a:solidFill>
                <a:latin typeface="Arial" charset="0"/>
                <a:cs typeface="Arial" charset="0"/>
              </a:defRPr>
            </a:lvl8pPr>
            <a:lvl9pPr marL="1828800" algn="l" defTabSz="457200" rtl="0" fontAlgn="base">
              <a:spcBef>
                <a:spcPct val="0"/>
              </a:spcBef>
              <a:spcAft>
                <a:spcPct val="0"/>
              </a:spcAft>
              <a:defRPr sz="2300" b="1">
                <a:solidFill>
                  <a:srgbClr val="53626F"/>
                </a:solidFill>
                <a:latin typeface="Arial" charset="0"/>
                <a:cs typeface="Arial" charset="0"/>
              </a:defRPr>
            </a:lvl9pPr>
          </a:lstStyle>
          <a:p>
            <a:pPr algn="ctr" eaLnBrk="1" hangingPunct="1"/>
            <a:r>
              <a:rPr lang="en-US" altLang="en-US" sz="3200" cap="none" dirty="0">
                <a:solidFill>
                  <a:schemeClr val="accent5"/>
                </a:solidFill>
                <a:latin typeface="Arial" panose="020B0604020202020204" pitchFamily="34" charset="0"/>
                <a:cs typeface="Arial" panose="020B0604020202020204" pitchFamily="34" charset="0"/>
              </a:rPr>
              <a:t>Consider the Following for Term Life Policies</a:t>
            </a:r>
          </a:p>
        </p:txBody>
      </p:sp>
      <p:sp>
        <p:nvSpPr>
          <p:cNvPr id="9" name="Content Placeholder 2"/>
          <p:cNvSpPr txBox="1">
            <a:spLocks/>
          </p:cNvSpPr>
          <p:nvPr/>
        </p:nvSpPr>
        <p:spPr bwMode="auto">
          <a:xfrm>
            <a:off x="457200" y="1052513"/>
            <a:ext cx="8229600" cy="4951412"/>
          </a:xfrm>
          <a:prstGeom prst="rect">
            <a:avLst/>
          </a:prstGeom>
        </p:spPr>
        <p:txBody>
          <a:bodyPr vert="horz" wrap="square" lIns="0" tIns="0" rIns="0" bIns="0" numCol="1" rtlCol="0" anchor="t" anchorCtr="0" compatLnSpc="1">
            <a:prstTxWarp prst="textNoShape">
              <a:avLst/>
            </a:prstTxWarp>
            <a:normAutofit/>
          </a:bodyPr>
          <a:lstStyle>
            <a:lvl1pPr marL="342900" indent="-342900" algn="l" defTabSz="457200" rtl="0" eaLnBrk="0" fontAlgn="base" hangingPunct="0">
              <a:spcBef>
                <a:spcPct val="0"/>
              </a:spcBef>
              <a:spcAft>
                <a:spcPct val="0"/>
              </a:spcAft>
              <a:buFont typeface="Wingdings" panose="05000000000000000000" pitchFamily="2" charset="2"/>
              <a:defRPr sz="2000" kern="1200" cap="all">
                <a:solidFill>
                  <a:srgbClr val="53626F"/>
                </a:solidFill>
                <a:latin typeface="Arial"/>
                <a:ea typeface="+mn-ea"/>
                <a:cs typeface="Arial"/>
              </a:defRPr>
            </a:lvl1pPr>
            <a:lvl2pPr marL="228600" indent="-228600" algn="l" defTabSz="457200" rtl="0" eaLnBrk="0" fontAlgn="base" hangingPunct="0">
              <a:spcBef>
                <a:spcPts val="600"/>
              </a:spcBef>
              <a:spcAft>
                <a:spcPct val="0"/>
              </a:spcAft>
              <a:buFont typeface="Wingdings" panose="05000000000000000000" pitchFamily="2" charset="2"/>
              <a:buChar char="Ø"/>
              <a:defRPr kern="1200">
                <a:solidFill>
                  <a:srgbClr val="53626F"/>
                </a:solidFill>
                <a:latin typeface="Arial"/>
                <a:ea typeface="+mn-ea"/>
                <a:cs typeface="Arial"/>
              </a:defRPr>
            </a:lvl2pPr>
            <a:lvl3pPr marL="228600" indent="-228600" algn="l" defTabSz="457200" rtl="0" eaLnBrk="0" fontAlgn="base" hangingPunct="0">
              <a:spcBef>
                <a:spcPts val="600"/>
              </a:spcBef>
              <a:spcAft>
                <a:spcPct val="0"/>
              </a:spcAft>
              <a:buFont typeface="Wingdings" panose="05000000000000000000" pitchFamily="2" charset="2"/>
              <a:buChar char="Ø"/>
              <a:defRPr sz="1600" kern="1200">
                <a:solidFill>
                  <a:srgbClr val="53626F"/>
                </a:solidFill>
                <a:latin typeface="Arial"/>
                <a:ea typeface="+mn-ea"/>
                <a:cs typeface="Arial"/>
              </a:defRPr>
            </a:lvl3pPr>
            <a:lvl4pPr marL="457200" indent="-228600" algn="l" defTabSz="457200" rtl="0" eaLnBrk="0" fontAlgn="base" hangingPunct="0">
              <a:spcBef>
                <a:spcPts val="600"/>
              </a:spcBef>
              <a:spcAft>
                <a:spcPct val="0"/>
              </a:spcAft>
              <a:buFont typeface="Arial" panose="020B0604020202020204" pitchFamily="34" charset="0"/>
              <a:buChar char="•"/>
              <a:defRPr sz="1600" kern="1200">
                <a:solidFill>
                  <a:srgbClr val="53626F"/>
                </a:solidFill>
                <a:latin typeface="Arial"/>
                <a:ea typeface="+mn-ea"/>
                <a:cs typeface="Arial"/>
              </a:defRPr>
            </a:lvl4pPr>
            <a:lvl5pPr marL="730250" indent="-228600" algn="l" defTabSz="457200" rtl="0" eaLnBrk="0" fontAlgn="base" hangingPunct="0">
              <a:spcBef>
                <a:spcPts val="600"/>
              </a:spcBef>
              <a:spcAft>
                <a:spcPct val="0"/>
              </a:spcAft>
              <a:buFont typeface="Arial" panose="020B0604020202020204" pitchFamily="34" charset="0"/>
              <a:buChar char="&gt;"/>
              <a:defRPr sz="1500" kern="1200">
                <a:solidFill>
                  <a:srgbClr val="53626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91" indent="-457191" algn="just" eaLnBrk="1" hangingPunct="1">
              <a:lnSpc>
                <a:spcPct val="90000"/>
              </a:lnSpc>
              <a:spcAft>
                <a:spcPts val="1200"/>
              </a:spcAft>
              <a:buFont typeface="Calibri" panose="020F0502020204030204" pitchFamily="34" charset="0"/>
              <a:buAutoNum type="arabicPeriod"/>
            </a:pPr>
            <a:r>
              <a:rPr lang="en-US" altLang="en-US" sz="1600" cap="none" dirty="0">
                <a:solidFill>
                  <a:schemeClr val="tx1"/>
                </a:solidFill>
                <a:latin typeface="Arial" panose="020B0604020202020204" pitchFamily="34" charset="0"/>
                <a:cs typeface="Times New Roman" panose="02020603050405020304" pitchFamily="18" charset="0"/>
              </a:rPr>
              <a:t>Request deadlines for conversion on term policy coverage.</a:t>
            </a:r>
          </a:p>
          <a:p>
            <a:pPr marL="457191" indent="-457191" algn="just" eaLnBrk="1" hangingPunct="1">
              <a:lnSpc>
                <a:spcPct val="90000"/>
              </a:lnSpc>
              <a:spcAft>
                <a:spcPts val="1200"/>
              </a:spcAft>
            </a:pPr>
            <a:r>
              <a:rPr lang="en-US" altLang="en-US" sz="1600" cap="none" dirty="0">
                <a:solidFill>
                  <a:schemeClr val="tx1"/>
                </a:solidFill>
                <a:latin typeface="Arial" panose="020B0604020202020204" pitchFamily="34" charset="0"/>
                <a:cs typeface="Times New Roman" panose="02020603050405020304" pitchFamily="18" charset="0"/>
              </a:rPr>
              <a:t>2. 	Understand convertibility features and quality of carriers convertibility options. </a:t>
            </a:r>
          </a:p>
          <a:p>
            <a:pPr marL="457191" indent="-457191" algn="just" eaLnBrk="1" hangingPunct="1">
              <a:lnSpc>
                <a:spcPct val="90000"/>
              </a:lnSpc>
              <a:spcAft>
                <a:spcPts val="1200"/>
              </a:spcAft>
            </a:pPr>
            <a:r>
              <a:rPr lang="en-US" altLang="en-US" sz="1600" cap="none" dirty="0">
                <a:solidFill>
                  <a:schemeClr val="tx1"/>
                </a:solidFill>
                <a:latin typeface="Arial" panose="020B0604020202020204" pitchFamily="34" charset="0"/>
                <a:cs typeface="Times New Roman" panose="02020603050405020304" pitchFamily="18" charset="0"/>
              </a:rPr>
              <a:t>3. 	Will it be possible to reduce the policy or should policies be purchased in smaller increments?</a:t>
            </a:r>
          </a:p>
          <a:p>
            <a:pPr marL="457191" indent="-457191" algn="just" eaLnBrk="1" hangingPunct="1">
              <a:lnSpc>
                <a:spcPct val="90000"/>
              </a:lnSpc>
              <a:spcAft>
                <a:spcPts val="1200"/>
              </a:spcAft>
            </a:pPr>
            <a:r>
              <a:rPr lang="en-US" altLang="en-US" sz="1600" cap="none" dirty="0">
                <a:solidFill>
                  <a:schemeClr val="tx1"/>
                </a:solidFill>
                <a:latin typeface="Arial" panose="020B0604020202020204" pitchFamily="34" charset="0"/>
                <a:cs typeface="Times New Roman" panose="02020603050405020304" pitchFamily="18" charset="0"/>
              </a:rPr>
              <a:t>4. 	Use multiple carriers to enhance financial security?</a:t>
            </a:r>
          </a:p>
          <a:p>
            <a:pPr marL="457191" indent="-457191" algn="just" eaLnBrk="1" hangingPunct="1">
              <a:lnSpc>
                <a:spcPct val="90000"/>
              </a:lnSpc>
              <a:spcAft>
                <a:spcPts val="1200"/>
              </a:spcAft>
              <a:buFont typeface="Arial" panose="020B0604020202020204" pitchFamily="34" charset="0"/>
              <a:buAutoNum type="arabicPeriod" startAt="5"/>
            </a:pPr>
            <a:r>
              <a:rPr lang="en-US" altLang="en-US" sz="1600" cap="none" dirty="0">
                <a:solidFill>
                  <a:schemeClr val="tx1"/>
                </a:solidFill>
                <a:latin typeface="Arial" panose="020B0604020202020204" pitchFamily="34" charset="0"/>
                <a:cs typeface="Times New Roman" panose="02020603050405020304" pitchFamily="18" charset="0"/>
              </a:rPr>
              <a:t>Schedule for replacing term coverage or converting to permanent coverage well before conversion deadline, which is usually one year before the last year of the fixed term competitive rate coverage.</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Consider keeping previous coverage in place two years or less for contestability purposes.</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What riders would be considered for term insurance policies?</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Term insurance with premium refund – is this ever worthwhile?</a:t>
            </a:r>
          </a:p>
          <a:p>
            <a:pPr marL="798513" indent="-341313" eaLnBrk="1" hangingPunct="1">
              <a:spcAft>
                <a:spcPts val="1200"/>
              </a:spcAft>
              <a:buFont typeface="Calibri" panose="020F0502020204030204" pitchFamily="34" charset="0"/>
              <a:buAutoNum type="alphaUcPeriod"/>
            </a:pPr>
            <a:r>
              <a:rPr lang="en-US" altLang="en-US" sz="1600" cap="none" dirty="0">
                <a:solidFill>
                  <a:schemeClr val="tx1"/>
                </a:solidFill>
                <a:latin typeface="Arial" panose="020B0604020202020204" pitchFamily="34" charset="0"/>
                <a:cs typeface="Times New Roman" panose="02020603050405020304" pitchFamily="18" charset="0"/>
              </a:rPr>
              <a:t>Is there second-to-die term or any equivalent? – Consider a minimum pay variable or universal no-load coverage with minimum annual payments to have second-to-die coverage available and at least temporarily in place</a:t>
            </a:r>
            <a:r>
              <a:rPr lang="en-US" altLang="en-US" sz="1600" cap="none" dirty="0" smtClean="0">
                <a:solidFill>
                  <a:schemeClr val="tx1"/>
                </a:solidFill>
                <a:latin typeface="Arial" panose="020B0604020202020204" pitchFamily="34" charset="0"/>
                <a:cs typeface="Times New Roman" panose="02020603050405020304" pitchFamily="18" charset="0"/>
              </a:rPr>
              <a:t>.</a:t>
            </a:r>
            <a:endParaRPr lang="en-US" altLang="en-US" sz="1600" cap="none" dirty="0">
              <a:solidFill>
                <a:schemeClr val="tx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7325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7397</Words>
  <Application>Microsoft Office PowerPoint</Application>
  <PresentationFormat>On-screen Show (4:3)</PresentationFormat>
  <Paragraphs>894</Paragraphs>
  <Slides>50</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MS Gothic</vt:lpstr>
      <vt:lpstr>Arial</vt:lpstr>
      <vt:lpstr>Calibri</vt:lpstr>
      <vt:lpstr>Calibri Light</vt:lpstr>
      <vt:lpstr>Times New Roman</vt:lpstr>
      <vt:lpstr>Wingdings</vt:lpstr>
      <vt:lpstr>Office Theme</vt:lpstr>
      <vt:lpstr>PowerPoint Presentation</vt:lpstr>
      <vt:lpstr>INTRODUCTION</vt:lpstr>
      <vt:lpstr>INTRODUCTION</vt:lpstr>
      <vt:lpstr>A Crucial Consideration</vt:lpstr>
      <vt:lpstr>What Alan Tells His Clients About  Buying Term Insurance</vt:lpstr>
      <vt:lpstr>What Alan Tells His Clients About  Buying Term Insurance, Continued</vt:lpstr>
      <vt:lpstr>Buying Term Insurance</vt:lpstr>
      <vt:lpstr>Buying Term Insurance</vt:lpstr>
      <vt:lpstr>PowerPoint Presentation</vt:lpstr>
      <vt:lpstr>PowerPoint Presentation</vt:lpstr>
      <vt:lpstr>The Six-Three SolutionSM</vt:lpstr>
      <vt:lpstr>The Six-Three SolutionSM</vt:lpstr>
      <vt:lpstr>The Six-Three SolutionSM</vt:lpstr>
      <vt:lpstr>N.E.S.T. Analysis System</vt:lpstr>
      <vt:lpstr>N.E.S.T. Analysis Needs/Estimated Savings Tabulation</vt:lpstr>
      <vt:lpstr>N.E.S.T. Analysis – Needs/Estimated Savings Tabulation</vt:lpstr>
      <vt:lpstr>N.E.S.T. Analysis – Needs/Estimated Savings Tabulation</vt:lpstr>
      <vt:lpstr>N.E.S.T. Analysis – Needs/Estimated Savings Tabulation</vt:lpstr>
      <vt:lpstr>PowerPoint Presentation</vt:lpstr>
      <vt:lpstr>Permanent Cash Value Products</vt:lpstr>
      <vt:lpstr>PowerPoint Presentation</vt:lpstr>
      <vt:lpstr>PowerPoint Presentation</vt:lpstr>
      <vt:lpstr>PowerPoint Presentation</vt:lpstr>
      <vt:lpstr>Riders on the Storm</vt:lpstr>
      <vt:lpstr>Tax Talk for Permanent Life Policies</vt:lpstr>
      <vt:lpstr>INTRODUCTION</vt:lpstr>
      <vt:lpstr>INTRODUCTION</vt:lpstr>
      <vt:lpstr>A Crucial Consideration</vt:lpstr>
      <vt:lpstr>What Alan Tells His Clients About  Buying Term Insurance</vt:lpstr>
      <vt:lpstr>What Alan Tells His Clients About  Buying Term Insurance, Continued</vt:lpstr>
      <vt:lpstr>Buying Term Insurance</vt:lpstr>
      <vt:lpstr>Buying Term Insurance</vt:lpstr>
      <vt:lpstr>PowerPoint Presentation</vt:lpstr>
      <vt:lpstr>PowerPoint Presentation</vt:lpstr>
      <vt:lpstr>The Six-Three SolutionSM</vt:lpstr>
      <vt:lpstr>The Six-Three SolutionSM</vt:lpstr>
      <vt:lpstr>The Six-Three SolutionSM</vt:lpstr>
      <vt:lpstr>N.E.S.T. Analysis System</vt:lpstr>
      <vt:lpstr>N.E.S.T. Analysis Needs/Estimated Savings Tabulation</vt:lpstr>
      <vt:lpstr>N.E.S.T. Analysis – Needs/Estimated Savings Tabulation</vt:lpstr>
      <vt:lpstr>N.E.S.T. Analysis – Needs/Estimated Savings Tabulation</vt:lpstr>
      <vt:lpstr>N.E.S.T. Analysis – Needs/Estimated Savings Tabulation</vt:lpstr>
      <vt:lpstr>PowerPoint Presentation</vt:lpstr>
      <vt:lpstr>Permanent Cash Value Products</vt:lpstr>
      <vt:lpstr>PowerPoint Presentation</vt:lpstr>
      <vt:lpstr>PowerPoint Presentation</vt:lpstr>
      <vt:lpstr>PowerPoint Presentation</vt:lpstr>
      <vt:lpstr>Riders on the Storm</vt:lpstr>
      <vt:lpstr>Tax Talk for Permanent Life Policies</vt:lpstr>
      <vt:lpstr>Please note that the information being provided in this Webinar is for general use, but cannot be relied upon by non-lawyers without verification of appropriate state law and application to specific circumstances.  In other words, please do NOT “try this at home” without proper advice, or do so at your own risk.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Baker</dc:creator>
  <cp:lastModifiedBy>Brittany Baker</cp:lastModifiedBy>
  <cp:revision>2</cp:revision>
  <dcterms:created xsi:type="dcterms:W3CDTF">2024-03-19T15:39:53Z</dcterms:created>
  <dcterms:modified xsi:type="dcterms:W3CDTF">2024-03-19T15:52:55Z</dcterms:modified>
</cp:coreProperties>
</file>