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6" r:id="rId2"/>
    <p:sldId id="298" r:id="rId3"/>
    <p:sldId id="261" r:id="rId4"/>
    <p:sldId id="262" r:id="rId5"/>
    <p:sldId id="299" r:id="rId6"/>
    <p:sldId id="325"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 id="355" r:id="rId61"/>
    <p:sldId id="356" r:id="rId62"/>
    <p:sldId id="357" r:id="rId63"/>
    <p:sldId id="358" r:id="rId64"/>
    <p:sldId id="359" r:id="rId65"/>
    <p:sldId id="360" r:id="rId66"/>
    <p:sldId id="361" r:id="rId67"/>
    <p:sldId id="362" r:id="rId68"/>
    <p:sldId id="363" r:id="rId69"/>
    <p:sldId id="364" r:id="rId70"/>
    <p:sldId id="365" r:id="rId71"/>
    <p:sldId id="366" r:id="rId72"/>
    <p:sldId id="367" r:id="rId73"/>
    <p:sldId id="368" r:id="rId74"/>
    <p:sldId id="369" r:id="rId75"/>
    <p:sldId id="370" r:id="rId76"/>
    <p:sldId id="371" r:id="rId77"/>
    <p:sldId id="372" r:id="rId78"/>
    <p:sldId id="373" r:id="rId79"/>
    <p:sldId id="374" r:id="rId80"/>
    <p:sldId id="375" r:id="rId81"/>
    <p:sldId id="376" r:id="rId82"/>
    <p:sldId id="377" r:id="rId83"/>
    <p:sldId id="378" r:id="rId84"/>
    <p:sldId id="379" r:id="rId85"/>
    <p:sldId id="380" r:id="rId86"/>
    <p:sldId id="381" r:id="rId87"/>
    <p:sldId id="382" r:id="rId88"/>
    <p:sldId id="383" r:id="rId89"/>
    <p:sldId id="384" r:id="rId90"/>
    <p:sldId id="385" r:id="rId91"/>
    <p:sldId id="386" r:id="rId92"/>
    <p:sldId id="387" r:id="rId93"/>
    <p:sldId id="388" r:id="rId94"/>
    <p:sldId id="389" r:id="rId95"/>
    <p:sldId id="390" r:id="rId96"/>
    <p:sldId id="391" r:id="rId97"/>
    <p:sldId id="392" r:id="rId98"/>
    <p:sldId id="393" r:id="rId99"/>
    <p:sldId id="394" r:id="rId100"/>
    <p:sldId id="395" r:id="rId101"/>
    <p:sldId id="396" r:id="rId102"/>
    <p:sldId id="397" r:id="rId103"/>
    <p:sldId id="398" r:id="rId104"/>
    <p:sldId id="400" r:id="rId105"/>
    <p:sldId id="401" r:id="rId106"/>
    <p:sldId id="402" r:id="rId107"/>
    <p:sldId id="403" r:id="rId108"/>
    <p:sldId id="399" r:id="rId10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995" autoAdjust="0"/>
    <p:restoredTop sz="94660"/>
  </p:normalViewPr>
  <p:slideViewPr>
    <p:cSldViewPr snapToGrid="0">
      <p:cViewPr>
        <p:scale>
          <a:sx n="100" d="100"/>
          <a:sy n="100" d="100"/>
        </p:scale>
        <p:origin x="2509" y="8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EE35F9-3701-4E69-9D53-A31183E21B52}"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en-US"/>
        </a:p>
      </dgm:t>
    </dgm:pt>
    <dgm:pt modelId="{ED3330FD-22B7-4B9E-A2A8-230CE4A25E06}">
      <dgm:prSet/>
      <dgm:spPr/>
      <dgm:t>
        <a:bodyPr/>
        <a:lstStyle/>
        <a:p>
          <a:r>
            <a:rPr lang="en-US" dirty="0"/>
            <a:t>Patriarch&amp; Matriarch</a:t>
          </a:r>
        </a:p>
      </dgm:t>
    </dgm:pt>
    <dgm:pt modelId="{FBB04977-7A51-40F0-BF79-B0750D1E3B6C}" type="parTrans" cxnId="{15F4FC69-4F27-4F61-BBDE-70B0095AB34F}">
      <dgm:prSet/>
      <dgm:spPr/>
      <dgm:t>
        <a:bodyPr/>
        <a:lstStyle/>
        <a:p>
          <a:endParaRPr lang="en-US"/>
        </a:p>
      </dgm:t>
    </dgm:pt>
    <dgm:pt modelId="{B737FAA6-3642-4624-B047-D5201DCE513C}" type="sibTrans" cxnId="{15F4FC69-4F27-4F61-BBDE-70B0095AB34F}">
      <dgm:prSet/>
      <dgm:spPr/>
      <dgm:t>
        <a:bodyPr/>
        <a:lstStyle/>
        <a:p>
          <a:endParaRPr lang="en-US"/>
        </a:p>
      </dgm:t>
    </dgm:pt>
    <dgm:pt modelId="{F1EFC692-E275-478B-B7D1-2C927C0479C6}">
      <dgm:prSet/>
      <dgm:spPr/>
      <dgm:t>
        <a:bodyPr/>
        <a:lstStyle/>
        <a:p>
          <a:r>
            <a:rPr lang="en-US" dirty="0"/>
            <a:t>Child 1</a:t>
          </a:r>
        </a:p>
      </dgm:t>
    </dgm:pt>
    <dgm:pt modelId="{8D51611A-66A9-420C-B67B-CBF3B79C9787}" type="parTrans" cxnId="{5E768F28-6BB1-4515-B3FB-138B3E286EB5}">
      <dgm:prSet/>
      <dgm:spPr/>
      <dgm:t>
        <a:bodyPr/>
        <a:lstStyle/>
        <a:p>
          <a:endParaRPr lang="en-US"/>
        </a:p>
      </dgm:t>
    </dgm:pt>
    <dgm:pt modelId="{423D664A-58F6-4129-9AF0-57447C7F7CE0}" type="sibTrans" cxnId="{5E768F28-6BB1-4515-B3FB-138B3E286EB5}">
      <dgm:prSet/>
      <dgm:spPr/>
      <dgm:t>
        <a:bodyPr/>
        <a:lstStyle/>
        <a:p>
          <a:endParaRPr lang="en-US"/>
        </a:p>
      </dgm:t>
    </dgm:pt>
    <dgm:pt modelId="{C62B1E5D-D8CB-4B72-923A-2D5E43252E92}">
      <dgm:prSet/>
      <dgm:spPr/>
      <dgm:t>
        <a:bodyPr/>
        <a:lstStyle/>
        <a:p>
          <a:r>
            <a:rPr lang="en-US" dirty="0"/>
            <a:t>Child 2</a:t>
          </a:r>
        </a:p>
      </dgm:t>
    </dgm:pt>
    <dgm:pt modelId="{D1D0B091-504B-43A4-9EE6-35AECDDD460C}" type="parTrans" cxnId="{443C4BC7-7B10-470A-8B9D-018DB88B729B}">
      <dgm:prSet/>
      <dgm:spPr/>
      <dgm:t>
        <a:bodyPr/>
        <a:lstStyle/>
        <a:p>
          <a:endParaRPr lang="en-US"/>
        </a:p>
      </dgm:t>
    </dgm:pt>
    <dgm:pt modelId="{648C01DC-5E70-49FA-830F-C2F7434F01ED}" type="sibTrans" cxnId="{443C4BC7-7B10-470A-8B9D-018DB88B729B}">
      <dgm:prSet/>
      <dgm:spPr/>
      <dgm:t>
        <a:bodyPr/>
        <a:lstStyle/>
        <a:p>
          <a:endParaRPr lang="en-US"/>
        </a:p>
      </dgm:t>
    </dgm:pt>
    <dgm:pt modelId="{DB157B68-E50F-45E6-ACAE-76C46AE8ABD3}">
      <dgm:prSet/>
      <dgm:spPr/>
      <dgm:t>
        <a:bodyPr/>
        <a:lstStyle/>
        <a:p>
          <a:r>
            <a:rPr lang="en-US" dirty="0"/>
            <a:t>Grandchild 3</a:t>
          </a:r>
        </a:p>
      </dgm:t>
    </dgm:pt>
    <dgm:pt modelId="{FA0565E8-6724-4955-A1C9-6977CE02EB85}" type="parTrans" cxnId="{D719C939-5616-4558-93D4-4BF43C27455A}">
      <dgm:prSet/>
      <dgm:spPr/>
      <dgm:t>
        <a:bodyPr/>
        <a:lstStyle/>
        <a:p>
          <a:endParaRPr lang="en-US"/>
        </a:p>
      </dgm:t>
    </dgm:pt>
    <dgm:pt modelId="{B7B9AB7B-66B4-429D-90F7-900D16209AAD}" type="sibTrans" cxnId="{D719C939-5616-4558-93D4-4BF43C27455A}">
      <dgm:prSet/>
      <dgm:spPr/>
      <dgm:t>
        <a:bodyPr/>
        <a:lstStyle/>
        <a:p>
          <a:endParaRPr lang="en-US"/>
        </a:p>
      </dgm:t>
    </dgm:pt>
    <dgm:pt modelId="{1887E50B-3BD2-4772-9DA9-24EC174D7442}">
      <dgm:prSet/>
      <dgm:spPr/>
      <dgm:t>
        <a:bodyPr/>
        <a:lstStyle/>
        <a:p>
          <a:r>
            <a:rPr lang="en-US" dirty="0"/>
            <a:t>Grandchild 4</a:t>
          </a:r>
        </a:p>
      </dgm:t>
    </dgm:pt>
    <dgm:pt modelId="{61A4E306-355B-44E7-878A-FD6DD6DE0F06}" type="parTrans" cxnId="{8B3F0D11-ED0D-4C0E-86E4-BCEAF8932B58}">
      <dgm:prSet/>
      <dgm:spPr/>
      <dgm:t>
        <a:bodyPr/>
        <a:lstStyle/>
        <a:p>
          <a:endParaRPr lang="en-US"/>
        </a:p>
      </dgm:t>
    </dgm:pt>
    <dgm:pt modelId="{2F084281-E14C-46BC-B49C-5DE23B9D9082}" type="sibTrans" cxnId="{8B3F0D11-ED0D-4C0E-86E4-BCEAF8932B58}">
      <dgm:prSet/>
      <dgm:spPr/>
      <dgm:t>
        <a:bodyPr/>
        <a:lstStyle/>
        <a:p>
          <a:endParaRPr lang="en-US"/>
        </a:p>
      </dgm:t>
    </dgm:pt>
    <dgm:pt modelId="{E4230757-978F-48E9-B878-A0953C95148A}">
      <dgm:prSet/>
      <dgm:spPr/>
      <dgm:t>
        <a:bodyPr/>
        <a:lstStyle/>
        <a:p>
          <a:r>
            <a:rPr lang="en-US" dirty="0"/>
            <a:t>Grandchild 1</a:t>
          </a:r>
        </a:p>
      </dgm:t>
    </dgm:pt>
    <dgm:pt modelId="{9A81C984-5260-4D91-A3FB-3F4E8D36DD90}" type="parTrans" cxnId="{48D7A4B1-7334-4B99-B1E0-964A69AB002D}">
      <dgm:prSet/>
      <dgm:spPr/>
      <dgm:t>
        <a:bodyPr/>
        <a:lstStyle/>
        <a:p>
          <a:endParaRPr lang="en-US"/>
        </a:p>
      </dgm:t>
    </dgm:pt>
    <dgm:pt modelId="{F1C56F8B-B633-461B-9034-A25DA7BD95DF}" type="sibTrans" cxnId="{48D7A4B1-7334-4B99-B1E0-964A69AB002D}">
      <dgm:prSet/>
      <dgm:spPr/>
      <dgm:t>
        <a:bodyPr/>
        <a:lstStyle/>
        <a:p>
          <a:endParaRPr lang="en-US"/>
        </a:p>
      </dgm:t>
    </dgm:pt>
    <dgm:pt modelId="{92FFFEBA-B36F-4D9E-A4B3-0EB3B0268C94}">
      <dgm:prSet/>
      <dgm:spPr/>
      <dgm:t>
        <a:bodyPr/>
        <a:lstStyle/>
        <a:p>
          <a:r>
            <a:rPr lang="en-US" dirty="0"/>
            <a:t>Grandchild 2</a:t>
          </a:r>
        </a:p>
      </dgm:t>
    </dgm:pt>
    <dgm:pt modelId="{93FC043D-12AD-481D-9175-C187FB3CB4AE}" type="parTrans" cxnId="{60AEE25E-7CFF-49ED-AF4C-48079E48EFCA}">
      <dgm:prSet/>
      <dgm:spPr/>
      <dgm:t>
        <a:bodyPr/>
        <a:lstStyle/>
        <a:p>
          <a:endParaRPr lang="en-US"/>
        </a:p>
      </dgm:t>
    </dgm:pt>
    <dgm:pt modelId="{E2350F0C-9A86-4130-8AC3-4253B13E7755}" type="sibTrans" cxnId="{60AEE25E-7CFF-49ED-AF4C-48079E48EFCA}">
      <dgm:prSet/>
      <dgm:spPr/>
      <dgm:t>
        <a:bodyPr/>
        <a:lstStyle/>
        <a:p>
          <a:endParaRPr lang="en-US"/>
        </a:p>
      </dgm:t>
    </dgm:pt>
    <dgm:pt modelId="{5624376D-2E3A-47A6-BDE4-0554C4883504}">
      <dgm:prSet/>
      <dgm:spPr/>
      <dgm:t>
        <a:bodyPr/>
        <a:lstStyle/>
        <a:p>
          <a:r>
            <a:rPr lang="en-US" dirty="0"/>
            <a:t>Grandchild 5</a:t>
          </a:r>
        </a:p>
      </dgm:t>
    </dgm:pt>
    <dgm:pt modelId="{D8F6CE99-837A-4D85-B165-19E50F160118}" type="parTrans" cxnId="{84D944A2-D426-4DE7-80D4-C1CB195B7149}">
      <dgm:prSet/>
      <dgm:spPr/>
      <dgm:t>
        <a:bodyPr/>
        <a:lstStyle/>
        <a:p>
          <a:endParaRPr lang="en-US"/>
        </a:p>
      </dgm:t>
    </dgm:pt>
    <dgm:pt modelId="{C910CCCA-FA21-40DA-B952-20D35A0F38BB}" type="sibTrans" cxnId="{84D944A2-D426-4DE7-80D4-C1CB195B7149}">
      <dgm:prSet/>
      <dgm:spPr/>
      <dgm:t>
        <a:bodyPr/>
        <a:lstStyle/>
        <a:p>
          <a:endParaRPr lang="en-US"/>
        </a:p>
      </dgm:t>
    </dgm:pt>
    <dgm:pt modelId="{D111795E-D762-402B-AC1E-5FAE444585F8}" type="pres">
      <dgm:prSet presAssocID="{56EE35F9-3701-4E69-9D53-A31183E21B52}" presName="hierChild1" presStyleCnt="0">
        <dgm:presLayoutVars>
          <dgm:orgChart val="1"/>
          <dgm:chPref val="1"/>
          <dgm:dir/>
          <dgm:animOne val="branch"/>
          <dgm:animLvl val="lvl"/>
          <dgm:resizeHandles/>
        </dgm:presLayoutVars>
      </dgm:prSet>
      <dgm:spPr/>
      <dgm:t>
        <a:bodyPr/>
        <a:lstStyle/>
        <a:p>
          <a:endParaRPr lang="en-US"/>
        </a:p>
      </dgm:t>
    </dgm:pt>
    <dgm:pt modelId="{6D39D064-3459-4770-B3E7-41B04FC8F476}" type="pres">
      <dgm:prSet presAssocID="{ED3330FD-22B7-4B9E-A2A8-230CE4A25E06}" presName="hierRoot1" presStyleCnt="0">
        <dgm:presLayoutVars>
          <dgm:hierBranch val="init"/>
        </dgm:presLayoutVars>
      </dgm:prSet>
      <dgm:spPr/>
    </dgm:pt>
    <dgm:pt modelId="{8E538F3B-87FC-408A-94A5-AB536D3BB46F}" type="pres">
      <dgm:prSet presAssocID="{ED3330FD-22B7-4B9E-A2A8-230CE4A25E06}" presName="rootComposite1" presStyleCnt="0"/>
      <dgm:spPr/>
    </dgm:pt>
    <dgm:pt modelId="{345C4649-8594-428F-8727-8DF091EA7B99}" type="pres">
      <dgm:prSet presAssocID="{ED3330FD-22B7-4B9E-A2A8-230CE4A25E06}" presName="rootText1" presStyleLbl="node0" presStyleIdx="0" presStyleCnt="1">
        <dgm:presLayoutVars>
          <dgm:chPref val="3"/>
        </dgm:presLayoutVars>
      </dgm:prSet>
      <dgm:spPr/>
      <dgm:t>
        <a:bodyPr/>
        <a:lstStyle/>
        <a:p>
          <a:endParaRPr lang="en-US"/>
        </a:p>
      </dgm:t>
    </dgm:pt>
    <dgm:pt modelId="{6E079672-AA3D-410A-A0A4-6F2A0C7CB1BA}" type="pres">
      <dgm:prSet presAssocID="{ED3330FD-22B7-4B9E-A2A8-230CE4A25E06}" presName="rootConnector1" presStyleLbl="node1" presStyleIdx="0" presStyleCnt="0"/>
      <dgm:spPr/>
      <dgm:t>
        <a:bodyPr/>
        <a:lstStyle/>
        <a:p>
          <a:endParaRPr lang="en-US"/>
        </a:p>
      </dgm:t>
    </dgm:pt>
    <dgm:pt modelId="{31405BEF-805A-4937-B195-B1FF4E7D36B3}" type="pres">
      <dgm:prSet presAssocID="{ED3330FD-22B7-4B9E-A2A8-230CE4A25E06}" presName="hierChild2" presStyleCnt="0"/>
      <dgm:spPr/>
    </dgm:pt>
    <dgm:pt modelId="{ECFC7A84-33A2-4E8A-9403-7B18BB5B5CA9}" type="pres">
      <dgm:prSet presAssocID="{8D51611A-66A9-420C-B67B-CBF3B79C9787}" presName="Name37" presStyleLbl="parChTrans1D2" presStyleIdx="0" presStyleCnt="2"/>
      <dgm:spPr/>
      <dgm:t>
        <a:bodyPr/>
        <a:lstStyle/>
        <a:p>
          <a:endParaRPr lang="en-US"/>
        </a:p>
      </dgm:t>
    </dgm:pt>
    <dgm:pt modelId="{442E249B-FD22-42B4-92A3-1E74F6F81EEA}" type="pres">
      <dgm:prSet presAssocID="{F1EFC692-E275-478B-B7D1-2C927C0479C6}" presName="hierRoot2" presStyleCnt="0">
        <dgm:presLayoutVars>
          <dgm:hierBranch val="init"/>
        </dgm:presLayoutVars>
      </dgm:prSet>
      <dgm:spPr/>
    </dgm:pt>
    <dgm:pt modelId="{E89806C9-F9A8-4C91-B22E-24554BB2B71C}" type="pres">
      <dgm:prSet presAssocID="{F1EFC692-E275-478B-B7D1-2C927C0479C6}" presName="rootComposite" presStyleCnt="0"/>
      <dgm:spPr/>
    </dgm:pt>
    <dgm:pt modelId="{207AEB3E-6D57-4AA6-B36F-5A37E0EF92A9}" type="pres">
      <dgm:prSet presAssocID="{F1EFC692-E275-478B-B7D1-2C927C0479C6}" presName="rootText" presStyleLbl="node2" presStyleIdx="0" presStyleCnt="2" custLinFactNeighborX="-83408" custLinFactNeighborY="54961">
        <dgm:presLayoutVars>
          <dgm:chPref val="3"/>
        </dgm:presLayoutVars>
      </dgm:prSet>
      <dgm:spPr/>
      <dgm:t>
        <a:bodyPr/>
        <a:lstStyle/>
        <a:p>
          <a:endParaRPr lang="en-US"/>
        </a:p>
      </dgm:t>
    </dgm:pt>
    <dgm:pt modelId="{AE30FBDA-E328-4AEC-9EC5-FD2E09680449}" type="pres">
      <dgm:prSet presAssocID="{F1EFC692-E275-478B-B7D1-2C927C0479C6}" presName="rootConnector" presStyleLbl="node2" presStyleIdx="0" presStyleCnt="2"/>
      <dgm:spPr/>
      <dgm:t>
        <a:bodyPr/>
        <a:lstStyle/>
        <a:p>
          <a:endParaRPr lang="en-US"/>
        </a:p>
      </dgm:t>
    </dgm:pt>
    <dgm:pt modelId="{E22DD5D0-C1B1-47C7-AE14-7ABC828A11CF}" type="pres">
      <dgm:prSet presAssocID="{F1EFC692-E275-478B-B7D1-2C927C0479C6}" presName="hierChild4" presStyleCnt="0"/>
      <dgm:spPr/>
    </dgm:pt>
    <dgm:pt modelId="{94CA4B2E-04FC-4463-80D1-32E1D04CB2CA}" type="pres">
      <dgm:prSet presAssocID="{9A81C984-5260-4D91-A3FB-3F4E8D36DD90}" presName="Name37" presStyleLbl="parChTrans1D3" presStyleIdx="0" presStyleCnt="5"/>
      <dgm:spPr/>
      <dgm:t>
        <a:bodyPr/>
        <a:lstStyle/>
        <a:p>
          <a:endParaRPr lang="en-US"/>
        </a:p>
      </dgm:t>
    </dgm:pt>
    <dgm:pt modelId="{61E797A5-32E1-40C6-9FB2-D476E8348EC0}" type="pres">
      <dgm:prSet presAssocID="{E4230757-978F-48E9-B878-A0953C95148A}" presName="hierRoot2" presStyleCnt="0">
        <dgm:presLayoutVars>
          <dgm:hierBranch val="init"/>
        </dgm:presLayoutVars>
      </dgm:prSet>
      <dgm:spPr/>
    </dgm:pt>
    <dgm:pt modelId="{FE3E6F55-6937-4FF3-BFE9-97B697CF3262}" type="pres">
      <dgm:prSet presAssocID="{E4230757-978F-48E9-B878-A0953C95148A}" presName="rootComposite" presStyleCnt="0"/>
      <dgm:spPr/>
    </dgm:pt>
    <dgm:pt modelId="{54AB080B-382D-48A5-B573-BA04FBA266E8}" type="pres">
      <dgm:prSet presAssocID="{E4230757-978F-48E9-B878-A0953C95148A}" presName="rootText" presStyleLbl="node3" presStyleIdx="0" presStyleCnt="5" custLinFactX="-182" custLinFactNeighborX="-100000" custLinFactNeighborY="90362">
        <dgm:presLayoutVars>
          <dgm:chPref val="3"/>
        </dgm:presLayoutVars>
      </dgm:prSet>
      <dgm:spPr/>
      <dgm:t>
        <a:bodyPr/>
        <a:lstStyle/>
        <a:p>
          <a:endParaRPr lang="en-US"/>
        </a:p>
      </dgm:t>
    </dgm:pt>
    <dgm:pt modelId="{7CB65199-67B8-4861-A3F7-658E67A5D9B1}" type="pres">
      <dgm:prSet presAssocID="{E4230757-978F-48E9-B878-A0953C95148A}" presName="rootConnector" presStyleLbl="node3" presStyleIdx="0" presStyleCnt="5"/>
      <dgm:spPr/>
      <dgm:t>
        <a:bodyPr/>
        <a:lstStyle/>
        <a:p>
          <a:endParaRPr lang="en-US"/>
        </a:p>
      </dgm:t>
    </dgm:pt>
    <dgm:pt modelId="{1FD2254A-245C-4847-8EDE-61F680E996BE}" type="pres">
      <dgm:prSet presAssocID="{E4230757-978F-48E9-B878-A0953C95148A}" presName="hierChild4" presStyleCnt="0"/>
      <dgm:spPr/>
    </dgm:pt>
    <dgm:pt modelId="{A395576C-CFFE-42C0-8502-3A58B11A64E3}" type="pres">
      <dgm:prSet presAssocID="{E4230757-978F-48E9-B878-A0953C95148A}" presName="hierChild5" presStyleCnt="0"/>
      <dgm:spPr/>
    </dgm:pt>
    <dgm:pt modelId="{1D8C56BE-ED61-4866-ACB3-1AF085B3DFB2}" type="pres">
      <dgm:prSet presAssocID="{93FC043D-12AD-481D-9175-C187FB3CB4AE}" presName="Name37" presStyleLbl="parChTrans1D3" presStyleIdx="1" presStyleCnt="5"/>
      <dgm:spPr/>
      <dgm:t>
        <a:bodyPr/>
        <a:lstStyle/>
        <a:p>
          <a:endParaRPr lang="en-US"/>
        </a:p>
      </dgm:t>
    </dgm:pt>
    <dgm:pt modelId="{DDC2B73C-2241-45A6-B8C9-B60AF010A6E4}" type="pres">
      <dgm:prSet presAssocID="{92FFFEBA-B36F-4D9E-A4B3-0EB3B0268C94}" presName="hierRoot2" presStyleCnt="0">
        <dgm:presLayoutVars>
          <dgm:hierBranch val="init"/>
        </dgm:presLayoutVars>
      </dgm:prSet>
      <dgm:spPr/>
    </dgm:pt>
    <dgm:pt modelId="{BB351221-1499-4CF9-954D-0EBCE8831C32}" type="pres">
      <dgm:prSet presAssocID="{92FFFEBA-B36F-4D9E-A4B3-0EB3B0268C94}" presName="rootComposite" presStyleCnt="0"/>
      <dgm:spPr/>
    </dgm:pt>
    <dgm:pt modelId="{D27C1B2F-0139-47A9-AD76-41F28B3416FA}" type="pres">
      <dgm:prSet presAssocID="{92FFFEBA-B36F-4D9E-A4B3-0EB3B0268C94}" presName="rootText" presStyleLbl="node3" presStyleIdx="1" presStyleCnt="5" custLinFactNeighborX="9710" custLinFactNeighborY="-49538">
        <dgm:presLayoutVars>
          <dgm:chPref val="3"/>
        </dgm:presLayoutVars>
      </dgm:prSet>
      <dgm:spPr/>
      <dgm:t>
        <a:bodyPr/>
        <a:lstStyle/>
        <a:p>
          <a:endParaRPr lang="en-US"/>
        </a:p>
      </dgm:t>
    </dgm:pt>
    <dgm:pt modelId="{2B57942A-564A-4500-A658-B31AF77BA2A7}" type="pres">
      <dgm:prSet presAssocID="{92FFFEBA-B36F-4D9E-A4B3-0EB3B0268C94}" presName="rootConnector" presStyleLbl="node3" presStyleIdx="1" presStyleCnt="5"/>
      <dgm:spPr/>
      <dgm:t>
        <a:bodyPr/>
        <a:lstStyle/>
        <a:p>
          <a:endParaRPr lang="en-US"/>
        </a:p>
      </dgm:t>
    </dgm:pt>
    <dgm:pt modelId="{6F03426F-5C56-43F5-980C-C37D472B110D}" type="pres">
      <dgm:prSet presAssocID="{92FFFEBA-B36F-4D9E-A4B3-0EB3B0268C94}" presName="hierChild4" presStyleCnt="0"/>
      <dgm:spPr/>
    </dgm:pt>
    <dgm:pt modelId="{D93A4671-AFC4-45F5-970F-E37EB90316B3}" type="pres">
      <dgm:prSet presAssocID="{92FFFEBA-B36F-4D9E-A4B3-0EB3B0268C94}" presName="hierChild5" presStyleCnt="0"/>
      <dgm:spPr/>
    </dgm:pt>
    <dgm:pt modelId="{8F04E2E7-80E6-47D2-B738-1E94DFAF27D1}" type="pres">
      <dgm:prSet presAssocID="{F1EFC692-E275-478B-B7D1-2C927C0479C6}" presName="hierChild5" presStyleCnt="0"/>
      <dgm:spPr/>
    </dgm:pt>
    <dgm:pt modelId="{FDEA15D4-F171-4304-8D3C-C9F6A7D36DFC}" type="pres">
      <dgm:prSet presAssocID="{D1D0B091-504B-43A4-9EE6-35AECDDD460C}" presName="Name37" presStyleLbl="parChTrans1D2" presStyleIdx="1" presStyleCnt="2"/>
      <dgm:spPr/>
      <dgm:t>
        <a:bodyPr/>
        <a:lstStyle/>
        <a:p>
          <a:endParaRPr lang="en-US"/>
        </a:p>
      </dgm:t>
    </dgm:pt>
    <dgm:pt modelId="{93A35833-C843-4CC0-BD6D-669F383E330E}" type="pres">
      <dgm:prSet presAssocID="{C62B1E5D-D8CB-4B72-923A-2D5E43252E92}" presName="hierRoot2" presStyleCnt="0">
        <dgm:presLayoutVars>
          <dgm:hierBranch val="init"/>
        </dgm:presLayoutVars>
      </dgm:prSet>
      <dgm:spPr/>
    </dgm:pt>
    <dgm:pt modelId="{B7261C1A-DABB-49D3-A614-3F891B50ACEC}" type="pres">
      <dgm:prSet presAssocID="{C62B1E5D-D8CB-4B72-923A-2D5E43252E92}" presName="rootComposite" presStyleCnt="0"/>
      <dgm:spPr/>
    </dgm:pt>
    <dgm:pt modelId="{AD48E4C0-207B-4693-AE69-4F0F75FD7F0A}" type="pres">
      <dgm:prSet presAssocID="{C62B1E5D-D8CB-4B72-923A-2D5E43252E92}" presName="rootText" presStyleLbl="node2" presStyleIdx="1" presStyleCnt="2" custLinFactNeighborX="70344" custLinFactNeighborY="54961">
        <dgm:presLayoutVars>
          <dgm:chPref val="3"/>
        </dgm:presLayoutVars>
      </dgm:prSet>
      <dgm:spPr/>
      <dgm:t>
        <a:bodyPr/>
        <a:lstStyle/>
        <a:p>
          <a:endParaRPr lang="en-US"/>
        </a:p>
      </dgm:t>
    </dgm:pt>
    <dgm:pt modelId="{59C0E1C1-9F13-4CC2-8502-70FCFCDDE479}" type="pres">
      <dgm:prSet presAssocID="{C62B1E5D-D8CB-4B72-923A-2D5E43252E92}" presName="rootConnector" presStyleLbl="node2" presStyleIdx="1" presStyleCnt="2"/>
      <dgm:spPr/>
      <dgm:t>
        <a:bodyPr/>
        <a:lstStyle/>
        <a:p>
          <a:endParaRPr lang="en-US"/>
        </a:p>
      </dgm:t>
    </dgm:pt>
    <dgm:pt modelId="{7B4343A7-9C74-4325-B447-9CF5008A255C}" type="pres">
      <dgm:prSet presAssocID="{C62B1E5D-D8CB-4B72-923A-2D5E43252E92}" presName="hierChild4" presStyleCnt="0"/>
      <dgm:spPr/>
    </dgm:pt>
    <dgm:pt modelId="{5177F4BB-4350-44F8-BF59-2D3D29C05FDD}" type="pres">
      <dgm:prSet presAssocID="{FA0565E8-6724-4955-A1C9-6977CE02EB85}" presName="Name37" presStyleLbl="parChTrans1D3" presStyleIdx="2" presStyleCnt="5"/>
      <dgm:spPr/>
      <dgm:t>
        <a:bodyPr/>
        <a:lstStyle/>
        <a:p>
          <a:endParaRPr lang="en-US"/>
        </a:p>
      </dgm:t>
    </dgm:pt>
    <dgm:pt modelId="{6E78F268-D652-4745-B114-F2241CA96B15}" type="pres">
      <dgm:prSet presAssocID="{DB157B68-E50F-45E6-ACAE-76C46AE8ABD3}" presName="hierRoot2" presStyleCnt="0">
        <dgm:presLayoutVars>
          <dgm:hierBranch val="init"/>
        </dgm:presLayoutVars>
      </dgm:prSet>
      <dgm:spPr/>
    </dgm:pt>
    <dgm:pt modelId="{B0BD271D-D4E0-42CD-9F28-AC472C05A59A}" type="pres">
      <dgm:prSet presAssocID="{DB157B68-E50F-45E6-ACAE-76C46AE8ABD3}" presName="rootComposite" presStyleCnt="0"/>
      <dgm:spPr/>
    </dgm:pt>
    <dgm:pt modelId="{048E7985-2BC9-45B7-96EF-FA3066E1E2B8}" type="pres">
      <dgm:prSet presAssocID="{DB157B68-E50F-45E6-ACAE-76C46AE8ABD3}" presName="rootText" presStyleLbl="node3" presStyleIdx="2" presStyleCnt="5" custLinFactY="100000" custLinFactNeighborX="-63678" custLinFactNeighborY="132460">
        <dgm:presLayoutVars>
          <dgm:chPref val="3"/>
        </dgm:presLayoutVars>
      </dgm:prSet>
      <dgm:spPr/>
      <dgm:t>
        <a:bodyPr/>
        <a:lstStyle/>
        <a:p>
          <a:endParaRPr lang="en-US"/>
        </a:p>
      </dgm:t>
    </dgm:pt>
    <dgm:pt modelId="{26C731D0-3A71-40F4-BBF2-2FF2A29A66C4}" type="pres">
      <dgm:prSet presAssocID="{DB157B68-E50F-45E6-ACAE-76C46AE8ABD3}" presName="rootConnector" presStyleLbl="node3" presStyleIdx="2" presStyleCnt="5"/>
      <dgm:spPr/>
      <dgm:t>
        <a:bodyPr/>
        <a:lstStyle/>
        <a:p>
          <a:endParaRPr lang="en-US"/>
        </a:p>
      </dgm:t>
    </dgm:pt>
    <dgm:pt modelId="{C90BC397-1BFF-48E9-9F26-853A79E35669}" type="pres">
      <dgm:prSet presAssocID="{DB157B68-E50F-45E6-ACAE-76C46AE8ABD3}" presName="hierChild4" presStyleCnt="0"/>
      <dgm:spPr/>
    </dgm:pt>
    <dgm:pt modelId="{AD659CAB-C916-4C1C-BF14-8A8E43D9DD02}" type="pres">
      <dgm:prSet presAssocID="{DB157B68-E50F-45E6-ACAE-76C46AE8ABD3}" presName="hierChild5" presStyleCnt="0"/>
      <dgm:spPr/>
    </dgm:pt>
    <dgm:pt modelId="{EF57EDE3-C375-4160-A8DC-9FA5C9574E5B}" type="pres">
      <dgm:prSet presAssocID="{61A4E306-355B-44E7-878A-FD6DD6DE0F06}" presName="Name37" presStyleLbl="parChTrans1D3" presStyleIdx="3" presStyleCnt="5"/>
      <dgm:spPr/>
      <dgm:t>
        <a:bodyPr/>
        <a:lstStyle/>
        <a:p>
          <a:endParaRPr lang="en-US"/>
        </a:p>
      </dgm:t>
    </dgm:pt>
    <dgm:pt modelId="{AB564FD0-A722-4D90-B4D2-3A4864934B22}" type="pres">
      <dgm:prSet presAssocID="{1887E50B-3BD2-4772-9DA9-24EC174D7442}" presName="hierRoot2" presStyleCnt="0">
        <dgm:presLayoutVars>
          <dgm:hierBranch val="init"/>
        </dgm:presLayoutVars>
      </dgm:prSet>
      <dgm:spPr/>
    </dgm:pt>
    <dgm:pt modelId="{146FF887-EFCA-461C-86F5-D34504D31F03}" type="pres">
      <dgm:prSet presAssocID="{1887E50B-3BD2-4772-9DA9-24EC174D7442}" presName="rootComposite" presStyleCnt="0"/>
      <dgm:spPr/>
    </dgm:pt>
    <dgm:pt modelId="{E3663411-26EE-4FA2-93E2-1DA3F89C6ED2}" type="pres">
      <dgm:prSet presAssocID="{1887E50B-3BD2-4772-9DA9-24EC174D7442}" presName="rootText" presStyleLbl="node3" presStyleIdx="3" presStyleCnt="5" custLinFactNeighborX="76025" custLinFactNeighborY="84797">
        <dgm:presLayoutVars>
          <dgm:chPref val="3"/>
        </dgm:presLayoutVars>
      </dgm:prSet>
      <dgm:spPr/>
      <dgm:t>
        <a:bodyPr/>
        <a:lstStyle/>
        <a:p>
          <a:endParaRPr lang="en-US"/>
        </a:p>
      </dgm:t>
    </dgm:pt>
    <dgm:pt modelId="{890BB458-5ED5-4A92-B926-6B40C5E43465}" type="pres">
      <dgm:prSet presAssocID="{1887E50B-3BD2-4772-9DA9-24EC174D7442}" presName="rootConnector" presStyleLbl="node3" presStyleIdx="3" presStyleCnt="5"/>
      <dgm:spPr/>
      <dgm:t>
        <a:bodyPr/>
        <a:lstStyle/>
        <a:p>
          <a:endParaRPr lang="en-US"/>
        </a:p>
      </dgm:t>
    </dgm:pt>
    <dgm:pt modelId="{1F3528EF-5122-4D05-928E-89A334BBD430}" type="pres">
      <dgm:prSet presAssocID="{1887E50B-3BD2-4772-9DA9-24EC174D7442}" presName="hierChild4" presStyleCnt="0"/>
      <dgm:spPr/>
    </dgm:pt>
    <dgm:pt modelId="{FDDE6F16-AD8C-440E-B1B2-D9DF5EC8905D}" type="pres">
      <dgm:prSet presAssocID="{1887E50B-3BD2-4772-9DA9-24EC174D7442}" presName="hierChild5" presStyleCnt="0"/>
      <dgm:spPr/>
    </dgm:pt>
    <dgm:pt modelId="{48D8D3E7-36C0-4994-81AF-57358D819E1E}" type="pres">
      <dgm:prSet presAssocID="{D8F6CE99-837A-4D85-B165-19E50F160118}" presName="Name37" presStyleLbl="parChTrans1D3" presStyleIdx="4" presStyleCnt="5"/>
      <dgm:spPr/>
      <dgm:t>
        <a:bodyPr/>
        <a:lstStyle/>
        <a:p>
          <a:endParaRPr lang="en-US"/>
        </a:p>
      </dgm:t>
    </dgm:pt>
    <dgm:pt modelId="{63519B5C-F4AA-47B8-8CB8-EEC74BD2B54B}" type="pres">
      <dgm:prSet presAssocID="{5624376D-2E3A-47A6-BDE4-0554C4883504}" presName="hierRoot2" presStyleCnt="0">
        <dgm:presLayoutVars>
          <dgm:hierBranch val="init"/>
        </dgm:presLayoutVars>
      </dgm:prSet>
      <dgm:spPr/>
    </dgm:pt>
    <dgm:pt modelId="{B9554FD6-AF2E-4BCF-8F93-5176987F955E}" type="pres">
      <dgm:prSet presAssocID="{5624376D-2E3A-47A6-BDE4-0554C4883504}" presName="rootComposite" presStyleCnt="0"/>
      <dgm:spPr/>
    </dgm:pt>
    <dgm:pt modelId="{84582EFA-F2BA-4DAB-AFE7-B9A698EF7262}" type="pres">
      <dgm:prSet presAssocID="{5624376D-2E3A-47A6-BDE4-0554C4883504}" presName="rootText" presStyleLbl="node3" presStyleIdx="4" presStyleCnt="5" custLinFactX="15647" custLinFactY="-78365" custLinFactNeighborX="100000" custLinFactNeighborY="-100000">
        <dgm:presLayoutVars>
          <dgm:chPref val="3"/>
        </dgm:presLayoutVars>
      </dgm:prSet>
      <dgm:spPr/>
      <dgm:t>
        <a:bodyPr/>
        <a:lstStyle/>
        <a:p>
          <a:endParaRPr lang="en-US"/>
        </a:p>
      </dgm:t>
    </dgm:pt>
    <dgm:pt modelId="{B41D2E5B-BC5F-4CE0-9C9F-C79E2BD0F992}" type="pres">
      <dgm:prSet presAssocID="{5624376D-2E3A-47A6-BDE4-0554C4883504}" presName="rootConnector" presStyleLbl="node3" presStyleIdx="4" presStyleCnt="5"/>
      <dgm:spPr/>
      <dgm:t>
        <a:bodyPr/>
        <a:lstStyle/>
        <a:p>
          <a:endParaRPr lang="en-US"/>
        </a:p>
      </dgm:t>
    </dgm:pt>
    <dgm:pt modelId="{63593139-3239-49B6-B268-A7C2D64FD2D7}" type="pres">
      <dgm:prSet presAssocID="{5624376D-2E3A-47A6-BDE4-0554C4883504}" presName="hierChild4" presStyleCnt="0"/>
      <dgm:spPr/>
    </dgm:pt>
    <dgm:pt modelId="{6C1BCA2A-B956-433A-B59E-E76029C2BF70}" type="pres">
      <dgm:prSet presAssocID="{5624376D-2E3A-47A6-BDE4-0554C4883504}" presName="hierChild5" presStyleCnt="0"/>
      <dgm:spPr/>
    </dgm:pt>
    <dgm:pt modelId="{C11A9A06-F25F-4E90-A6D8-BBE080DD4783}" type="pres">
      <dgm:prSet presAssocID="{C62B1E5D-D8CB-4B72-923A-2D5E43252E92}" presName="hierChild5" presStyleCnt="0"/>
      <dgm:spPr/>
    </dgm:pt>
    <dgm:pt modelId="{D39754A3-2353-4657-87F3-9ABDB2A4CC4D}" type="pres">
      <dgm:prSet presAssocID="{ED3330FD-22B7-4B9E-A2A8-230CE4A25E06}" presName="hierChild3" presStyleCnt="0"/>
      <dgm:spPr/>
    </dgm:pt>
  </dgm:ptLst>
  <dgm:cxnLst>
    <dgm:cxn modelId="{385F2EBC-4312-4F01-9241-9790F08CF363}" type="presOf" srcId="{9A81C984-5260-4D91-A3FB-3F4E8D36DD90}" destId="{94CA4B2E-04FC-4463-80D1-32E1D04CB2CA}" srcOrd="0" destOrd="0" presId="urn:microsoft.com/office/officeart/2005/8/layout/orgChart1"/>
    <dgm:cxn modelId="{8B3F0D11-ED0D-4C0E-86E4-BCEAF8932B58}" srcId="{C62B1E5D-D8CB-4B72-923A-2D5E43252E92}" destId="{1887E50B-3BD2-4772-9DA9-24EC174D7442}" srcOrd="1" destOrd="0" parTransId="{61A4E306-355B-44E7-878A-FD6DD6DE0F06}" sibTransId="{2F084281-E14C-46BC-B49C-5DE23B9D9082}"/>
    <dgm:cxn modelId="{419B1EEE-4E48-4C4F-9407-A13E99E6080A}" type="presOf" srcId="{F1EFC692-E275-478B-B7D1-2C927C0479C6}" destId="{AE30FBDA-E328-4AEC-9EC5-FD2E09680449}" srcOrd="1" destOrd="0" presId="urn:microsoft.com/office/officeart/2005/8/layout/orgChart1"/>
    <dgm:cxn modelId="{1A714CAF-5C59-41D8-B6A7-083CDD9853D6}" type="presOf" srcId="{C62B1E5D-D8CB-4B72-923A-2D5E43252E92}" destId="{AD48E4C0-207B-4693-AE69-4F0F75FD7F0A}" srcOrd="0" destOrd="0" presId="urn:microsoft.com/office/officeart/2005/8/layout/orgChart1"/>
    <dgm:cxn modelId="{470E2FAE-25D5-415C-8F29-E85454824D86}" type="presOf" srcId="{ED3330FD-22B7-4B9E-A2A8-230CE4A25E06}" destId="{345C4649-8594-428F-8727-8DF091EA7B99}" srcOrd="0" destOrd="0" presId="urn:microsoft.com/office/officeart/2005/8/layout/orgChart1"/>
    <dgm:cxn modelId="{15F4FC69-4F27-4F61-BBDE-70B0095AB34F}" srcId="{56EE35F9-3701-4E69-9D53-A31183E21B52}" destId="{ED3330FD-22B7-4B9E-A2A8-230CE4A25E06}" srcOrd="0" destOrd="0" parTransId="{FBB04977-7A51-40F0-BF79-B0750D1E3B6C}" sibTransId="{B737FAA6-3642-4624-B047-D5201DCE513C}"/>
    <dgm:cxn modelId="{48D7A4B1-7334-4B99-B1E0-964A69AB002D}" srcId="{F1EFC692-E275-478B-B7D1-2C927C0479C6}" destId="{E4230757-978F-48E9-B878-A0953C95148A}" srcOrd="0" destOrd="0" parTransId="{9A81C984-5260-4D91-A3FB-3F4E8D36DD90}" sibTransId="{F1C56F8B-B633-461B-9034-A25DA7BD95DF}"/>
    <dgm:cxn modelId="{442C574A-0F9E-4C1B-85F5-ABB06AF953EF}" type="presOf" srcId="{1887E50B-3BD2-4772-9DA9-24EC174D7442}" destId="{890BB458-5ED5-4A92-B926-6B40C5E43465}" srcOrd="1" destOrd="0" presId="urn:microsoft.com/office/officeart/2005/8/layout/orgChart1"/>
    <dgm:cxn modelId="{B336F07A-73B1-48F8-9A1A-C835F5DAFF05}" type="presOf" srcId="{5624376D-2E3A-47A6-BDE4-0554C4883504}" destId="{B41D2E5B-BC5F-4CE0-9C9F-C79E2BD0F992}" srcOrd="1" destOrd="0" presId="urn:microsoft.com/office/officeart/2005/8/layout/orgChart1"/>
    <dgm:cxn modelId="{2B0FF7FB-BF9E-48F2-A4EA-9631CF5067A9}" type="presOf" srcId="{D1D0B091-504B-43A4-9EE6-35AECDDD460C}" destId="{FDEA15D4-F171-4304-8D3C-C9F6A7D36DFC}" srcOrd="0" destOrd="0" presId="urn:microsoft.com/office/officeart/2005/8/layout/orgChart1"/>
    <dgm:cxn modelId="{CB76D351-29B7-4D01-B451-255EA358A7A4}" type="presOf" srcId="{DB157B68-E50F-45E6-ACAE-76C46AE8ABD3}" destId="{048E7985-2BC9-45B7-96EF-FA3066E1E2B8}" srcOrd="0" destOrd="0" presId="urn:microsoft.com/office/officeart/2005/8/layout/orgChart1"/>
    <dgm:cxn modelId="{443C4BC7-7B10-470A-8B9D-018DB88B729B}" srcId="{ED3330FD-22B7-4B9E-A2A8-230CE4A25E06}" destId="{C62B1E5D-D8CB-4B72-923A-2D5E43252E92}" srcOrd="1" destOrd="0" parTransId="{D1D0B091-504B-43A4-9EE6-35AECDDD460C}" sibTransId="{648C01DC-5E70-49FA-830F-C2F7434F01ED}"/>
    <dgm:cxn modelId="{CFDA5CF3-D6EB-4836-B247-632BE1ED2CB8}" type="presOf" srcId="{61A4E306-355B-44E7-878A-FD6DD6DE0F06}" destId="{EF57EDE3-C375-4160-A8DC-9FA5C9574E5B}" srcOrd="0" destOrd="0" presId="urn:microsoft.com/office/officeart/2005/8/layout/orgChart1"/>
    <dgm:cxn modelId="{56C651DE-5BBB-45DA-BBF4-0E38F1C1A6C0}" type="presOf" srcId="{ED3330FD-22B7-4B9E-A2A8-230CE4A25E06}" destId="{6E079672-AA3D-410A-A0A4-6F2A0C7CB1BA}" srcOrd="1" destOrd="0" presId="urn:microsoft.com/office/officeart/2005/8/layout/orgChart1"/>
    <dgm:cxn modelId="{4AEFDA8D-717D-460B-9E49-CC96637D79CC}" type="presOf" srcId="{E4230757-978F-48E9-B878-A0953C95148A}" destId="{7CB65199-67B8-4861-A3F7-658E67A5D9B1}" srcOrd="1" destOrd="0" presId="urn:microsoft.com/office/officeart/2005/8/layout/orgChart1"/>
    <dgm:cxn modelId="{2459618F-7E2D-4514-A872-486962C7D8DD}" type="presOf" srcId="{93FC043D-12AD-481D-9175-C187FB3CB4AE}" destId="{1D8C56BE-ED61-4866-ACB3-1AF085B3DFB2}" srcOrd="0" destOrd="0" presId="urn:microsoft.com/office/officeart/2005/8/layout/orgChart1"/>
    <dgm:cxn modelId="{6EB5087B-8FF8-43DA-86CD-96306DBF44AB}" type="presOf" srcId="{FA0565E8-6724-4955-A1C9-6977CE02EB85}" destId="{5177F4BB-4350-44F8-BF59-2D3D29C05FDD}" srcOrd="0" destOrd="0" presId="urn:microsoft.com/office/officeart/2005/8/layout/orgChart1"/>
    <dgm:cxn modelId="{C568E143-7FFD-4080-8222-7025FD5F9074}" type="presOf" srcId="{5624376D-2E3A-47A6-BDE4-0554C4883504}" destId="{84582EFA-F2BA-4DAB-AFE7-B9A698EF7262}" srcOrd="0" destOrd="0" presId="urn:microsoft.com/office/officeart/2005/8/layout/orgChart1"/>
    <dgm:cxn modelId="{AAD6FB08-4A63-421F-BE89-C6DB984EECBD}" type="presOf" srcId="{8D51611A-66A9-420C-B67B-CBF3B79C9787}" destId="{ECFC7A84-33A2-4E8A-9403-7B18BB5B5CA9}" srcOrd="0" destOrd="0" presId="urn:microsoft.com/office/officeart/2005/8/layout/orgChart1"/>
    <dgm:cxn modelId="{5E768F28-6BB1-4515-B3FB-138B3E286EB5}" srcId="{ED3330FD-22B7-4B9E-A2A8-230CE4A25E06}" destId="{F1EFC692-E275-478B-B7D1-2C927C0479C6}" srcOrd="0" destOrd="0" parTransId="{8D51611A-66A9-420C-B67B-CBF3B79C9787}" sibTransId="{423D664A-58F6-4129-9AF0-57447C7F7CE0}"/>
    <dgm:cxn modelId="{60AEE25E-7CFF-49ED-AF4C-48079E48EFCA}" srcId="{F1EFC692-E275-478B-B7D1-2C927C0479C6}" destId="{92FFFEBA-B36F-4D9E-A4B3-0EB3B0268C94}" srcOrd="1" destOrd="0" parTransId="{93FC043D-12AD-481D-9175-C187FB3CB4AE}" sibTransId="{E2350F0C-9A86-4130-8AC3-4253B13E7755}"/>
    <dgm:cxn modelId="{94C4EB88-A3B0-446B-B04B-1CCB4393F952}" type="presOf" srcId="{E4230757-978F-48E9-B878-A0953C95148A}" destId="{54AB080B-382D-48A5-B573-BA04FBA266E8}" srcOrd="0" destOrd="0" presId="urn:microsoft.com/office/officeart/2005/8/layout/orgChart1"/>
    <dgm:cxn modelId="{04A8B3E2-9C7A-43EA-A05D-BDCD8D0B3B5B}" type="presOf" srcId="{1887E50B-3BD2-4772-9DA9-24EC174D7442}" destId="{E3663411-26EE-4FA2-93E2-1DA3F89C6ED2}" srcOrd="0" destOrd="0" presId="urn:microsoft.com/office/officeart/2005/8/layout/orgChart1"/>
    <dgm:cxn modelId="{F0FBFDBE-2530-4E1F-BD28-8A00D1C1D2A3}" type="presOf" srcId="{F1EFC692-E275-478B-B7D1-2C927C0479C6}" destId="{207AEB3E-6D57-4AA6-B36F-5A37E0EF92A9}" srcOrd="0" destOrd="0" presId="urn:microsoft.com/office/officeart/2005/8/layout/orgChart1"/>
    <dgm:cxn modelId="{91B14357-6472-4B7D-829D-56E41C0F4BFC}" type="presOf" srcId="{DB157B68-E50F-45E6-ACAE-76C46AE8ABD3}" destId="{26C731D0-3A71-40F4-BBF2-2FF2A29A66C4}" srcOrd="1" destOrd="0" presId="urn:microsoft.com/office/officeart/2005/8/layout/orgChart1"/>
    <dgm:cxn modelId="{906DB3F8-DBCC-4452-B77D-B5DC4B5725A1}" type="presOf" srcId="{C62B1E5D-D8CB-4B72-923A-2D5E43252E92}" destId="{59C0E1C1-9F13-4CC2-8502-70FCFCDDE479}" srcOrd="1" destOrd="0" presId="urn:microsoft.com/office/officeart/2005/8/layout/orgChart1"/>
    <dgm:cxn modelId="{F3457529-2FD7-45C7-9161-FFC4A25DD515}" type="presOf" srcId="{92FFFEBA-B36F-4D9E-A4B3-0EB3B0268C94}" destId="{2B57942A-564A-4500-A658-B31AF77BA2A7}" srcOrd="1" destOrd="0" presId="urn:microsoft.com/office/officeart/2005/8/layout/orgChart1"/>
    <dgm:cxn modelId="{DB9AC326-09E5-445E-90F3-CBB6987ED41B}" type="presOf" srcId="{56EE35F9-3701-4E69-9D53-A31183E21B52}" destId="{D111795E-D762-402B-AC1E-5FAE444585F8}" srcOrd="0" destOrd="0" presId="urn:microsoft.com/office/officeart/2005/8/layout/orgChart1"/>
    <dgm:cxn modelId="{563961B1-372F-41A6-A022-125DDAA87DB0}" type="presOf" srcId="{D8F6CE99-837A-4D85-B165-19E50F160118}" destId="{48D8D3E7-36C0-4994-81AF-57358D819E1E}" srcOrd="0" destOrd="0" presId="urn:microsoft.com/office/officeart/2005/8/layout/orgChart1"/>
    <dgm:cxn modelId="{CC158543-32B8-486E-8D5F-49BD77FBE951}" type="presOf" srcId="{92FFFEBA-B36F-4D9E-A4B3-0EB3B0268C94}" destId="{D27C1B2F-0139-47A9-AD76-41F28B3416FA}" srcOrd="0" destOrd="0" presId="urn:microsoft.com/office/officeart/2005/8/layout/orgChart1"/>
    <dgm:cxn modelId="{84D944A2-D426-4DE7-80D4-C1CB195B7149}" srcId="{C62B1E5D-D8CB-4B72-923A-2D5E43252E92}" destId="{5624376D-2E3A-47A6-BDE4-0554C4883504}" srcOrd="2" destOrd="0" parTransId="{D8F6CE99-837A-4D85-B165-19E50F160118}" sibTransId="{C910CCCA-FA21-40DA-B952-20D35A0F38BB}"/>
    <dgm:cxn modelId="{D719C939-5616-4558-93D4-4BF43C27455A}" srcId="{C62B1E5D-D8CB-4B72-923A-2D5E43252E92}" destId="{DB157B68-E50F-45E6-ACAE-76C46AE8ABD3}" srcOrd="0" destOrd="0" parTransId="{FA0565E8-6724-4955-A1C9-6977CE02EB85}" sibTransId="{B7B9AB7B-66B4-429D-90F7-900D16209AAD}"/>
    <dgm:cxn modelId="{25CD0B66-4791-4DFE-95C0-566DAE652C18}" type="presParOf" srcId="{D111795E-D762-402B-AC1E-5FAE444585F8}" destId="{6D39D064-3459-4770-B3E7-41B04FC8F476}" srcOrd="0" destOrd="0" presId="urn:microsoft.com/office/officeart/2005/8/layout/orgChart1"/>
    <dgm:cxn modelId="{DDAC2A16-2027-4238-B757-BD5D74526192}" type="presParOf" srcId="{6D39D064-3459-4770-B3E7-41B04FC8F476}" destId="{8E538F3B-87FC-408A-94A5-AB536D3BB46F}" srcOrd="0" destOrd="0" presId="urn:microsoft.com/office/officeart/2005/8/layout/orgChart1"/>
    <dgm:cxn modelId="{44AAD063-7832-422F-A897-063B8DA99D58}" type="presParOf" srcId="{8E538F3B-87FC-408A-94A5-AB536D3BB46F}" destId="{345C4649-8594-428F-8727-8DF091EA7B99}" srcOrd="0" destOrd="0" presId="urn:microsoft.com/office/officeart/2005/8/layout/orgChart1"/>
    <dgm:cxn modelId="{F6B88554-D076-4388-A591-5C6D1E11C8B7}" type="presParOf" srcId="{8E538F3B-87FC-408A-94A5-AB536D3BB46F}" destId="{6E079672-AA3D-410A-A0A4-6F2A0C7CB1BA}" srcOrd="1" destOrd="0" presId="urn:microsoft.com/office/officeart/2005/8/layout/orgChart1"/>
    <dgm:cxn modelId="{66E7C322-BCA3-4B0A-87F1-40023AFF8677}" type="presParOf" srcId="{6D39D064-3459-4770-B3E7-41B04FC8F476}" destId="{31405BEF-805A-4937-B195-B1FF4E7D36B3}" srcOrd="1" destOrd="0" presId="urn:microsoft.com/office/officeart/2005/8/layout/orgChart1"/>
    <dgm:cxn modelId="{0741AED6-6C13-4E11-B530-053C1B2796A2}" type="presParOf" srcId="{31405BEF-805A-4937-B195-B1FF4E7D36B3}" destId="{ECFC7A84-33A2-4E8A-9403-7B18BB5B5CA9}" srcOrd="0" destOrd="0" presId="urn:microsoft.com/office/officeart/2005/8/layout/orgChart1"/>
    <dgm:cxn modelId="{24A2C22B-8118-407E-AE57-09A44481568D}" type="presParOf" srcId="{31405BEF-805A-4937-B195-B1FF4E7D36B3}" destId="{442E249B-FD22-42B4-92A3-1E74F6F81EEA}" srcOrd="1" destOrd="0" presId="urn:microsoft.com/office/officeart/2005/8/layout/orgChart1"/>
    <dgm:cxn modelId="{85CF08A2-6401-40F7-A477-D6CDA9C7BDC3}" type="presParOf" srcId="{442E249B-FD22-42B4-92A3-1E74F6F81EEA}" destId="{E89806C9-F9A8-4C91-B22E-24554BB2B71C}" srcOrd="0" destOrd="0" presId="urn:microsoft.com/office/officeart/2005/8/layout/orgChart1"/>
    <dgm:cxn modelId="{C7F87B15-8292-4717-9066-5DF45B404BB6}" type="presParOf" srcId="{E89806C9-F9A8-4C91-B22E-24554BB2B71C}" destId="{207AEB3E-6D57-4AA6-B36F-5A37E0EF92A9}" srcOrd="0" destOrd="0" presId="urn:microsoft.com/office/officeart/2005/8/layout/orgChart1"/>
    <dgm:cxn modelId="{7CE98FD7-E945-4007-A0B2-7DD3E7E77395}" type="presParOf" srcId="{E89806C9-F9A8-4C91-B22E-24554BB2B71C}" destId="{AE30FBDA-E328-4AEC-9EC5-FD2E09680449}" srcOrd="1" destOrd="0" presId="urn:microsoft.com/office/officeart/2005/8/layout/orgChart1"/>
    <dgm:cxn modelId="{6C1947FC-F383-4E8C-A302-4B10555B7B9F}" type="presParOf" srcId="{442E249B-FD22-42B4-92A3-1E74F6F81EEA}" destId="{E22DD5D0-C1B1-47C7-AE14-7ABC828A11CF}" srcOrd="1" destOrd="0" presId="urn:microsoft.com/office/officeart/2005/8/layout/orgChart1"/>
    <dgm:cxn modelId="{F73F16EA-BDBE-47EB-9083-DD559FA2D321}" type="presParOf" srcId="{E22DD5D0-C1B1-47C7-AE14-7ABC828A11CF}" destId="{94CA4B2E-04FC-4463-80D1-32E1D04CB2CA}" srcOrd="0" destOrd="0" presId="urn:microsoft.com/office/officeart/2005/8/layout/orgChart1"/>
    <dgm:cxn modelId="{20AE4BB7-A97D-4C04-8BF0-723B5EDA16AB}" type="presParOf" srcId="{E22DD5D0-C1B1-47C7-AE14-7ABC828A11CF}" destId="{61E797A5-32E1-40C6-9FB2-D476E8348EC0}" srcOrd="1" destOrd="0" presId="urn:microsoft.com/office/officeart/2005/8/layout/orgChart1"/>
    <dgm:cxn modelId="{ABEADD34-A4AC-4F62-A392-FE43479D628C}" type="presParOf" srcId="{61E797A5-32E1-40C6-9FB2-D476E8348EC0}" destId="{FE3E6F55-6937-4FF3-BFE9-97B697CF3262}" srcOrd="0" destOrd="0" presId="urn:microsoft.com/office/officeart/2005/8/layout/orgChart1"/>
    <dgm:cxn modelId="{0C238BEB-4179-4AC9-BEB6-C4BEE6E41BBF}" type="presParOf" srcId="{FE3E6F55-6937-4FF3-BFE9-97B697CF3262}" destId="{54AB080B-382D-48A5-B573-BA04FBA266E8}" srcOrd="0" destOrd="0" presId="urn:microsoft.com/office/officeart/2005/8/layout/orgChart1"/>
    <dgm:cxn modelId="{B39B6A0C-54BC-4190-8B5E-DF0EBD876682}" type="presParOf" srcId="{FE3E6F55-6937-4FF3-BFE9-97B697CF3262}" destId="{7CB65199-67B8-4861-A3F7-658E67A5D9B1}" srcOrd="1" destOrd="0" presId="urn:microsoft.com/office/officeart/2005/8/layout/orgChart1"/>
    <dgm:cxn modelId="{5EE30CAD-C0D0-4BA0-A4A0-0886EA8643A8}" type="presParOf" srcId="{61E797A5-32E1-40C6-9FB2-D476E8348EC0}" destId="{1FD2254A-245C-4847-8EDE-61F680E996BE}" srcOrd="1" destOrd="0" presId="urn:microsoft.com/office/officeart/2005/8/layout/orgChart1"/>
    <dgm:cxn modelId="{18CD4258-7FC3-43B5-9821-B6BFC32A422B}" type="presParOf" srcId="{61E797A5-32E1-40C6-9FB2-D476E8348EC0}" destId="{A395576C-CFFE-42C0-8502-3A58B11A64E3}" srcOrd="2" destOrd="0" presId="urn:microsoft.com/office/officeart/2005/8/layout/orgChart1"/>
    <dgm:cxn modelId="{744C6D2D-005A-4C8E-B320-868FDD51CC2D}" type="presParOf" srcId="{E22DD5D0-C1B1-47C7-AE14-7ABC828A11CF}" destId="{1D8C56BE-ED61-4866-ACB3-1AF085B3DFB2}" srcOrd="2" destOrd="0" presId="urn:microsoft.com/office/officeart/2005/8/layout/orgChart1"/>
    <dgm:cxn modelId="{CCBDF7B4-5D19-46FE-8172-F97B990FCB70}" type="presParOf" srcId="{E22DD5D0-C1B1-47C7-AE14-7ABC828A11CF}" destId="{DDC2B73C-2241-45A6-B8C9-B60AF010A6E4}" srcOrd="3" destOrd="0" presId="urn:microsoft.com/office/officeart/2005/8/layout/orgChart1"/>
    <dgm:cxn modelId="{58E91138-E217-4C53-8D4F-55A9C91148D0}" type="presParOf" srcId="{DDC2B73C-2241-45A6-B8C9-B60AF010A6E4}" destId="{BB351221-1499-4CF9-954D-0EBCE8831C32}" srcOrd="0" destOrd="0" presId="urn:microsoft.com/office/officeart/2005/8/layout/orgChart1"/>
    <dgm:cxn modelId="{6F72DB6F-A08E-4F40-8826-784AA35788C5}" type="presParOf" srcId="{BB351221-1499-4CF9-954D-0EBCE8831C32}" destId="{D27C1B2F-0139-47A9-AD76-41F28B3416FA}" srcOrd="0" destOrd="0" presId="urn:microsoft.com/office/officeart/2005/8/layout/orgChart1"/>
    <dgm:cxn modelId="{D23D78B8-D4B7-43B4-B1CB-40091B4FFF2C}" type="presParOf" srcId="{BB351221-1499-4CF9-954D-0EBCE8831C32}" destId="{2B57942A-564A-4500-A658-B31AF77BA2A7}" srcOrd="1" destOrd="0" presId="urn:microsoft.com/office/officeart/2005/8/layout/orgChart1"/>
    <dgm:cxn modelId="{BAB11AAF-8494-4AF7-BCF5-76C2C52652A0}" type="presParOf" srcId="{DDC2B73C-2241-45A6-B8C9-B60AF010A6E4}" destId="{6F03426F-5C56-43F5-980C-C37D472B110D}" srcOrd="1" destOrd="0" presId="urn:microsoft.com/office/officeart/2005/8/layout/orgChart1"/>
    <dgm:cxn modelId="{0E642DA9-72A3-4559-91E2-9B5209CBAC09}" type="presParOf" srcId="{DDC2B73C-2241-45A6-B8C9-B60AF010A6E4}" destId="{D93A4671-AFC4-45F5-970F-E37EB90316B3}" srcOrd="2" destOrd="0" presId="urn:microsoft.com/office/officeart/2005/8/layout/orgChart1"/>
    <dgm:cxn modelId="{BF9A039E-11E9-480B-AD07-AA9B2879AA06}" type="presParOf" srcId="{442E249B-FD22-42B4-92A3-1E74F6F81EEA}" destId="{8F04E2E7-80E6-47D2-B738-1E94DFAF27D1}" srcOrd="2" destOrd="0" presId="urn:microsoft.com/office/officeart/2005/8/layout/orgChart1"/>
    <dgm:cxn modelId="{3D9B3AD4-4816-4FB0-AE9C-0E9C1928EE8F}" type="presParOf" srcId="{31405BEF-805A-4937-B195-B1FF4E7D36B3}" destId="{FDEA15D4-F171-4304-8D3C-C9F6A7D36DFC}" srcOrd="2" destOrd="0" presId="urn:microsoft.com/office/officeart/2005/8/layout/orgChart1"/>
    <dgm:cxn modelId="{427B3468-2B79-4930-AD2A-A54E2020801B}" type="presParOf" srcId="{31405BEF-805A-4937-B195-B1FF4E7D36B3}" destId="{93A35833-C843-4CC0-BD6D-669F383E330E}" srcOrd="3" destOrd="0" presId="urn:microsoft.com/office/officeart/2005/8/layout/orgChart1"/>
    <dgm:cxn modelId="{7A83B8FF-3C65-414D-B269-CF963B967237}" type="presParOf" srcId="{93A35833-C843-4CC0-BD6D-669F383E330E}" destId="{B7261C1A-DABB-49D3-A614-3F891B50ACEC}" srcOrd="0" destOrd="0" presId="urn:microsoft.com/office/officeart/2005/8/layout/orgChart1"/>
    <dgm:cxn modelId="{8168665B-47E4-48FE-8005-F751877D029F}" type="presParOf" srcId="{B7261C1A-DABB-49D3-A614-3F891B50ACEC}" destId="{AD48E4C0-207B-4693-AE69-4F0F75FD7F0A}" srcOrd="0" destOrd="0" presId="urn:microsoft.com/office/officeart/2005/8/layout/orgChart1"/>
    <dgm:cxn modelId="{603C4C38-6C7E-4FF6-B7F0-BA7582D5507F}" type="presParOf" srcId="{B7261C1A-DABB-49D3-A614-3F891B50ACEC}" destId="{59C0E1C1-9F13-4CC2-8502-70FCFCDDE479}" srcOrd="1" destOrd="0" presId="urn:microsoft.com/office/officeart/2005/8/layout/orgChart1"/>
    <dgm:cxn modelId="{F0D42573-4520-49AF-9E3B-25BA9AB3A207}" type="presParOf" srcId="{93A35833-C843-4CC0-BD6D-669F383E330E}" destId="{7B4343A7-9C74-4325-B447-9CF5008A255C}" srcOrd="1" destOrd="0" presId="urn:microsoft.com/office/officeart/2005/8/layout/orgChart1"/>
    <dgm:cxn modelId="{0F40D149-104D-4980-B814-465E0B6D94FC}" type="presParOf" srcId="{7B4343A7-9C74-4325-B447-9CF5008A255C}" destId="{5177F4BB-4350-44F8-BF59-2D3D29C05FDD}" srcOrd="0" destOrd="0" presId="urn:microsoft.com/office/officeart/2005/8/layout/orgChart1"/>
    <dgm:cxn modelId="{61C93E4D-70D9-4ADB-92DE-DF5EEA4FA27D}" type="presParOf" srcId="{7B4343A7-9C74-4325-B447-9CF5008A255C}" destId="{6E78F268-D652-4745-B114-F2241CA96B15}" srcOrd="1" destOrd="0" presId="urn:microsoft.com/office/officeart/2005/8/layout/orgChart1"/>
    <dgm:cxn modelId="{CBB55721-4E5C-4537-BDF5-50F5E1BC0A19}" type="presParOf" srcId="{6E78F268-D652-4745-B114-F2241CA96B15}" destId="{B0BD271D-D4E0-42CD-9F28-AC472C05A59A}" srcOrd="0" destOrd="0" presId="urn:microsoft.com/office/officeart/2005/8/layout/orgChart1"/>
    <dgm:cxn modelId="{C23A9BE9-09DA-4A8D-9888-193F7BFDECCA}" type="presParOf" srcId="{B0BD271D-D4E0-42CD-9F28-AC472C05A59A}" destId="{048E7985-2BC9-45B7-96EF-FA3066E1E2B8}" srcOrd="0" destOrd="0" presId="urn:microsoft.com/office/officeart/2005/8/layout/orgChart1"/>
    <dgm:cxn modelId="{029BD6BC-AAA8-4952-9ED7-F4EA678C95EA}" type="presParOf" srcId="{B0BD271D-D4E0-42CD-9F28-AC472C05A59A}" destId="{26C731D0-3A71-40F4-BBF2-2FF2A29A66C4}" srcOrd="1" destOrd="0" presId="urn:microsoft.com/office/officeart/2005/8/layout/orgChart1"/>
    <dgm:cxn modelId="{0BFB81D9-9AE7-4937-B030-B7A64218F97A}" type="presParOf" srcId="{6E78F268-D652-4745-B114-F2241CA96B15}" destId="{C90BC397-1BFF-48E9-9F26-853A79E35669}" srcOrd="1" destOrd="0" presId="urn:microsoft.com/office/officeart/2005/8/layout/orgChart1"/>
    <dgm:cxn modelId="{D4751DDB-BFCB-4BB9-929E-3DF58FC1732D}" type="presParOf" srcId="{6E78F268-D652-4745-B114-F2241CA96B15}" destId="{AD659CAB-C916-4C1C-BF14-8A8E43D9DD02}" srcOrd="2" destOrd="0" presId="urn:microsoft.com/office/officeart/2005/8/layout/orgChart1"/>
    <dgm:cxn modelId="{5CE7EA7C-A3B5-4779-A41E-A58F74FC9B38}" type="presParOf" srcId="{7B4343A7-9C74-4325-B447-9CF5008A255C}" destId="{EF57EDE3-C375-4160-A8DC-9FA5C9574E5B}" srcOrd="2" destOrd="0" presId="urn:microsoft.com/office/officeart/2005/8/layout/orgChart1"/>
    <dgm:cxn modelId="{22E9D589-B3C5-4AE0-BE7F-1D6237809456}" type="presParOf" srcId="{7B4343A7-9C74-4325-B447-9CF5008A255C}" destId="{AB564FD0-A722-4D90-B4D2-3A4864934B22}" srcOrd="3" destOrd="0" presId="urn:microsoft.com/office/officeart/2005/8/layout/orgChart1"/>
    <dgm:cxn modelId="{63F13B24-8F99-4F6E-BF62-894092FB7F71}" type="presParOf" srcId="{AB564FD0-A722-4D90-B4D2-3A4864934B22}" destId="{146FF887-EFCA-461C-86F5-D34504D31F03}" srcOrd="0" destOrd="0" presId="urn:microsoft.com/office/officeart/2005/8/layout/orgChart1"/>
    <dgm:cxn modelId="{4DC935D1-33F2-4B3C-9B65-CAEF4376724F}" type="presParOf" srcId="{146FF887-EFCA-461C-86F5-D34504D31F03}" destId="{E3663411-26EE-4FA2-93E2-1DA3F89C6ED2}" srcOrd="0" destOrd="0" presId="urn:microsoft.com/office/officeart/2005/8/layout/orgChart1"/>
    <dgm:cxn modelId="{2EE276E8-F8C9-45F0-B988-4A413AA742AE}" type="presParOf" srcId="{146FF887-EFCA-461C-86F5-D34504D31F03}" destId="{890BB458-5ED5-4A92-B926-6B40C5E43465}" srcOrd="1" destOrd="0" presId="urn:microsoft.com/office/officeart/2005/8/layout/orgChart1"/>
    <dgm:cxn modelId="{08FF5CBA-2727-48E5-89CE-342728E1CF13}" type="presParOf" srcId="{AB564FD0-A722-4D90-B4D2-3A4864934B22}" destId="{1F3528EF-5122-4D05-928E-89A334BBD430}" srcOrd="1" destOrd="0" presId="urn:microsoft.com/office/officeart/2005/8/layout/orgChart1"/>
    <dgm:cxn modelId="{7B49281C-A0BA-428B-8877-8035E81927D8}" type="presParOf" srcId="{AB564FD0-A722-4D90-B4D2-3A4864934B22}" destId="{FDDE6F16-AD8C-440E-B1B2-D9DF5EC8905D}" srcOrd="2" destOrd="0" presId="urn:microsoft.com/office/officeart/2005/8/layout/orgChart1"/>
    <dgm:cxn modelId="{FF026934-E9C2-4A1A-A2A8-F80C268E8048}" type="presParOf" srcId="{7B4343A7-9C74-4325-B447-9CF5008A255C}" destId="{48D8D3E7-36C0-4994-81AF-57358D819E1E}" srcOrd="4" destOrd="0" presId="urn:microsoft.com/office/officeart/2005/8/layout/orgChart1"/>
    <dgm:cxn modelId="{AA4F17E0-AD56-4305-9559-2FAC8E8B17BD}" type="presParOf" srcId="{7B4343A7-9C74-4325-B447-9CF5008A255C}" destId="{63519B5C-F4AA-47B8-8CB8-EEC74BD2B54B}" srcOrd="5" destOrd="0" presId="urn:microsoft.com/office/officeart/2005/8/layout/orgChart1"/>
    <dgm:cxn modelId="{3FC55FED-91C3-4651-9DA6-005F4F6E1C09}" type="presParOf" srcId="{63519B5C-F4AA-47B8-8CB8-EEC74BD2B54B}" destId="{B9554FD6-AF2E-4BCF-8F93-5176987F955E}" srcOrd="0" destOrd="0" presId="urn:microsoft.com/office/officeart/2005/8/layout/orgChart1"/>
    <dgm:cxn modelId="{76B11559-7E9F-46B3-89F3-F9F7EE0C03C8}" type="presParOf" srcId="{B9554FD6-AF2E-4BCF-8F93-5176987F955E}" destId="{84582EFA-F2BA-4DAB-AFE7-B9A698EF7262}" srcOrd="0" destOrd="0" presId="urn:microsoft.com/office/officeart/2005/8/layout/orgChart1"/>
    <dgm:cxn modelId="{F97D7FD9-89EA-482A-A9E8-ACA059C3C519}" type="presParOf" srcId="{B9554FD6-AF2E-4BCF-8F93-5176987F955E}" destId="{B41D2E5B-BC5F-4CE0-9C9F-C79E2BD0F992}" srcOrd="1" destOrd="0" presId="urn:microsoft.com/office/officeart/2005/8/layout/orgChart1"/>
    <dgm:cxn modelId="{4E7A4DEB-9A88-44E2-A6E8-506C2E4CBA8E}" type="presParOf" srcId="{63519B5C-F4AA-47B8-8CB8-EEC74BD2B54B}" destId="{63593139-3239-49B6-B268-A7C2D64FD2D7}" srcOrd="1" destOrd="0" presId="urn:microsoft.com/office/officeart/2005/8/layout/orgChart1"/>
    <dgm:cxn modelId="{F84192ED-9424-41F4-8391-651E03AD1C4C}" type="presParOf" srcId="{63519B5C-F4AA-47B8-8CB8-EEC74BD2B54B}" destId="{6C1BCA2A-B956-433A-B59E-E76029C2BF70}" srcOrd="2" destOrd="0" presId="urn:microsoft.com/office/officeart/2005/8/layout/orgChart1"/>
    <dgm:cxn modelId="{C402A03D-7604-48ED-8238-B296C18FC3A1}" type="presParOf" srcId="{93A35833-C843-4CC0-BD6D-669F383E330E}" destId="{C11A9A06-F25F-4E90-A6D8-BBE080DD4783}" srcOrd="2" destOrd="0" presId="urn:microsoft.com/office/officeart/2005/8/layout/orgChart1"/>
    <dgm:cxn modelId="{14C7D340-5823-4AF8-A670-46E331F435AA}" type="presParOf" srcId="{6D39D064-3459-4770-B3E7-41B04FC8F476}" destId="{D39754A3-2353-4657-87F3-9ABDB2A4CC4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EE35F9-3701-4E69-9D53-A31183E21B52}"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en-US"/>
        </a:p>
      </dgm:t>
    </dgm:pt>
    <dgm:pt modelId="{ED3330FD-22B7-4B9E-A2A8-230CE4A25E06}">
      <dgm:prSet/>
      <dgm:spPr/>
      <dgm:t>
        <a:bodyPr/>
        <a:lstStyle/>
        <a:p>
          <a:r>
            <a:rPr lang="en-US" dirty="0"/>
            <a:t>Patriarch&amp; Matriarch</a:t>
          </a:r>
        </a:p>
      </dgm:t>
    </dgm:pt>
    <dgm:pt modelId="{FBB04977-7A51-40F0-BF79-B0750D1E3B6C}" type="parTrans" cxnId="{15F4FC69-4F27-4F61-BBDE-70B0095AB34F}">
      <dgm:prSet/>
      <dgm:spPr/>
      <dgm:t>
        <a:bodyPr/>
        <a:lstStyle/>
        <a:p>
          <a:endParaRPr lang="en-US"/>
        </a:p>
      </dgm:t>
    </dgm:pt>
    <dgm:pt modelId="{B737FAA6-3642-4624-B047-D5201DCE513C}" type="sibTrans" cxnId="{15F4FC69-4F27-4F61-BBDE-70B0095AB34F}">
      <dgm:prSet/>
      <dgm:spPr/>
      <dgm:t>
        <a:bodyPr/>
        <a:lstStyle/>
        <a:p>
          <a:endParaRPr lang="en-US"/>
        </a:p>
      </dgm:t>
    </dgm:pt>
    <dgm:pt modelId="{F1EFC692-E275-478B-B7D1-2C927C0479C6}">
      <dgm:prSet/>
      <dgm:spPr/>
      <dgm:t>
        <a:bodyPr/>
        <a:lstStyle/>
        <a:p>
          <a:r>
            <a:rPr lang="en-US" dirty="0"/>
            <a:t>Child 1</a:t>
          </a:r>
        </a:p>
      </dgm:t>
    </dgm:pt>
    <dgm:pt modelId="{8D51611A-66A9-420C-B67B-CBF3B79C9787}" type="parTrans" cxnId="{5E768F28-6BB1-4515-B3FB-138B3E286EB5}">
      <dgm:prSet/>
      <dgm:spPr/>
      <dgm:t>
        <a:bodyPr/>
        <a:lstStyle/>
        <a:p>
          <a:endParaRPr lang="en-US"/>
        </a:p>
      </dgm:t>
    </dgm:pt>
    <dgm:pt modelId="{423D664A-58F6-4129-9AF0-57447C7F7CE0}" type="sibTrans" cxnId="{5E768F28-6BB1-4515-B3FB-138B3E286EB5}">
      <dgm:prSet/>
      <dgm:spPr/>
      <dgm:t>
        <a:bodyPr/>
        <a:lstStyle/>
        <a:p>
          <a:endParaRPr lang="en-US"/>
        </a:p>
      </dgm:t>
    </dgm:pt>
    <dgm:pt modelId="{C62B1E5D-D8CB-4B72-923A-2D5E43252E92}">
      <dgm:prSet/>
      <dgm:spPr/>
      <dgm:t>
        <a:bodyPr/>
        <a:lstStyle/>
        <a:p>
          <a:r>
            <a:rPr lang="en-US" dirty="0"/>
            <a:t>Child 2</a:t>
          </a:r>
        </a:p>
      </dgm:t>
    </dgm:pt>
    <dgm:pt modelId="{D1D0B091-504B-43A4-9EE6-35AECDDD460C}" type="parTrans" cxnId="{443C4BC7-7B10-470A-8B9D-018DB88B729B}">
      <dgm:prSet/>
      <dgm:spPr/>
      <dgm:t>
        <a:bodyPr/>
        <a:lstStyle/>
        <a:p>
          <a:endParaRPr lang="en-US"/>
        </a:p>
      </dgm:t>
    </dgm:pt>
    <dgm:pt modelId="{648C01DC-5E70-49FA-830F-C2F7434F01ED}" type="sibTrans" cxnId="{443C4BC7-7B10-470A-8B9D-018DB88B729B}">
      <dgm:prSet/>
      <dgm:spPr/>
      <dgm:t>
        <a:bodyPr/>
        <a:lstStyle/>
        <a:p>
          <a:endParaRPr lang="en-US"/>
        </a:p>
      </dgm:t>
    </dgm:pt>
    <dgm:pt modelId="{DB157B68-E50F-45E6-ACAE-76C46AE8ABD3}">
      <dgm:prSet/>
      <dgm:spPr/>
      <dgm:t>
        <a:bodyPr/>
        <a:lstStyle/>
        <a:p>
          <a:r>
            <a:rPr lang="en-US" dirty="0"/>
            <a:t>Grandchild 3</a:t>
          </a:r>
        </a:p>
      </dgm:t>
    </dgm:pt>
    <dgm:pt modelId="{FA0565E8-6724-4955-A1C9-6977CE02EB85}" type="parTrans" cxnId="{D719C939-5616-4558-93D4-4BF43C27455A}">
      <dgm:prSet/>
      <dgm:spPr/>
      <dgm:t>
        <a:bodyPr/>
        <a:lstStyle/>
        <a:p>
          <a:endParaRPr lang="en-US"/>
        </a:p>
      </dgm:t>
    </dgm:pt>
    <dgm:pt modelId="{B7B9AB7B-66B4-429D-90F7-900D16209AAD}" type="sibTrans" cxnId="{D719C939-5616-4558-93D4-4BF43C27455A}">
      <dgm:prSet/>
      <dgm:spPr/>
      <dgm:t>
        <a:bodyPr/>
        <a:lstStyle/>
        <a:p>
          <a:endParaRPr lang="en-US"/>
        </a:p>
      </dgm:t>
    </dgm:pt>
    <dgm:pt modelId="{1887E50B-3BD2-4772-9DA9-24EC174D7442}">
      <dgm:prSet/>
      <dgm:spPr/>
      <dgm:t>
        <a:bodyPr/>
        <a:lstStyle/>
        <a:p>
          <a:r>
            <a:rPr lang="en-US" dirty="0"/>
            <a:t>Grandchild 4</a:t>
          </a:r>
        </a:p>
      </dgm:t>
    </dgm:pt>
    <dgm:pt modelId="{61A4E306-355B-44E7-878A-FD6DD6DE0F06}" type="parTrans" cxnId="{8B3F0D11-ED0D-4C0E-86E4-BCEAF8932B58}">
      <dgm:prSet/>
      <dgm:spPr/>
      <dgm:t>
        <a:bodyPr/>
        <a:lstStyle/>
        <a:p>
          <a:endParaRPr lang="en-US"/>
        </a:p>
      </dgm:t>
    </dgm:pt>
    <dgm:pt modelId="{2F084281-E14C-46BC-B49C-5DE23B9D9082}" type="sibTrans" cxnId="{8B3F0D11-ED0D-4C0E-86E4-BCEAF8932B58}">
      <dgm:prSet/>
      <dgm:spPr/>
      <dgm:t>
        <a:bodyPr/>
        <a:lstStyle/>
        <a:p>
          <a:endParaRPr lang="en-US"/>
        </a:p>
      </dgm:t>
    </dgm:pt>
    <dgm:pt modelId="{E4230757-978F-48E9-B878-A0953C95148A}">
      <dgm:prSet/>
      <dgm:spPr/>
      <dgm:t>
        <a:bodyPr/>
        <a:lstStyle/>
        <a:p>
          <a:r>
            <a:rPr lang="en-US" dirty="0"/>
            <a:t>Grandchild 1</a:t>
          </a:r>
        </a:p>
      </dgm:t>
    </dgm:pt>
    <dgm:pt modelId="{9A81C984-5260-4D91-A3FB-3F4E8D36DD90}" type="parTrans" cxnId="{48D7A4B1-7334-4B99-B1E0-964A69AB002D}">
      <dgm:prSet/>
      <dgm:spPr/>
      <dgm:t>
        <a:bodyPr/>
        <a:lstStyle/>
        <a:p>
          <a:endParaRPr lang="en-US"/>
        </a:p>
      </dgm:t>
    </dgm:pt>
    <dgm:pt modelId="{F1C56F8B-B633-461B-9034-A25DA7BD95DF}" type="sibTrans" cxnId="{48D7A4B1-7334-4B99-B1E0-964A69AB002D}">
      <dgm:prSet/>
      <dgm:spPr/>
      <dgm:t>
        <a:bodyPr/>
        <a:lstStyle/>
        <a:p>
          <a:endParaRPr lang="en-US"/>
        </a:p>
      </dgm:t>
    </dgm:pt>
    <dgm:pt modelId="{92FFFEBA-B36F-4D9E-A4B3-0EB3B0268C94}">
      <dgm:prSet/>
      <dgm:spPr/>
      <dgm:t>
        <a:bodyPr/>
        <a:lstStyle/>
        <a:p>
          <a:r>
            <a:rPr lang="en-US" dirty="0"/>
            <a:t>Grandchild 2</a:t>
          </a:r>
        </a:p>
      </dgm:t>
    </dgm:pt>
    <dgm:pt modelId="{93FC043D-12AD-481D-9175-C187FB3CB4AE}" type="parTrans" cxnId="{60AEE25E-7CFF-49ED-AF4C-48079E48EFCA}">
      <dgm:prSet/>
      <dgm:spPr/>
      <dgm:t>
        <a:bodyPr/>
        <a:lstStyle/>
        <a:p>
          <a:endParaRPr lang="en-US"/>
        </a:p>
      </dgm:t>
    </dgm:pt>
    <dgm:pt modelId="{E2350F0C-9A86-4130-8AC3-4253B13E7755}" type="sibTrans" cxnId="{60AEE25E-7CFF-49ED-AF4C-48079E48EFCA}">
      <dgm:prSet/>
      <dgm:spPr/>
      <dgm:t>
        <a:bodyPr/>
        <a:lstStyle/>
        <a:p>
          <a:endParaRPr lang="en-US"/>
        </a:p>
      </dgm:t>
    </dgm:pt>
    <dgm:pt modelId="{5624376D-2E3A-47A6-BDE4-0554C4883504}">
      <dgm:prSet/>
      <dgm:spPr/>
      <dgm:t>
        <a:bodyPr/>
        <a:lstStyle/>
        <a:p>
          <a:r>
            <a:rPr lang="en-US" dirty="0"/>
            <a:t>Grandchild 5</a:t>
          </a:r>
        </a:p>
      </dgm:t>
    </dgm:pt>
    <dgm:pt modelId="{D8F6CE99-837A-4D85-B165-19E50F160118}" type="parTrans" cxnId="{84D944A2-D426-4DE7-80D4-C1CB195B7149}">
      <dgm:prSet/>
      <dgm:spPr/>
      <dgm:t>
        <a:bodyPr/>
        <a:lstStyle/>
        <a:p>
          <a:endParaRPr lang="en-US"/>
        </a:p>
      </dgm:t>
    </dgm:pt>
    <dgm:pt modelId="{C910CCCA-FA21-40DA-B952-20D35A0F38BB}" type="sibTrans" cxnId="{84D944A2-D426-4DE7-80D4-C1CB195B7149}">
      <dgm:prSet/>
      <dgm:spPr/>
      <dgm:t>
        <a:bodyPr/>
        <a:lstStyle/>
        <a:p>
          <a:endParaRPr lang="en-US"/>
        </a:p>
      </dgm:t>
    </dgm:pt>
    <dgm:pt modelId="{D111795E-D762-402B-AC1E-5FAE444585F8}" type="pres">
      <dgm:prSet presAssocID="{56EE35F9-3701-4E69-9D53-A31183E21B52}" presName="hierChild1" presStyleCnt="0">
        <dgm:presLayoutVars>
          <dgm:orgChart val="1"/>
          <dgm:chPref val="1"/>
          <dgm:dir/>
          <dgm:animOne val="branch"/>
          <dgm:animLvl val="lvl"/>
          <dgm:resizeHandles/>
        </dgm:presLayoutVars>
      </dgm:prSet>
      <dgm:spPr/>
      <dgm:t>
        <a:bodyPr/>
        <a:lstStyle/>
        <a:p>
          <a:endParaRPr lang="en-US"/>
        </a:p>
      </dgm:t>
    </dgm:pt>
    <dgm:pt modelId="{6D39D064-3459-4770-B3E7-41B04FC8F476}" type="pres">
      <dgm:prSet presAssocID="{ED3330FD-22B7-4B9E-A2A8-230CE4A25E06}" presName="hierRoot1" presStyleCnt="0">
        <dgm:presLayoutVars>
          <dgm:hierBranch val="init"/>
        </dgm:presLayoutVars>
      </dgm:prSet>
      <dgm:spPr/>
    </dgm:pt>
    <dgm:pt modelId="{8E538F3B-87FC-408A-94A5-AB536D3BB46F}" type="pres">
      <dgm:prSet presAssocID="{ED3330FD-22B7-4B9E-A2A8-230CE4A25E06}" presName="rootComposite1" presStyleCnt="0"/>
      <dgm:spPr/>
    </dgm:pt>
    <dgm:pt modelId="{345C4649-8594-428F-8727-8DF091EA7B99}" type="pres">
      <dgm:prSet presAssocID="{ED3330FD-22B7-4B9E-A2A8-230CE4A25E06}" presName="rootText1" presStyleLbl="node0" presStyleIdx="0" presStyleCnt="1">
        <dgm:presLayoutVars>
          <dgm:chPref val="3"/>
        </dgm:presLayoutVars>
      </dgm:prSet>
      <dgm:spPr/>
      <dgm:t>
        <a:bodyPr/>
        <a:lstStyle/>
        <a:p>
          <a:endParaRPr lang="en-US"/>
        </a:p>
      </dgm:t>
    </dgm:pt>
    <dgm:pt modelId="{6E079672-AA3D-410A-A0A4-6F2A0C7CB1BA}" type="pres">
      <dgm:prSet presAssocID="{ED3330FD-22B7-4B9E-A2A8-230CE4A25E06}" presName="rootConnector1" presStyleLbl="node1" presStyleIdx="0" presStyleCnt="0"/>
      <dgm:spPr/>
      <dgm:t>
        <a:bodyPr/>
        <a:lstStyle/>
        <a:p>
          <a:endParaRPr lang="en-US"/>
        </a:p>
      </dgm:t>
    </dgm:pt>
    <dgm:pt modelId="{31405BEF-805A-4937-B195-B1FF4E7D36B3}" type="pres">
      <dgm:prSet presAssocID="{ED3330FD-22B7-4B9E-A2A8-230CE4A25E06}" presName="hierChild2" presStyleCnt="0"/>
      <dgm:spPr/>
    </dgm:pt>
    <dgm:pt modelId="{ECFC7A84-33A2-4E8A-9403-7B18BB5B5CA9}" type="pres">
      <dgm:prSet presAssocID="{8D51611A-66A9-420C-B67B-CBF3B79C9787}" presName="Name37" presStyleLbl="parChTrans1D2" presStyleIdx="0" presStyleCnt="2"/>
      <dgm:spPr/>
      <dgm:t>
        <a:bodyPr/>
        <a:lstStyle/>
        <a:p>
          <a:endParaRPr lang="en-US"/>
        </a:p>
      </dgm:t>
    </dgm:pt>
    <dgm:pt modelId="{442E249B-FD22-42B4-92A3-1E74F6F81EEA}" type="pres">
      <dgm:prSet presAssocID="{F1EFC692-E275-478B-B7D1-2C927C0479C6}" presName="hierRoot2" presStyleCnt="0">
        <dgm:presLayoutVars>
          <dgm:hierBranch val="init"/>
        </dgm:presLayoutVars>
      </dgm:prSet>
      <dgm:spPr/>
    </dgm:pt>
    <dgm:pt modelId="{E89806C9-F9A8-4C91-B22E-24554BB2B71C}" type="pres">
      <dgm:prSet presAssocID="{F1EFC692-E275-478B-B7D1-2C927C0479C6}" presName="rootComposite" presStyleCnt="0"/>
      <dgm:spPr/>
    </dgm:pt>
    <dgm:pt modelId="{207AEB3E-6D57-4AA6-B36F-5A37E0EF92A9}" type="pres">
      <dgm:prSet presAssocID="{F1EFC692-E275-478B-B7D1-2C927C0479C6}" presName="rootText" presStyleLbl="node2" presStyleIdx="0" presStyleCnt="2" custLinFactNeighborX="-83408" custLinFactNeighborY="54961">
        <dgm:presLayoutVars>
          <dgm:chPref val="3"/>
        </dgm:presLayoutVars>
      </dgm:prSet>
      <dgm:spPr/>
      <dgm:t>
        <a:bodyPr/>
        <a:lstStyle/>
        <a:p>
          <a:endParaRPr lang="en-US"/>
        </a:p>
      </dgm:t>
    </dgm:pt>
    <dgm:pt modelId="{AE30FBDA-E328-4AEC-9EC5-FD2E09680449}" type="pres">
      <dgm:prSet presAssocID="{F1EFC692-E275-478B-B7D1-2C927C0479C6}" presName="rootConnector" presStyleLbl="node2" presStyleIdx="0" presStyleCnt="2"/>
      <dgm:spPr/>
      <dgm:t>
        <a:bodyPr/>
        <a:lstStyle/>
        <a:p>
          <a:endParaRPr lang="en-US"/>
        </a:p>
      </dgm:t>
    </dgm:pt>
    <dgm:pt modelId="{E22DD5D0-C1B1-47C7-AE14-7ABC828A11CF}" type="pres">
      <dgm:prSet presAssocID="{F1EFC692-E275-478B-B7D1-2C927C0479C6}" presName="hierChild4" presStyleCnt="0"/>
      <dgm:spPr/>
    </dgm:pt>
    <dgm:pt modelId="{94CA4B2E-04FC-4463-80D1-32E1D04CB2CA}" type="pres">
      <dgm:prSet presAssocID="{9A81C984-5260-4D91-A3FB-3F4E8D36DD90}" presName="Name37" presStyleLbl="parChTrans1D3" presStyleIdx="0" presStyleCnt="5"/>
      <dgm:spPr/>
      <dgm:t>
        <a:bodyPr/>
        <a:lstStyle/>
        <a:p>
          <a:endParaRPr lang="en-US"/>
        </a:p>
      </dgm:t>
    </dgm:pt>
    <dgm:pt modelId="{61E797A5-32E1-40C6-9FB2-D476E8348EC0}" type="pres">
      <dgm:prSet presAssocID="{E4230757-978F-48E9-B878-A0953C95148A}" presName="hierRoot2" presStyleCnt="0">
        <dgm:presLayoutVars>
          <dgm:hierBranch val="init"/>
        </dgm:presLayoutVars>
      </dgm:prSet>
      <dgm:spPr/>
    </dgm:pt>
    <dgm:pt modelId="{FE3E6F55-6937-4FF3-BFE9-97B697CF3262}" type="pres">
      <dgm:prSet presAssocID="{E4230757-978F-48E9-B878-A0953C95148A}" presName="rootComposite" presStyleCnt="0"/>
      <dgm:spPr/>
    </dgm:pt>
    <dgm:pt modelId="{54AB080B-382D-48A5-B573-BA04FBA266E8}" type="pres">
      <dgm:prSet presAssocID="{E4230757-978F-48E9-B878-A0953C95148A}" presName="rootText" presStyleLbl="node3" presStyleIdx="0" presStyleCnt="5" custLinFactX="-182" custLinFactNeighborX="-100000" custLinFactNeighborY="90362">
        <dgm:presLayoutVars>
          <dgm:chPref val="3"/>
        </dgm:presLayoutVars>
      </dgm:prSet>
      <dgm:spPr/>
      <dgm:t>
        <a:bodyPr/>
        <a:lstStyle/>
        <a:p>
          <a:endParaRPr lang="en-US"/>
        </a:p>
      </dgm:t>
    </dgm:pt>
    <dgm:pt modelId="{7CB65199-67B8-4861-A3F7-658E67A5D9B1}" type="pres">
      <dgm:prSet presAssocID="{E4230757-978F-48E9-B878-A0953C95148A}" presName="rootConnector" presStyleLbl="node3" presStyleIdx="0" presStyleCnt="5"/>
      <dgm:spPr/>
      <dgm:t>
        <a:bodyPr/>
        <a:lstStyle/>
        <a:p>
          <a:endParaRPr lang="en-US"/>
        </a:p>
      </dgm:t>
    </dgm:pt>
    <dgm:pt modelId="{1FD2254A-245C-4847-8EDE-61F680E996BE}" type="pres">
      <dgm:prSet presAssocID="{E4230757-978F-48E9-B878-A0953C95148A}" presName="hierChild4" presStyleCnt="0"/>
      <dgm:spPr/>
    </dgm:pt>
    <dgm:pt modelId="{A395576C-CFFE-42C0-8502-3A58B11A64E3}" type="pres">
      <dgm:prSet presAssocID="{E4230757-978F-48E9-B878-A0953C95148A}" presName="hierChild5" presStyleCnt="0"/>
      <dgm:spPr/>
    </dgm:pt>
    <dgm:pt modelId="{1D8C56BE-ED61-4866-ACB3-1AF085B3DFB2}" type="pres">
      <dgm:prSet presAssocID="{93FC043D-12AD-481D-9175-C187FB3CB4AE}" presName="Name37" presStyleLbl="parChTrans1D3" presStyleIdx="1" presStyleCnt="5"/>
      <dgm:spPr/>
      <dgm:t>
        <a:bodyPr/>
        <a:lstStyle/>
        <a:p>
          <a:endParaRPr lang="en-US"/>
        </a:p>
      </dgm:t>
    </dgm:pt>
    <dgm:pt modelId="{DDC2B73C-2241-45A6-B8C9-B60AF010A6E4}" type="pres">
      <dgm:prSet presAssocID="{92FFFEBA-B36F-4D9E-A4B3-0EB3B0268C94}" presName="hierRoot2" presStyleCnt="0">
        <dgm:presLayoutVars>
          <dgm:hierBranch val="init"/>
        </dgm:presLayoutVars>
      </dgm:prSet>
      <dgm:spPr/>
    </dgm:pt>
    <dgm:pt modelId="{BB351221-1499-4CF9-954D-0EBCE8831C32}" type="pres">
      <dgm:prSet presAssocID="{92FFFEBA-B36F-4D9E-A4B3-0EB3B0268C94}" presName="rootComposite" presStyleCnt="0"/>
      <dgm:spPr/>
    </dgm:pt>
    <dgm:pt modelId="{D27C1B2F-0139-47A9-AD76-41F28B3416FA}" type="pres">
      <dgm:prSet presAssocID="{92FFFEBA-B36F-4D9E-A4B3-0EB3B0268C94}" presName="rootText" presStyleLbl="node3" presStyleIdx="1" presStyleCnt="5" custLinFactNeighborX="9710" custLinFactNeighborY="-49538">
        <dgm:presLayoutVars>
          <dgm:chPref val="3"/>
        </dgm:presLayoutVars>
      </dgm:prSet>
      <dgm:spPr/>
      <dgm:t>
        <a:bodyPr/>
        <a:lstStyle/>
        <a:p>
          <a:endParaRPr lang="en-US"/>
        </a:p>
      </dgm:t>
    </dgm:pt>
    <dgm:pt modelId="{2B57942A-564A-4500-A658-B31AF77BA2A7}" type="pres">
      <dgm:prSet presAssocID="{92FFFEBA-B36F-4D9E-A4B3-0EB3B0268C94}" presName="rootConnector" presStyleLbl="node3" presStyleIdx="1" presStyleCnt="5"/>
      <dgm:spPr/>
      <dgm:t>
        <a:bodyPr/>
        <a:lstStyle/>
        <a:p>
          <a:endParaRPr lang="en-US"/>
        </a:p>
      </dgm:t>
    </dgm:pt>
    <dgm:pt modelId="{6F03426F-5C56-43F5-980C-C37D472B110D}" type="pres">
      <dgm:prSet presAssocID="{92FFFEBA-B36F-4D9E-A4B3-0EB3B0268C94}" presName="hierChild4" presStyleCnt="0"/>
      <dgm:spPr/>
    </dgm:pt>
    <dgm:pt modelId="{D93A4671-AFC4-45F5-970F-E37EB90316B3}" type="pres">
      <dgm:prSet presAssocID="{92FFFEBA-B36F-4D9E-A4B3-0EB3B0268C94}" presName="hierChild5" presStyleCnt="0"/>
      <dgm:spPr/>
    </dgm:pt>
    <dgm:pt modelId="{8F04E2E7-80E6-47D2-B738-1E94DFAF27D1}" type="pres">
      <dgm:prSet presAssocID="{F1EFC692-E275-478B-B7D1-2C927C0479C6}" presName="hierChild5" presStyleCnt="0"/>
      <dgm:spPr/>
    </dgm:pt>
    <dgm:pt modelId="{FDEA15D4-F171-4304-8D3C-C9F6A7D36DFC}" type="pres">
      <dgm:prSet presAssocID="{D1D0B091-504B-43A4-9EE6-35AECDDD460C}" presName="Name37" presStyleLbl="parChTrans1D2" presStyleIdx="1" presStyleCnt="2"/>
      <dgm:spPr/>
      <dgm:t>
        <a:bodyPr/>
        <a:lstStyle/>
        <a:p>
          <a:endParaRPr lang="en-US"/>
        </a:p>
      </dgm:t>
    </dgm:pt>
    <dgm:pt modelId="{93A35833-C843-4CC0-BD6D-669F383E330E}" type="pres">
      <dgm:prSet presAssocID="{C62B1E5D-D8CB-4B72-923A-2D5E43252E92}" presName="hierRoot2" presStyleCnt="0">
        <dgm:presLayoutVars>
          <dgm:hierBranch val="init"/>
        </dgm:presLayoutVars>
      </dgm:prSet>
      <dgm:spPr/>
    </dgm:pt>
    <dgm:pt modelId="{B7261C1A-DABB-49D3-A614-3F891B50ACEC}" type="pres">
      <dgm:prSet presAssocID="{C62B1E5D-D8CB-4B72-923A-2D5E43252E92}" presName="rootComposite" presStyleCnt="0"/>
      <dgm:spPr/>
    </dgm:pt>
    <dgm:pt modelId="{AD48E4C0-207B-4693-AE69-4F0F75FD7F0A}" type="pres">
      <dgm:prSet presAssocID="{C62B1E5D-D8CB-4B72-923A-2D5E43252E92}" presName="rootText" presStyleLbl="node2" presStyleIdx="1" presStyleCnt="2" custLinFactNeighborX="70344" custLinFactNeighborY="54961">
        <dgm:presLayoutVars>
          <dgm:chPref val="3"/>
        </dgm:presLayoutVars>
      </dgm:prSet>
      <dgm:spPr/>
      <dgm:t>
        <a:bodyPr/>
        <a:lstStyle/>
        <a:p>
          <a:endParaRPr lang="en-US"/>
        </a:p>
      </dgm:t>
    </dgm:pt>
    <dgm:pt modelId="{59C0E1C1-9F13-4CC2-8502-70FCFCDDE479}" type="pres">
      <dgm:prSet presAssocID="{C62B1E5D-D8CB-4B72-923A-2D5E43252E92}" presName="rootConnector" presStyleLbl="node2" presStyleIdx="1" presStyleCnt="2"/>
      <dgm:spPr/>
      <dgm:t>
        <a:bodyPr/>
        <a:lstStyle/>
        <a:p>
          <a:endParaRPr lang="en-US"/>
        </a:p>
      </dgm:t>
    </dgm:pt>
    <dgm:pt modelId="{7B4343A7-9C74-4325-B447-9CF5008A255C}" type="pres">
      <dgm:prSet presAssocID="{C62B1E5D-D8CB-4B72-923A-2D5E43252E92}" presName="hierChild4" presStyleCnt="0"/>
      <dgm:spPr/>
    </dgm:pt>
    <dgm:pt modelId="{5177F4BB-4350-44F8-BF59-2D3D29C05FDD}" type="pres">
      <dgm:prSet presAssocID="{FA0565E8-6724-4955-A1C9-6977CE02EB85}" presName="Name37" presStyleLbl="parChTrans1D3" presStyleIdx="2" presStyleCnt="5"/>
      <dgm:spPr/>
      <dgm:t>
        <a:bodyPr/>
        <a:lstStyle/>
        <a:p>
          <a:endParaRPr lang="en-US"/>
        </a:p>
      </dgm:t>
    </dgm:pt>
    <dgm:pt modelId="{6E78F268-D652-4745-B114-F2241CA96B15}" type="pres">
      <dgm:prSet presAssocID="{DB157B68-E50F-45E6-ACAE-76C46AE8ABD3}" presName="hierRoot2" presStyleCnt="0">
        <dgm:presLayoutVars>
          <dgm:hierBranch val="init"/>
        </dgm:presLayoutVars>
      </dgm:prSet>
      <dgm:spPr/>
    </dgm:pt>
    <dgm:pt modelId="{B0BD271D-D4E0-42CD-9F28-AC472C05A59A}" type="pres">
      <dgm:prSet presAssocID="{DB157B68-E50F-45E6-ACAE-76C46AE8ABD3}" presName="rootComposite" presStyleCnt="0"/>
      <dgm:spPr/>
    </dgm:pt>
    <dgm:pt modelId="{048E7985-2BC9-45B7-96EF-FA3066E1E2B8}" type="pres">
      <dgm:prSet presAssocID="{DB157B68-E50F-45E6-ACAE-76C46AE8ABD3}" presName="rootText" presStyleLbl="node3" presStyleIdx="2" presStyleCnt="5" custLinFactY="100000" custLinFactNeighborX="-63678" custLinFactNeighborY="132460">
        <dgm:presLayoutVars>
          <dgm:chPref val="3"/>
        </dgm:presLayoutVars>
      </dgm:prSet>
      <dgm:spPr/>
      <dgm:t>
        <a:bodyPr/>
        <a:lstStyle/>
        <a:p>
          <a:endParaRPr lang="en-US"/>
        </a:p>
      </dgm:t>
    </dgm:pt>
    <dgm:pt modelId="{26C731D0-3A71-40F4-BBF2-2FF2A29A66C4}" type="pres">
      <dgm:prSet presAssocID="{DB157B68-E50F-45E6-ACAE-76C46AE8ABD3}" presName="rootConnector" presStyleLbl="node3" presStyleIdx="2" presStyleCnt="5"/>
      <dgm:spPr/>
      <dgm:t>
        <a:bodyPr/>
        <a:lstStyle/>
        <a:p>
          <a:endParaRPr lang="en-US"/>
        </a:p>
      </dgm:t>
    </dgm:pt>
    <dgm:pt modelId="{C90BC397-1BFF-48E9-9F26-853A79E35669}" type="pres">
      <dgm:prSet presAssocID="{DB157B68-E50F-45E6-ACAE-76C46AE8ABD3}" presName="hierChild4" presStyleCnt="0"/>
      <dgm:spPr/>
    </dgm:pt>
    <dgm:pt modelId="{AD659CAB-C916-4C1C-BF14-8A8E43D9DD02}" type="pres">
      <dgm:prSet presAssocID="{DB157B68-E50F-45E6-ACAE-76C46AE8ABD3}" presName="hierChild5" presStyleCnt="0"/>
      <dgm:spPr/>
    </dgm:pt>
    <dgm:pt modelId="{EF57EDE3-C375-4160-A8DC-9FA5C9574E5B}" type="pres">
      <dgm:prSet presAssocID="{61A4E306-355B-44E7-878A-FD6DD6DE0F06}" presName="Name37" presStyleLbl="parChTrans1D3" presStyleIdx="3" presStyleCnt="5"/>
      <dgm:spPr/>
      <dgm:t>
        <a:bodyPr/>
        <a:lstStyle/>
        <a:p>
          <a:endParaRPr lang="en-US"/>
        </a:p>
      </dgm:t>
    </dgm:pt>
    <dgm:pt modelId="{AB564FD0-A722-4D90-B4D2-3A4864934B22}" type="pres">
      <dgm:prSet presAssocID="{1887E50B-3BD2-4772-9DA9-24EC174D7442}" presName="hierRoot2" presStyleCnt="0">
        <dgm:presLayoutVars>
          <dgm:hierBranch val="init"/>
        </dgm:presLayoutVars>
      </dgm:prSet>
      <dgm:spPr/>
    </dgm:pt>
    <dgm:pt modelId="{146FF887-EFCA-461C-86F5-D34504D31F03}" type="pres">
      <dgm:prSet presAssocID="{1887E50B-3BD2-4772-9DA9-24EC174D7442}" presName="rootComposite" presStyleCnt="0"/>
      <dgm:spPr/>
    </dgm:pt>
    <dgm:pt modelId="{E3663411-26EE-4FA2-93E2-1DA3F89C6ED2}" type="pres">
      <dgm:prSet presAssocID="{1887E50B-3BD2-4772-9DA9-24EC174D7442}" presName="rootText" presStyleLbl="node3" presStyleIdx="3" presStyleCnt="5" custLinFactNeighborX="76025" custLinFactNeighborY="84797">
        <dgm:presLayoutVars>
          <dgm:chPref val="3"/>
        </dgm:presLayoutVars>
      </dgm:prSet>
      <dgm:spPr/>
      <dgm:t>
        <a:bodyPr/>
        <a:lstStyle/>
        <a:p>
          <a:endParaRPr lang="en-US"/>
        </a:p>
      </dgm:t>
    </dgm:pt>
    <dgm:pt modelId="{890BB458-5ED5-4A92-B926-6B40C5E43465}" type="pres">
      <dgm:prSet presAssocID="{1887E50B-3BD2-4772-9DA9-24EC174D7442}" presName="rootConnector" presStyleLbl="node3" presStyleIdx="3" presStyleCnt="5"/>
      <dgm:spPr/>
      <dgm:t>
        <a:bodyPr/>
        <a:lstStyle/>
        <a:p>
          <a:endParaRPr lang="en-US"/>
        </a:p>
      </dgm:t>
    </dgm:pt>
    <dgm:pt modelId="{1F3528EF-5122-4D05-928E-89A334BBD430}" type="pres">
      <dgm:prSet presAssocID="{1887E50B-3BD2-4772-9DA9-24EC174D7442}" presName="hierChild4" presStyleCnt="0"/>
      <dgm:spPr/>
    </dgm:pt>
    <dgm:pt modelId="{FDDE6F16-AD8C-440E-B1B2-D9DF5EC8905D}" type="pres">
      <dgm:prSet presAssocID="{1887E50B-3BD2-4772-9DA9-24EC174D7442}" presName="hierChild5" presStyleCnt="0"/>
      <dgm:spPr/>
    </dgm:pt>
    <dgm:pt modelId="{48D8D3E7-36C0-4994-81AF-57358D819E1E}" type="pres">
      <dgm:prSet presAssocID="{D8F6CE99-837A-4D85-B165-19E50F160118}" presName="Name37" presStyleLbl="parChTrans1D3" presStyleIdx="4" presStyleCnt="5"/>
      <dgm:spPr/>
      <dgm:t>
        <a:bodyPr/>
        <a:lstStyle/>
        <a:p>
          <a:endParaRPr lang="en-US"/>
        </a:p>
      </dgm:t>
    </dgm:pt>
    <dgm:pt modelId="{63519B5C-F4AA-47B8-8CB8-EEC74BD2B54B}" type="pres">
      <dgm:prSet presAssocID="{5624376D-2E3A-47A6-BDE4-0554C4883504}" presName="hierRoot2" presStyleCnt="0">
        <dgm:presLayoutVars>
          <dgm:hierBranch val="init"/>
        </dgm:presLayoutVars>
      </dgm:prSet>
      <dgm:spPr/>
    </dgm:pt>
    <dgm:pt modelId="{B9554FD6-AF2E-4BCF-8F93-5176987F955E}" type="pres">
      <dgm:prSet presAssocID="{5624376D-2E3A-47A6-BDE4-0554C4883504}" presName="rootComposite" presStyleCnt="0"/>
      <dgm:spPr/>
    </dgm:pt>
    <dgm:pt modelId="{84582EFA-F2BA-4DAB-AFE7-B9A698EF7262}" type="pres">
      <dgm:prSet presAssocID="{5624376D-2E3A-47A6-BDE4-0554C4883504}" presName="rootText" presStyleLbl="node3" presStyleIdx="4" presStyleCnt="5" custLinFactX="15647" custLinFactY="-78365" custLinFactNeighborX="100000" custLinFactNeighborY="-100000">
        <dgm:presLayoutVars>
          <dgm:chPref val="3"/>
        </dgm:presLayoutVars>
      </dgm:prSet>
      <dgm:spPr/>
      <dgm:t>
        <a:bodyPr/>
        <a:lstStyle/>
        <a:p>
          <a:endParaRPr lang="en-US"/>
        </a:p>
      </dgm:t>
    </dgm:pt>
    <dgm:pt modelId="{B41D2E5B-BC5F-4CE0-9C9F-C79E2BD0F992}" type="pres">
      <dgm:prSet presAssocID="{5624376D-2E3A-47A6-BDE4-0554C4883504}" presName="rootConnector" presStyleLbl="node3" presStyleIdx="4" presStyleCnt="5"/>
      <dgm:spPr/>
      <dgm:t>
        <a:bodyPr/>
        <a:lstStyle/>
        <a:p>
          <a:endParaRPr lang="en-US"/>
        </a:p>
      </dgm:t>
    </dgm:pt>
    <dgm:pt modelId="{63593139-3239-49B6-B268-A7C2D64FD2D7}" type="pres">
      <dgm:prSet presAssocID="{5624376D-2E3A-47A6-BDE4-0554C4883504}" presName="hierChild4" presStyleCnt="0"/>
      <dgm:spPr/>
    </dgm:pt>
    <dgm:pt modelId="{6C1BCA2A-B956-433A-B59E-E76029C2BF70}" type="pres">
      <dgm:prSet presAssocID="{5624376D-2E3A-47A6-BDE4-0554C4883504}" presName="hierChild5" presStyleCnt="0"/>
      <dgm:spPr/>
    </dgm:pt>
    <dgm:pt modelId="{C11A9A06-F25F-4E90-A6D8-BBE080DD4783}" type="pres">
      <dgm:prSet presAssocID="{C62B1E5D-D8CB-4B72-923A-2D5E43252E92}" presName="hierChild5" presStyleCnt="0"/>
      <dgm:spPr/>
    </dgm:pt>
    <dgm:pt modelId="{D39754A3-2353-4657-87F3-9ABDB2A4CC4D}" type="pres">
      <dgm:prSet presAssocID="{ED3330FD-22B7-4B9E-A2A8-230CE4A25E06}" presName="hierChild3" presStyleCnt="0"/>
      <dgm:spPr/>
    </dgm:pt>
  </dgm:ptLst>
  <dgm:cxnLst>
    <dgm:cxn modelId="{385F2EBC-4312-4F01-9241-9790F08CF363}" type="presOf" srcId="{9A81C984-5260-4D91-A3FB-3F4E8D36DD90}" destId="{94CA4B2E-04FC-4463-80D1-32E1D04CB2CA}" srcOrd="0" destOrd="0" presId="urn:microsoft.com/office/officeart/2005/8/layout/orgChart1"/>
    <dgm:cxn modelId="{8B3F0D11-ED0D-4C0E-86E4-BCEAF8932B58}" srcId="{C62B1E5D-D8CB-4B72-923A-2D5E43252E92}" destId="{1887E50B-3BD2-4772-9DA9-24EC174D7442}" srcOrd="1" destOrd="0" parTransId="{61A4E306-355B-44E7-878A-FD6DD6DE0F06}" sibTransId="{2F084281-E14C-46BC-B49C-5DE23B9D9082}"/>
    <dgm:cxn modelId="{419B1EEE-4E48-4C4F-9407-A13E99E6080A}" type="presOf" srcId="{F1EFC692-E275-478B-B7D1-2C927C0479C6}" destId="{AE30FBDA-E328-4AEC-9EC5-FD2E09680449}" srcOrd="1" destOrd="0" presId="urn:microsoft.com/office/officeart/2005/8/layout/orgChart1"/>
    <dgm:cxn modelId="{1A714CAF-5C59-41D8-B6A7-083CDD9853D6}" type="presOf" srcId="{C62B1E5D-D8CB-4B72-923A-2D5E43252E92}" destId="{AD48E4C0-207B-4693-AE69-4F0F75FD7F0A}" srcOrd="0" destOrd="0" presId="urn:microsoft.com/office/officeart/2005/8/layout/orgChart1"/>
    <dgm:cxn modelId="{470E2FAE-25D5-415C-8F29-E85454824D86}" type="presOf" srcId="{ED3330FD-22B7-4B9E-A2A8-230CE4A25E06}" destId="{345C4649-8594-428F-8727-8DF091EA7B99}" srcOrd="0" destOrd="0" presId="urn:microsoft.com/office/officeart/2005/8/layout/orgChart1"/>
    <dgm:cxn modelId="{15F4FC69-4F27-4F61-BBDE-70B0095AB34F}" srcId="{56EE35F9-3701-4E69-9D53-A31183E21B52}" destId="{ED3330FD-22B7-4B9E-A2A8-230CE4A25E06}" srcOrd="0" destOrd="0" parTransId="{FBB04977-7A51-40F0-BF79-B0750D1E3B6C}" sibTransId="{B737FAA6-3642-4624-B047-D5201DCE513C}"/>
    <dgm:cxn modelId="{48D7A4B1-7334-4B99-B1E0-964A69AB002D}" srcId="{F1EFC692-E275-478B-B7D1-2C927C0479C6}" destId="{E4230757-978F-48E9-B878-A0953C95148A}" srcOrd="0" destOrd="0" parTransId="{9A81C984-5260-4D91-A3FB-3F4E8D36DD90}" sibTransId="{F1C56F8B-B633-461B-9034-A25DA7BD95DF}"/>
    <dgm:cxn modelId="{442C574A-0F9E-4C1B-85F5-ABB06AF953EF}" type="presOf" srcId="{1887E50B-3BD2-4772-9DA9-24EC174D7442}" destId="{890BB458-5ED5-4A92-B926-6B40C5E43465}" srcOrd="1" destOrd="0" presId="urn:microsoft.com/office/officeart/2005/8/layout/orgChart1"/>
    <dgm:cxn modelId="{B336F07A-73B1-48F8-9A1A-C835F5DAFF05}" type="presOf" srcId="{5624376D-2E3A-47A6-BDE4-0554C4883504}" destId="{B41D2E5B-BC5F-4CE0-9C9F-C79E2BD0F992}" srcOrd="1" destOrd="0" presId="urn:microsoft.com/office/officeart/2005/8/layout/orgChart1"/>
    <dgm:cxn modelId="{2B0FF7FB-BF9E-48F2-A4EA-9631CF5067A9}" type="presOf" srcId="{D1D0B091-504B-43A4-9EE6-35AECDDD460C}" destId="{FDEA15D4-F171-4304-8D3C-C9F6A7D36DFC}" srcOrd="0" destOrd="0" presId="urn:microsoft.com/office/officeart/2005/8/layout/orgChart1"/>
    <dgm:cxn modelId="{CB76D351-29B7-4D01-B451-255EA358A7A4}" type="presOf" srcId="{DB157B68-E50F-45E6-ACAE-76C46AE8ABD3}" destId="{048E7985-2BC9-45B7-96EF-FA3066E1E2B8}" srcOrd="0" destOrd="0" presId="urn:microsoft.com/office/officeart/2005/8/layout/orgChart1"/>
    <dgm:cxn modelId="{443C4BC7-7B10-470A-8B9D-018DB88B729B}" srcId="{ED3330FD-22B7-4B9E-A2A8-230CE4A25E06}" destId="{C62B1E5D-D8CB-4B72-923A-2D5E43252E92}" srcOrd="1" destOrd="0" parTransId="{D1D0B091-504B-43A4-9EE6-35AECDDD460C}" sibTransId="{648C01DC-5E70-49FA-830F-C2F7434F01ED}"/>
    <dgm:cxn modelId="{CFDA5CF3-D6EB-4836-B247-632BE1ED2CB8}" type="presOf" srcId="{61A4E306-355B-44E7-878A-FD6DD6DE0F06}" destId="{EF57EDE3-C375-4160-A8DC-9FA5C9574E5B}" srcOrd="0" destOrd="0" presId="urn:microsoft.com/office/officeart/2005/8/layout/orgChart1"/>
    <dgm:cxn modelId="{56C651DE-5BBB-45DA-BBF4-0E38F1C1A6C0}" type="presOf" srcId="{ED3330FD-22B7-4B9E-A2A8-230CE4A25E06}" destId="{6E079672-AA3D-410A-A0A4-6F2A0C7CB1BA}" srcOrd="1" destOrd="0" presId="urn:microsoft.com/office/officeart/2005/8/layout/orgChart1"/>
    <dgm:cxn modelId="{4AEFDA8D-717D-460B-9E49-CC96637D79CC}" type="presOf" srcId="{E4230757-978F-48E9-B878-A0953C95148A}" destId="{7CB65199-67B8-4861-A3F7-658E67A5D9B1}" srcOrd="1" destOrd="0" presId="urn:microsoft.com/office/officeart/2005/8/layout/orgChart1"/>
    <dgm:cxn modelId="{2459618F-7E2D-4514-A872-486962C7D8DD}" type="presOf" srcId="{93FC043D-12AD-481D-9175-C187FB3CB4AE}" destId="{1D8C56BE-ED61-4866-ACB3-1AF085B3DFB2}" srcOrd="0" destOrd="0" presId="urn:microsoft.com/office/officeart/2005/8/layout/orgChart1"/>
    <dgm:cxn modelId="{6EB5087B-8FF8-43DA-86CD-96306DBF44AB}" type="presOf" srcId="{FA0565E8-6724-4955-A1C9-6977CE02EB85}" destId="{5177F4BB-4350-44F8-BF59-2D3D29C05FDD}" srcOrd="0" destOrd="0" presId="urn:microsoft.com/office/officeart/2005/8/layout/orgChart1"/>
    <dgm:cxn modelId="{C568E143-7FFD-4080-8222-7025FD5F9074}" type="presOf" srcId="{5624376D-2E3A-47A6-BDE4-0554C4883504}" destId="{84582EFA-F2BA-4DAB-AFE7-B9A698EF7262}" srcOrd="0" destOrd="0" presId="urn:microsoft.com/office/officeart/2005/8/layout/orgChart1"/>
    <dgm:cxn modelId="{AAD6FB08-4A63-421F-BE89-C6DB984EECBD}" type="presOf" srcId="{8D51611A-66A9-420C-B67B-CBF3B79C9787}" destId="{ECFC7A84-33A2-4E8A-9403-7B18BB5B5CA9}" srcOrd="0" destOrd="0" presId="urn:microsoft.com/office/officeart/2005/8/layout/orgChart1"/>
    <dgm:cxn modelId="{5E768F28-6BB1-4515-B3FB-138B3E286EB5}" srcId="{ED3330FD-22B7-4B9E-A2A8-230CE4A25E06}" destId="{F1EFC692-E275-478B-B7D1-2C927C0479C6}" srcOrd="0" destOrd="0" parTransId="{8D51611A-66A9-420C-B67B-CBF3B79C9787}" sibTransId="{423D664A-58F6-4129-9AF0-57447C7F7CE0}"/>
    <dgm:cxn modelId="{60AEE25E-7CFF-49ED-AF4C-48079E48EFCA}" srcId="{F1EFC692-E275-478B-B7D1-2C927C0479C6}" destId="{92FFFEBA-B36F-4D9E-A4B3-0EB3B0268C94}" srcOrd="1" destOrd="0" parTransId="{93FC043D-12AD-481D-9175-C187FB3CB4AE}" sibTransId="{E2350F0C-9A86-4130-8AC3-4253B13E7755}"/>
    <dgm:cxn modelId="{94C4EB88-A3B0-446B-B04B-1CCB4393F952}" type="presOf" srcId="{E4230757-978F-48E9-B878-A0953C95148A}" destId="{54AB080B-382D-48A5-B573-BA04FBA266E8}" srcOrd="0" destOrd="0" presId="urn:microsoft.com/office/officeart/2005/8/layout/orgChart1"/>
    <dgm:cxn modelId="{04A8B3E2-9C7A-43EA-A05D-BDCD8D0B3B5B}" type="presOf" srcId="{1887E50B-3BD2-4772-9DA9-24EC174D7442}" destId="{E3663411-26EE-4FA2-93E2-1DA3F89C6ED2}" srcOrd="0" destOrd="0" presId="urn:microsoft.com/office/officeart/2005/8/layout/orgChart1"/>
    <dgm:cxn modelId="{F0FBFDBE-2530-4E1F-BD28-8A00D1C1D2A3}" type="presOf" srcId="{F1EFC692-E275-478B-B7D1-2C927C0479C6}" destId="{207AEB3E-6D57-4AA6-B36F-5A37E0EF92A9}" srcOrd="0" destOrd="0" presId="urn:microsoft.com/office/officeart/2005/8/layout/orgChart1"/>
    <dgm:cxn modelId="{91B14357-6472-4B7D-829D-56E41C0F4BFC}" type="presOf" srcId="{DB157B68-E50F-45E6-ACAE-76C46AE8ABD3}" destId="{26C731D0-3A71-40F4-BBF2-2FF2A29A66C4}" srcOrd="1" destOrd="0" presId="urn:microsoft.com/office/officeart/2005/8/layout/orgChart1"/>
    <dgm:cxn modelId="{906DB3F8-DBCC-4452-B77D-B5DC4B5725A1}" type="presOf" srcId="{C62B1E5D-D8CB-4B72-923A-2D5E43252E92}" destId="{59C0E1C1-9F13-4CC2-8502-70FCFCDDE479}" srcOrd="1" destOrd="0" presId="urn:microsoft.com/office/officeart/2005/8/layout/orgChart1"/>
    <dgm:cxn modelId="{F3457529-2FD7-45C7-9161-FFC4A25DD515}" type="presOf" srcId="{92FFFEBA-B36F-4D9E-A4B3-0EB3B0268C94}" destId="{2B57942A-564A-4500-A658-B31AF77BA2A7}" srcOrd="1" destOrd="0" presId="urn:microsoft.com/office/officeart/2005/8/layout/orgChart1"/>
    <dgm:cxn modelId="{DB9AC326-09E5-445E-90F3-CBB6987ED41B}" type="presOf" srcId="{56EE35F9-3701-4E69-9D53-A31183E21B52}" destId="{D111795E-D762-402B-AC1E-5FAE444585F8}" srcOrd="0" destOrd="0" presId="urn:microsoft.com/office/officeart/2005/8/layout/orgChart1"/>
    <dgm:cxn modelId="{563961B1-372F-41A6-A022-125DDAA87DB0}" type="presOf" srcId="{D8F6CE99-837A-4D85-B165-19E50F160118}" destId="{48D8D3E7-36C0-4994-81AF-57358D819E1E}" srcOrd="0" destOrd="0" presId="urn:microsoft.com/office/officeart/2005/8/layout/orgChart1"/>
    <dgm:cxn modelId="{CC158543-32B8-486E-8D5F-49BD77FBE951}" type="presOf" srcId="{92FFFEBA-B36F-4D9E-A4B3-0EB3B0268C94}" destId="{D27C1B2F-0139-47A9-AD76-41F28B3416FA}" srcOrd="0" destOrd="0" presId="urn:microsoft.com/office/officeart/2005/8/layout/orgChart1"/>
    <dgm:cxn modelId="{84D944A2-D426-4DE7-80D4-C1CB195B7149}" srcId="{C62B1E5D-D8CB-4B72-923A-2D5E43252E92}" destId="{5624376D-2E3A-47A6-BDE4-0554C4883504}" srcOrd="2" destOrd="0" parTransId="{D8F6CE99-837A-4D85-B165-19E50F160118}" sibTransId="{C910CCCA-FA21-40DA-B952-20D35A0F38BB}"/>
    <dgm:cxn modelId="{D719C939-5616-4558-93D4-4BF43C27455A}" srcId="{C62B1E5D-D8CB-4B72-923A-2D5E43252E92}" destId="{DB157B68-E50F-45E6-ACAE-76C46AE8ABD3}" srcOrd="0" destOrd="0" parTransId="{FA0565E8-6724-4955-A1C9-6977CE02EB85}" sibTransId="{B7B9AB7B-66B4-429D-90F7-900D16209AAD}"/>
    <dgm:cxn modelId="{25CD0B66-4791-4DFE-95C0-566DAE652C18}" type="presParOf" srcId="{D111795E-D762-402B-AC1E-5FAE444585F8}" destId="{6D39D064-3459-4770-B3E7-41B04FC8F476}" srcOrd="0" destOrd="0" presId="urn:microsoft.com/office/officeart/2005/8/layout/orgChart1"/>
    <dgm:cxn modelId="{DDAC2A16-2027-4238-B757-BD5D74526192}" type="presParOf" srcId="{6D39D064-3459-4770-B3E7-41B04FC8F476}" destId="{8E538F3B-87FC-408A-94A5-AB536D3BB46F}" srcOrd="0" destOrd="0" presId="urn:microsoft.com/office/officeart/2005/8/layout/orgChart1"/>
    <dgm:cxn modelId="{44AAD063-7832-422F-A897-063B8DA99D58}" type="presParOf" srcId="{8E538F3B-87FC-408A-94A5-AB536D3BB46F}" destId="{345C4649-8594-428F-8727-8DF091EA7B99}" srcOrd="0" destOrd="0" presId="urn:microsoft.com/office/officeart/2005/8/layout/orgChart1"/>
    <dgm:cxn modelId="{F6B88554-D076-4388-A591-5C6D1E11C8B7}" type="presParOf" srcId="{8E538F3B-87FC-408A-94A5-AB536D3BB46F}" destId="{6E079672-AA3D-410A-A0A4-6F2A0C7CB1BA}" srcOrd="1" destOrd="0" presId="urn:microsoft.com/office/officeart/2005/8/layout/orgChart1"/>
    <dgm:cxn modelId="{66E7C322-BCA3-4B0A-87F1-40023AFF8677}" type="presParOf" srcId="{6D39D064-3459-4770-B3E7-41B04FC8F476}" destId="{31405BEF-805A-4937-B195-B1FF4E7D36B3}" srcOrd="1" destOrd="0" presId="urn:microsoft.com/office/officeart/2005/8/layout/orgChart1"/>
    <dgm:cxn modelId="{0741AED6-6C13-4E11-B530-053C1B2796A2}" type="presParOf" srcId="{31405BEF-805A-4937-B195-B1FF4E7D36B3}" destId="{ECFC7A84-33A2-4E8A-9403-7B18BB5B5CA9}" srcOrd="0" destOrd="0" presId="urn:microsoft.com/office/officeart/2005/8/layout/orgChart1"/>
    <dgm:cxn modelId="{24A2C22B-8118-407E-AE57-09A44481568D}" type="presParOf" srcId="{31405BEF-805A-4937-B195-B1FF4E7D36B3}" destId="{442E249B-FD22-42B4-92A3-1E74F6F81EEA}" srcOrd="1" destOrd="0" presId="urn:microsoft.com/office/officeart/2005/8/layout/orgChart1"/>
    <dgm:cxn modelId="{85CF08A2-6401-40F7-A477-D6CDA9C7BDC3}" type="presParOf" srcId="{442E249B-FD22-42B4-92A3-1E74F6F81EEA}" destId="{E89806C9-F9A8-4C91-B22E-24554BB2B71C}" srcOrd="0" destOrd="0" presId="urn:microsoft.com/office/officeart/2005/8/layout/orgChart1"/>
    <dgm:cxn modelId="{C7F87B15-8292-4717-9066-5DF45B404BB6}" type="presParOf" srcId="{E89806C9-F9A8-4C91-B22E-24554BB2B71C}" destId="{207AEB3E-6D57-4AA6-B36F-5A37E0EF92A9}" srcOrd="0" destOrd="0" presId="urn:microsoft.com/office/officeart/2005/8/layout/orgChart1"/>
    <dgm:cxn modelId="{7CE98FD7-E945-4007-A0B2-7DD3E7E77395}" type="presParOf" srcId="{E89806C9-F9A8-4C91-B22E-24554BB2B71C}" destId="{AE30FBDA-E328-4AEC-9EC5-FD2E09680449}" srcOrd="1" destOrd="0" presId="urn:microsoft.com/office/officeart/2005/8/layout/orgChart1"/>
    <dgm:cxn modelId="{6C1947FC-F383-4E8C-A302-4B10555B7B9F}" type="presParOf" srcId="{442E249B-FD22-42B4-92A3-1E74F6F81EEA}" destId="{E22DD5D0-C1B1-47C7-AE14-7ABC828A11CF}" srcOrd="1" destOrd="0" presId="urn:microsoft.com/office/officeart/2005/8/layout/orgChart1"/>
    <dgm:cxn modelId="{F73F16EA-BDBE-47EB-9083-DD559FA2D321}" type="presParOf" srcId="{E22DD5D0-C1B1-47C7-AE14-7ABC828A11CF}" destId="{94CA4B2E-04FC-4463-80D1-32E1D04CB2CA}" srcOrd="0" destOrd="0" presId="urn:microsoft.com/office/officeart/2005/8/layout/orgChart1"/>
    <dgm:cxn modelId="{20AE4BB7-A97D-4C04-8BF0-723B5EDA16AB}" type="presParOf" srcId="{E22DD5D0-C1B1-47C7-AE14-7ABC828A11CF}" destId="{61E797A5-32E1-40C6-9FB2-D476E8348EC0}" srcOrd="1" destOrd="0" presId="urn:microsoft.com/office/officeart/2005/8/layout/orgChart1"/>
    <dgm:cxn modelId="{ABEADD34-A4AC-4F62-A392-FE43479D628C}" type="presParOf" srcId="{61E797A5-32E1-40C6-9FB2-D476E8348EC0}" destId="{FE3E6F55-6937-4FF3-BFE9-97B697CF3262}" srcOrd="0" destOrd="0" presId="urn:microsoft.com/office/officeart/2005/8/layout/orgChart1"/>
    <dgm:cxn modelId="{0C238BEB-4179-4AC9-BEB6-C4BEE6E41BBF}" type="presParOf" srcId="{FE3E6F55-6937-4FF3-BFE9-97B697CF3262}" destId="{54AB080B-382D-48A5-B573-BA04FBA266E8}" srcOrd="0" destOrd="0" presId="urn:microsoft.com/office/officeart/2005/8/layout/orgChart1"/>
    <dgm:cxn modelId="{B39B6A0C-54BC-4190-8B5E-DF0EBD876682}" type="presParOf" srcId="{FE3E6F55-6937-4FF3-BFE9-97B697CF3262}" destId="{7CB65199-67B8-4861-A3F7-658E67A5D9B1}" srcOrd="1" destOrd="0" presId="urn:microsoft.com/office/officeart/2005/8/layout/orgChart1"/>
    <dgm:cxn modelId="{5EE30CAD-C0D0-4BA0-A4A0-0886EA8643A8}" type="presParOf" srcId="{61E797A5-32E1-40C6-9FB2-D476E8348EC0}" destId="{1FD2254A-245C-4847-8EDE-61F680E996BE}" srcOrd="1" destOrd="0" presId="urn:microsoft.com/office/officeart/2005/8/layout/orgChart1"/>
    <dgm:cxn modelId="{18CD4258-7FC3-43B5-9821-B6BFC32A422B}" type="presParOf" srcId="{61E797A5-32E1-40C6-9FB2-D476E8348EC0}" destId="{A395576C-CFFE-42C0-8502-3A58B11A64E3}" srcOrd="2" destOrd="0" presId="urn:microsoft.com/office/officeart/2005/8/layout/orgChart1"/>
    <dgm:cxn modelId="{744C6D2D-005A-4C8E-B320-868FDD51CC2D}" type="presParOf" srcId="{E22DD5D0-C1B1-47C7-AE14-7ABC828A11CF}" destId="{1D8C56BE-ED61-4866-ACB3-1AF085B3DFB2}" srcOrd="2" destOrd="0" presId="urn:microsoft.com/office/officeart/2005/8/layout/orgChart1"/>
    <dgm:cxn modelId="{CCBDF7B4-5D19-46FE-8172-F97B990FCB70}" type="presParOf" srcId="{E22DD5D0-C1B1-47C7-AE14-7ABC828A11CF}" destId="{DDC2B73C-2241-45A6-B8C9-B60AF010A6E4}" srcOrd="3" destOrd="0" presId="urn:microsoft.com/office/officeart/2005/8/layout/orgChart1"/>
    <dgm:cxn modelId="{58E91138-E217-4C53-8D4F-55A9C91148D0}" type="presParOf" srcId="{DDC2B73C-2241-45A6-B8C9-B60AF010A6E4}" destId="{BB351221-1499-4CF9-954D-0EBCE8831C32}" srcOrd="0" destOrd="0" presId="urn:microsoft.com/office/officeart/2005/8/layout/orgChart1"/>
    <dgm:cxn modelId="{6F72DB6F-A08E-4F40-8826-784AA35788C5}" type="presParOf" srcId="{BB351221-1499-4CF9-954D-0EBCE8831C32}" destId="{D27C1B2F-0139-47A9-AD76-41F28B3416FA}" srcOrd="0" destOrd="0" presId="urn:microsoft.com/office/officeart/2005/8/layout/orgChart1"/>
    <dgm:cxn modelId="{D23D78B8-D4B7-43B4-B1CB-40091B4FFF2C}" type="presParOf" srcId="{BB351221-1499-4CF9-954D-0EBCE8831C32}" destId="{2B57942A-564A-4500-A658-B31AF77BA2A7}" srcOrd="1" destOrd="0" presId="urn:microsoft.com/office/officeart/2005/8/layout/orgChart1"/>
    <dgm:cxn modelId="{BAB11AAF-8494-4AF7-BCF5-76C2C52652A0}" type="presParOf" srcId="{DDC2B73C-2241-45A6-B8C9-B60AF010A6E4}" destId="{6F03426F-5C56-43F5-980C-C37D472B110D}" srcOrd="1" destOrd="0" presId="urn:microsoft.com/office/officeart/2005/8/layout/orgChart1"/>
    <dgm:cxn modelId="{0E642DA9-72A3-4559-91E2-9B5209CBAC09}" type="presParOf" srcId="{DDC2B73C-2241-45A6-B8C9-B60AF010A6E4}" destId="{D93A4671-AFC4-45F5-970F-E37EB90316B3}" srcOrd="2" destOrd="0" presId="urn:microsoft.com/office/officeart/2005/8/layout/orgChart1"/>
    <dgm:cxn modelId="{BF9A039E-11E9-480B-AD07-AA9B2879AA06}" type="presParOf" srcId="{442E249B-FD22-42B4-92A3-1E74F6F81EEA}" destId="{8F04E2E7-80E6-47D2-B738-1E94DFAF27D1}" srcOrd="2" destOrd="0" presId="urn:microsoft.com/office/officeart/2005/8/layout/orgChart1"/>
    <dgm:cxn modelId="{3D9B3AD4-4816-4FB0-AE9C-0E9C1928EE8F}" type="presParOf" srcId="{31405BEF-805A-4937-B195-B1FF4E7D36B3}" destId="{FDEA15D4-F171-4304-8D3C-C9F6A7D36DFC}" srcOrd="2" destOrd="0" presId="urn:microsoft.com/office/officeart/2005/8/layout/orgChart1"/>
    <dgm:cxn modelId="{427B3468-2B79-4930-AD2A-A54E2020801B}" type="presParOf" srcId="{31405BEF-805A-4937-B195-B1FF4E7D36B3}" destId="{93A35833-C843-4CC0-BD6D-669F383E330E}" srcOrd="3" destOrd="0" presId="urn:microsoft.com/office/officeart/2005/8/layout/orgChart1"/>
    <dgm:cxn modelId="{7A83B8FF-3C65-414D-B269-CF963B967237}" type="presParOf" srcId="{93A35833-C843-4CC0-BD6D-669F383E330E}" destId="{B7261C1A-DABB-49D3-A614-3F891B50ACEC}" srcOrd="0" destOrd="0" presId="urn:microsoft.com/office/officeart/2005/8/layout/orgChart1"/>
    <dgm:cxn modelId="{8168665B-47E4-48FE-8005-F751877D029F}" type="presParOf" srcId="{B7261C1A-DABB-49D3-A614-3F891B50ACEC}" destId="{AD48E4C0-207B-4693-AE69-4F0F75FD7F0A}" srcOrd="0" destOrd="0" presId="urn:microsoft.com/office/officeart/2005/8/layout/orgChart1"/>
    <dgm:cxn modelId="{603C4C38-6C7E-4FF6-B7F0-BA7582D5507F}" type="presParOf" srcId="{B7261C1A-DABB-49D3-A614-3F891B50ACEC}" destId="{59C0E1C1-9F13-4CC2-8502-70FCFCDDE479}" srcOrd="1" destOrd="0" presId="urn:microsoft.com/office/officeart/2005/8/layout/orgChart1"/>
    <dgm:cxn modelId="{F0D42573-4520-49AF-9E3B-25BA9AB3A207}" type="presParOf" srcId="{93A35833-C843-4CC0-BD6D-669F383E330E}" destId="{7B4343A7-9C74-4325-B447-9CF5008A255C}" srcOrd="1" destOrd="0" presId="urn:microsoft.com/office/officeart/2005/8/layout/orgChart1"/>
    <dgm:cxn modelId="{0F40D149-104D-4980-B814-465E0B6D94FC}" type="presParOf" srcId="{7B4343A7-9C74-4325-B447-9CF5008A255C}" destId="{5177F4BB-4350-44F8-BF59-2D3D29C05FDD}" srcOrd="0" destOrd="0" presId="urn:microsoft.com/office/officeart/2005/8/layout/orgChart1"/>
    <dgm:cxn modelId="{61C93E4D-70D9-4ADB-92DE-DF5EEA4FA27D}" type="presParOf" srcId="{7B4343A7-9C74-4325-B447-9CF5008A255C}" destId="{6E78F268-D652-4745-B114-F2241CA96B15}" srcOrd="1" destOrd="0" presId="urn:microsoft.com/office/officeart/2005/8/layout/orgChart1"/>
    <dgm:cxn modelId="{CBB55721-4E5C-4537-BDF5-50F5E1BC0A19}" type="presParOf" srcId="{6E78F268-D652-4745-B114-F2241CA96B15}" destId="{B0BD271D-D4E0-42CD-9F28-AC472C05A59A}" srcOrd="0" destOrd="0" presId="urn:microsoft.com/office/officeart/2005/8/layout/orgChart1"/>
    <dgm:cxn modelId="{C23A9BE9-09DA-4A8D-9888-193F7BFDECCA}" type="presParOf" srcId="{B0BD271D-D4E0-42CD-9F28-AC472C05A59A}" destId="{048E7985-2BC9-45B7-96EF-FA3066E1E2B8}" srcOrd="0" destOrd="0" presId="urn:microsoft.com/office/officeart/2005/8/layout/orgChart1"/>
    <dgm:cxn modelId="{029BD6BC-AAA8-4952-9ED7-F4EA678C95EA}" type="presParOf" srcId="{B0BD271D-D4E0-42CD-9F28-AC472C05A59A}" destId="{26C731D0-3A71-40F4-BBF2-2FF2A29A66C4}" srcOrd="1" destOrd="0" presId="urn:microsoft.com/office/officeart/2005/8/layout/orgChart1"/>
    <dgm:cxn modelId="{0BFB81D9-9AE7-4937-B030-B7A64218F97A}" type="presParOf" srcId="{6E78F268-D652-4745-B114-F2241CA96B15}" destId="{C90BC397-1BFF-48E9-9F26-853A79E35669}" srcOrd="1" destOrd="0" presId="urn:microsoft.com/office/officeart/2005/8/layout/orgChart1"/>
    <dgm:cxn modelId="{D4751DDB-BFCB-4BB9-929E-3DF58FC1732D}" type="presParOf" srcId="{6E78F268-D652-4745-B114-F2241CA96B15}" destId="{AD659CAB-C916-4C1C-BF14-8A8E43D9DD02}" srcOrd="2" destOrd="0" presId="urn:microsoft.com/office/officeart/2005/8/layout/orgChart1"/>
    <dgm:cxn modelId="{5CE7EA7C-A3B5-4779-A41E-A58F74FC9B38}" type="presParOf" srcId="{7B4343A7-9C74-4325-B447-9CF5008A255C}" destId="{EF57EDE3-C375-4160-A8DC-9FA5C9574E5B}" srcOrd="2" destOrd="0" presId="urn:microsoft.com/office/officeart/2005/8/layout/orgChart1"/>
    <dgm:cxn modelId="{22E9D589-B3C5-4AE0-BE7F-1D6237809456}" type="presParOf" srcId="{7B4343A7-9C74-4325-B447-9CF5008A255C}" destId="{AB564FD0-A722-4D90-B4D2-3A4864934B22}" srcOrd="3" destOrd="0" presId="urn:microsoft.com/office/officeart/2005/8/layout/orgChart1"/>
    <dgm:cxn modelId="{63F13B24-8F99-4F6E-BF62-894092FB7F71}" type="presParOf" srcId="{AB564FD0-A722-4D90-B4D2-3A4864934B22}" destId="{146FF887-EFCA-461C-86F5-D34504D31F03}" srcOrd="0" destOrd="0" presId="urn:microsoft.com/office/officeart/2005/8/layout/orgChart1"/>
    <dgm:cxn modelId="{4DC935D1-33F2-4B3C-9B65-CAEF4376724F}" type="presParOf" srcId="{146FF887-EFCA-461C-86F5-D34504D31F03}" destId="{E3663411-26EE-4FA2-93E2-1DA3F89C6ED2}" srcOrd="0" destOrd="0" presId="urn:microsoft.com/office/officeart/2005/8/layout/orgChart1"/>
    <dgm:cxn modelId="{2EE276E8-F8C9-45F0-B988-4A413AA742AE}" type="presParOf" srcId="{146FF887-EFCA-461C-86F5-D34504D31F03}" destId="{890BB458-5ED5-4A92-B926-6B40C5E43465}" srcOrd="1" destOrd="0" presId="urn:microsoft.com/office/officeart/2005/8/layout/orgChart1"/>
    <dgm:cxn modelId="{08FF5CBA-2727-48E5-89CE-342728E1CF13}" type="presParOf" srcId="{AB564FD0-A722-4D90-B4D2-3A4864934B22}" destId="{1F3528EF-5122-4D05-928E-89A334BBD430}" srcOrd="1" destOrd="0" presId="urn:microsoft.com/office/officeart/2005/8/layout/orgChart1"/>
    <dgm:cxn modelId="{7B49281C-A0BA-428B-8877-8035E81927D8}" type="presParOf" srcId="{AB564FD0-A722-4D90-B4D2-3A4864934B22}" destId="{FDDE6F16-AD8C-440E-B1B2-D9DF5EC8905D}" srcOrd="2" destOrd="0" presId="urn:microsoft.com/office/officeart/2005/8/layout/orgChart1"/>
    <dgm:cxn modelId="{FF026934-E9C2-4A1A-A2A8-F80C268E8048}" type="presParOf" srcId="{7B4343A7-9C74-4325-B447-9CF5008A255C}" destId="{48D8D3E7-36C0-4994-81AF-57358D819E1E}" srcOrd="4" destOrd="0" presId="urn:microsoft.com/office/officeart/2005/8/layout/orgChart1"/>
    <dgm:cxn modelId="{AA4F17E0-AD56-4305-9559-2FAC8E8B17BD}" type="presParOf" srcId="{7B4343A7-9C74-4325-B447-9CF5008A255C}" destId="{63519B5C-F4AA-47B8-8CB8-EEC74BD2B54B}" srcOrd="5" destOrd="0" presId="urn:microsoft.com/office/officeart/2005/8/layout/orgChart1"/>
    <dgm:cxn modelId="{3FC55FED-91C3-4651-9DA6-005F4F6E1C09}" type="presParOf" srcId="{63519B5C-F4AA-47B8-8CB8-EEC74BD2B54B}" destId="{B9554FD6-AF2E-4BCF-8F93-5176987F955E}" srcOrd="0" destOrd="0" presId="urn:microsoft.com/office/officeart/2005/8/layout/orgChart1"/>
    <dgm:cxn modelId="{76B11559-7E9F-46B3-89F3-F9F7EE0C03C8}" type="presParOf" srcId="{B9554FD6-AF2E-4BCF-8F93-5176987F955E}" destId="{84582EFA-F2BA-4DAB-AFE7-B9A698EF7262}" srcOrd="0" destOrd="0" presId="urn:microsoft.com/office/officeart/2005/8/layout/orgChart1"/>
    <dgm:cxn modelId="{F97D7FD9-89EA-482A-A9E8-ACA059C3C519}" type="presParOf" srcId="{B9554FD6-AF2E-4BCF-8F93-5176987F955E}" destId="{B41D2E5B-BC5F-4CE0-9C9F-C79E2BD0F992}" srcOrd="1" destOrd="0" presId="urn:microsoft.com/office/officeart/2005/8/layout/orgChart1"/>
    <dgm:cxn modelId="{4E7A4DEB-9A88-44E2-A6E8-506C2E4CBA8E}" type="presParOf" srcId="{63519B5C-F4AA-47B8-8CB8-EEC74BD2B54B}" destId="{63593139-3239-49B6-B268-A7C2D64FD2D7}" srcOrd="1" destOrd="0" presId="urn:microsoft.com/office/officeart/2005/8/layout/orgChart1"/>
    <dgm:cxn modelId="{F84192ED-9424-41F4-8391-651E03AD1C4C}" type="presParOf" srcId="{63519B5C-F4AA-47B8-8CB8-EEC74BD2B54B}" destId="{6C1BCA2A-B956-433A-B59E-E76029C2BF70}" srcOrd="2" destOrd="0" presId="urn:microsoft.com/office/officeart/2005/8/layout/orgChart1"/>
    <dgm:cxn modelId="{C402A03D-7604-48ED-8238-B296C18FC3A1}" type="presParOf" srcId="{93A35833-C843-4CC0-BD6D-669F383E330E}" destId="{C11A9A06-F25F-4E90-A6D8-BBE080DD4783}" srcOrd="2" destOrd="0" presId="urn:microsoft.com/office/officeart/2005/8/layout/orgChart1"/>
    <dgm:cxn modelId="{14C7D340-5823-4AF8-A670-46E331F435AA}" type="presParOf" srcId="{6D39D064-3459-4770-B3E7-41B04FC8F476}" destId="{D39754A3-2353-4657-87F3-9ABDB2A4CC4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8D3E7-36C0-4994-81AF-57358D819E1E}">
      <dsp:nvSpPr>
        <dsp:cNvPr id="0" name=""/>
        <dsp:cNvSpPr/>
      </dsp:nvSpPr>
      <dsp:spPr>
        <a:xfrm>
          <a:off x="3194477" y="1672020"/>
          <a:ext cx="306344" cy="802650"/>
        </a:xfrm>
        <a:custGeom>
          <a:avLst/>
          <a:gdLst/>
          <a:ahLst/>
          <a:cxnLst/>
          <a:rect l="0" t="0" r="0" b="0"/>
          <a:pathLst>
            <a:path>
              <a:moveTo>
                <a:pt x="0" y="0"/>
              </a:moveTo>
              <a:lnTo>
                <a:pt x="0" y="802650"/>
              </a:lnTo>
              <a:lnTo>
                <a:pt x="306344" y="80265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57EDE3-C375-4160-A8DC-9FA5C9574E5B}">
      <dsp:nvSpPr>
        <dsp:cNvPr id="0" name=""/>
        <dsp:cNvSpPr/>
      </dsp:nvSpPr>
      <dsp:spPr>
        <a:xfrm>
          <a:off x="3194477" y="1672020"/>
          <a:ext cx="232692" cy="1484279"/>
        </a:xfrm>
        <a:custGeom>
          <a:avLst/>
          <a:gdLst/>
          <a:ahLst/>
          <a:cxnLst/>
          <a:rect l="0" t="0" r="0" b="0"/>
          <a:pathLst>
            <a:path>
              <a:moveTo>
                <a:pt x="0" y="0"/>
              </a:moveTo>
              <a:lnTo>
                <a:pt x="0" y="1484279"/>
              </a:lnTo>
              <a:lnTo>
                <a:pt x="232692" y="14842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77F4BB-4350-44F8-BF59-2D3D29C05FDD}">
      <dsp:nvSpPr>
        <dsp:cNvPr id="0" name=""/>
        <dsp:cNvSpPr/>
      </dsp:nvSpPr>
      <dsp:spPr>
        <a:xfrm>
          <a:off x="2980450" y="1672020"/>
          <a:ext cx="214026" cy="1516138"/>
        </a:xfrm>
        <a:custGeom>
          <a:avLst/>
          <a:gdLst/>
          <a:ahLst/>
          <a:cxnLst/>
          <a:rect l="0" t="0" r="0" b="0"/>
          <a:pathLst>
            <a:path>
              <a:moveTo>
                <a:pt x="214026" y="0"/>
              </a:moveTo>
              <a:lnTo>
                <a:pt x="214026" y="1516138"/>
              </a:lnTo>
              <a:lnTo>
                <a:pt x="0" y="151613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EA15D4-F171-4304-8D3C-C9F6A7D36DFC}">
      <dsp:nvSpPr>
        <dsp:cNvPr id="0" name=""/>
        <dsp:cNvSpPr/>
      </dsp:nvSpPr>
      <dsp:spPr>
        <a:xfrm>
          <a:off x="2172343" y="563964"/>
          <a:ext cx="1472195" cy="545479"/>
        </a:xfrm>
        <a:custGeom>
          <a:avLst/>
          <a:gdLst/>
          <a:ahLst/>
          <a:cxnLst/>
          <a:rect l="0" t="0" r="0" b="0"/>
          <a:pathLst>
            <a:path>
              <a:moveTo>
                <a:pt x="0" y="0"/>
              </a:moveTo>
              <a:lnTo>
                <a:pt x="0" y="427338"/>
              </a:lnTo>
              <a:lnTo>
                <a:pt x="1472195" y="427338"/>
              </a:lnTo>
              <a:lnTo>
                <a:pt x="1472195" y="54547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8C56BE-ED61-4866-ACB3-1AF085B3DFB2}">
      <dsp:nvSpPr>
        <dsp:cNvPr id="0" name=""/>
        <dsp:cNvSpPr/>
      </dsp:nvSpPr>
      <dsp:spPr>
        <a:xfrm>
          <a:off x="112515" y="1672020"/>
          <a:ext cx="1207074" cy="728542"/>
        </a:xfrm>
        <a:custGeom>
          <a:avLst/>
          <a:gdLst/>
          <a:ahLst/>
          <a:cxnLst/>
          <a:rect l="0" t="0" r="0" b="0"/>
          <a:pathLst>
            <a:path>
              <a:moveTo>
                <a:pt x="0" y="0"/>
              </a:moveTo>
              <a:lnTo>
                <a:pt x="0" y="728542"/>
              </a:lnTo>
              <a:lnTo>
                <a:pt x="1207074" y="7285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CA4B2E-04FC-4463-80D1-32E1D04CB2CA}">
      <dsp:nvSpPr>
        <dsp:cNvPr id="0" name=""/>
        <dsp:cNvSpPr/>
      </dsp:nvSpPr>
      <dsp:spPr>
        <a:xfrm>
          <a:off x="37416" y="1672020"/>
          <a:ext cx="91440" cy="716728"/>
        </a:xfrm>
        <a:custGeom>
          <a:avLst/>
          <a:gdLst/>
          <a:ahLst/>
          <a:cxnLst/>
          <a:rect l="0" t="0" r="0" b="0"/>
          <a:pathLst>
            <a:path>
              <a:moveTo>
                <a:pt x="75098" y="0"/>
              </a:moveTo>
              <a:lnTo>
                <a:pt x="45720" y="71672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FC7A84-33A2-4E8A-9403-7B18BB5B5CA9}">
      <dsp:nvSpPr>
        <dsp:cNvPr id="0" name=""/>
        <dsp:cNvSpPr/>
      </dsp:nvSpPr>
      <dsp:spPr>
        <a:xfrm>
          <a:off x="562576" y="563964"/>
          <a:ext cx="1609766" cy="545479"/>
        </a:xfrm>
        <a:custGeom>
          <a:avLst/>
          <a:gdLst/>
          <a:ahLst/>
          <a:cxnLst/>
          <a:rect l="0" t="0" r="0" b="0"/>
          <a:pathLst>
            <a:path>
              <a:moveTo>
                <a:pt x="1609766" y="0"/>
              </a:moveTo>
              <a:lnTo>
                <a:pt x="1609766" y="427338"/>
              </a:lnTo>
              <a:lnTo>
                <a:pt x="0" y="427338"/>
              </a:lnTo>
              <a:lnTo>
                <a:pt x="0" y="54547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5C4649-8594-428F-8727-8DF091EA7B99}">
      <dsp:nvSpPr>
        <dsp:cNvPr id="0" name=""/>
        <dsp:cNvSpPr/>
      </dsp:nvSpPr>
      <dsp:spPr>
        <a:xfrm>
          <a:off x="1609766" y="1387"/>
          <a:ext cx="1125153" cy="56257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Patriarch&amp; Matriarch</a:t>
          </a:r>
        </a:p>
      </dsp:txBody>
      <dsp:txXfrm>
        <a:off x="1609766" y="1387"/>
        <a:ext cx="1125153" cy="562576"/>
      </dsp:txXfrm>
    </dsp:sp>
    <dsp:sp modelId="{207AEB3E-6D57-4AA6-B36F-5A37E0EF92A9}">
      <dsp:nvSpPr>
        <dsp:cNvPr id="0" name=""/>
        <dsp:cNvSpPr/>
      </dsp:nvSpPr>
      <dsp:spPr>
        <a:xfrm>
          <a:off x="0" y="1109444"/>
          <a:ext cx="1125153" cy="56257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Child 1</a:t>
          </a:r>
        </a:p>
      </dsp:txBody>
      <dsp:txXfrm>
        <a:off x="0" y="1109444"/>
        <a:ext cx="1125153" cy="562576"/>
      </dsp:txXfrm>
    </dsp:sp>
    <dsp:sp modelId="{54AB080B-382D-48A5-B573-BA04FBA266E8}">
      <dsp:nvSpPr>
        <dsp:cNvPr id="0" name=""/>
        <dsp:cNvSpPr/>
      </dsp:nvSpPr>
      <dsp:spPr>
        <a:xfrm>
          <a:off x="83136" y="2107460"/>
          <a:ext cx="1125153" cy="56257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Grandchild 1</a:t>
          </a:r>
        </a:p>
      </dsp:txBody>
      <dsp:txXfrm>
        <a:off x="83136" y="2107460"/>
        <a:ext cx="1125153" cy="562576"/>
      </dsp:txXfrm>
    </dsp:sp>
    <dsp:sp modelId="{D27C1B2F-0139-47A9-AD76-41F28B3416FA}">
      <dsp:nvSpPr>
        <dsp:cNvPr id="0" name=""/>
        <dsp:cNvSpPr/>
      </dsp:nvSpPr>
      <dsp:spPr>
        <a:xfrm>
          <a:off x="1319589" y="2119274"/>
          <a:ext cx="1125153" cy="56257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Grandchild 2</a:t>
          </a:r>
        </a:p>
      </dsp:txBody>
      <dsp:txXfrm>
        <a:off x="1319589" y="2119274"/>
        <a:ext cx="1125153" cy="562576"/>
      </dsp:txXfrm>
    </dsp:sp>
    <dsp:sp modelId="{AD48E4C0-207B-4693-AE69-4F0F75FD7F0A}">
      <dsp:nvSpPr>
        <dsp:cNvPr id="0" name=""/>
        <dsp:cNvSpPr/>
      </dsp:nvSpPr>
      <dsp:spPr>
        <a:xfrm>
          <a:off x="3081962" y="1109444"/>
          <a:ext cx="1125153" cy="56257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Child 2</a:t>
          </a:r>
        </a:p>
      </dsp:txBody>
      <dsp:txXfrm>
        <a:off x="3081962" y="1109444"/>
        <a:ext cx="1125153" cy="562576"/>
      </dsp:txXfrm>
    </dsp:sp>
    <dsp:sp modelId="{048E7985-2BC9-45B7-96EF-FA3066E1E2B8}">
      <dsp:nvSpPr>
        <dsp:cNvPr id="0" name=""/>
        <dsp:cNvSpPr/>
      </dsp:nvSpPr>
      <dsp:spPr>
        <a:xfrm>
          <a:off x="1855297" y="2906870"/>
          <a:ext cx="1125153" cy="56257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Grandchild 3</a:t>
          </a:r>
        </a:p>
      </dsp:txBody>
      <dsp:txXfrm>
        <a:off x="1855297" y="2906870"/>
        <a:ext cx="1125153" cy="562576"/>
      </dsp:txXfrm>
    </dsp:sp>
    <dsp:sp modelId="{E3663411-26EE-4FA2-93E2-1DA3F89C6ED2}">
      <dsp:nvSpPr>
        <dsp:cNvPr id="0" name=""/>
        <dsp:cNvSpPr/>
      </dsp:nvSpPr>
      <dsp:spPr>
        <a:xfrm>
          <a:off x="3427170" y="2875012"/>
          <a:ext cx="1125153" cy="56257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Grandchild 4</a:t>
          </a:r>
        </a:p>
      </dsp:txBody>
      <dsp:txXfrm>
        <a:off x="3427170" y="2875012"/>
        <a:ext cx="1125153" cy="562576"/>
      </dsp:txXfrm>
    </dsp:sp>
    <dsp:sp modelId="{84582EFA-F2BA-4DAB-AFE7-B9A698EF7262}">
      <dsp:nvSpPr>
        <dsp:cNvPr id="0" name=""/>
        <dsp:cNvSpPr/>
      </dsp:nvSpPr>
      <dsp:spPr>
        <a:xfrm>
          <a:off x="3500821" y="2193382"/>
          <a:ext cx="1125153" cy="56257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Grandchild 5</a:t>
          </a:r>
        </a:p>
      </dsp:txBody>
      <dsp:txXfrm>
        <a:off x="3500821" y="2193382"/>
        <a:ext cx="1125153" cy="562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8D3E7-36C0-4994-81AF-57358D819E1E}">
      <dsp:nvSpPr>
        <dsp:cNvPr id="0" name=""/>
        <dsp:cNvSpPr/>
      </dsp:nvSpPr>
      <dsp:spPr>
        <a:xfrm>
          <a:off x="3194477" y="1672814"/>
          <a:ext cx="306344" cy="802650"/>
        </a:xfrm>
        <a:custGeom>
          <a:avLst/>
          <a:gdLst/>
          <a:ahLst/>
          <a:cxnLst/>
          <a:rect l="0" t="0" r="0" b="0"/>
          <a:pathLst>
            <a:path>
              <a:moveTo>
                <a:pt x="0" y="0"/>
              </a:moveTo>
              <a:lnTo>
                <a:pt x="0" y="802650"/>
              </a:lnTo>
              <a:lnTo>
                <a:pt x="306344" y="80265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57EDE3-C375-4160-A8DC-9FA5C9574E5B}">
      <dsp:nvSpPr>
        <dsp:cNvPr id="0" name=""/>
        <dsp:cNvSpPr/>
      </dsp:nvSpPr>
      <dsp:spPr>
        <a:xfrm>
          <a:off x="3194477" y="1672814"/>
          <a:ext cx="232692" cy="1484279"/>
        </a:xfrm>
        <a:custGeom>
          <a:avLst/>
          <a:gdLst/>
          <a:ahLst/>
          <a:cxnLst/>
          <a:rect l="0" t="0" r="0" b="0"/>
          <a:pathLst>
            <a:path>
              <a:moveTo>
                <a:pt x="0" y="0"/>
              </a:moveTo>
              <a:lnTo>
                <a:pt x="0" y="1484279"/>
              </a:lnTo>
              <a:lnTo>
                <a:pt x="232692" y="14842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77F4BB-4350-44F8-BF59-2D3D29C05FDD}">
      <dsp:nvSpPr>
        <dsp:cNvPr id="0" name=""/>
        <dsp:cNvSpPr/>
      </dsp:nvSpPr>
      <dsp:spPr>
        <a:xfrm>
          <a:off x="2980450" y="1672814"/>
          <a:ext cx="214026" cy="1516138"/>
        </a:xfrm>
        <a:custGeom>
          <a:avLst/>
          <a:gdLst/>
          <a:ahLst/>
          <a:cxnLst/>
          <a:rect l="0" t="0" r="0" b="0"/>
          <a:pathLst>
            <a:path>
              <a:moveTo>
                <a:pt x="214026" y="0"/>
              </a:moveTo>
              <a:lnTo>
                <a:pt x="214026" y="1516138"/>
              </a:lnTo>
              <a:lnTo>
                <a:pt x="0" y="151613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EA15D4-F171-4304-8D3C-C9F6A7D36DFC}">
      <dsp:nvSpPr>
        <dsp:cNvPr id="0" name=""/>
        <dsp:cNvSpPr/>
      </dsp:nvSpPr>
      <dsp:spPr>
        <a:xfrm>
          <a:off x="2172343" y="564758"/>
          <a:ext cx="1472195" cy="545479"/>
        </a:xfrm>
        <a:custGeom>
          <a:avLst/>
          <a:gdLst/>
          <a:ahLst/>
          <a:cxnLst/>
          <a:rect l="0" t="0" r="0" b="0"/>
          <a:pathLst>
            <a:path>
              <a:moveTo>
                <a:pt x="0" y="0"/>
              </a:moveTo>
              <a:lnTo>
                <a:pt x="0" y="427338"/>
              </a:lnTo>
              <a:lnTo>
                <a:pt x="1472195" y="427338"/>
              </a:lnTo>
              <a:lnTo>
                <a:pt x="1472195" y="54547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8C56BE-ED61-4866-ACB3-1AF085B3DFB2}">
      <dsp:nvSpPr>
        <dsp:cNvPr id="0" name=""/>
        <dsp:cNvSpPr/>
      </dsp:nvSpPr>
      <dsp:spPr>
        <a:xfrm>
          <a:off x="112515" y="1672814"/>
          <a:ext cx="1207074" cy="728542"/>
        </a:xfrm>
        <a:custGeom>
          <a:avLst/>
          <a:gdLst/>
          <a:ahLst/>
          <a:cxnLst/>
          <a:rect l="0" t="0" r="0" b="0"/>
          <a:pathLst>
            <a:path>
              <a:moveTo>
                <a:pt x="0" y="0"/>
              </a:moveTo>
              <a:lnTo>
                <a:pt x="0" y="728542"/>
              </a:lnTo>
              <a:lnTo>
                <a:pt x="1207074" y="7285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CA4B2E-04FC-4463-80D1-32E1D04CB2CA}">
      <dsp:nvSpPr>
        <dsp:cNvPr id="0" name=""/>
        <dsp:cNvSpPr/>
      </dsp:nvSpPr>
      <dsp:spPr>
        <a:xfrm>
          <a:off x="37416" y="1672814"/>
          <a:ext cx="91440" cy="716728"/>
        </a:xfrm>
        <a:custGeom>
          <a:avLst/>
          <a:gdLst/>
          <a:ahLst/>
          <a:cxnLst/>
          <a:rect l="0" t="0" r="0" b="0"/>
          <a:pathLst>
            <a:path>
              <a:moveTo>
                <a:pt x="75098" y="0"/>
              </a:moveTo>
              <a:lnTo>
                <a:pt x="45720" y="71672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FC7A84-33A2-4E8A-9403-7B18BB5B5CA9}">
      <dsp:nvSpPr>
        <dsp:cNvPr id="0" name=""/>
        <dsp:cNvSpPr/>
      </dsp:nvSpPr>
      <dsp:spPr>
        <a:xfrm>
          <a:off x="562576" y="564758"/>
          <a:ext cx="1609766" cy="545479"/>
        </a:xfrm>
        <a:custGeom>
          <a:avLst/>
          <a:gdLst/>
          <a:ahLst/>
          <a:cxnLst/>
          <a:rect l="0" t="0" r="0" b="0"/>
          <a:pathLst>
            <a:path>
              <a:moveTo>
                <a:pt x="1609766" y="0"/>
              </a:moveTo>
              <a:lnTo>
                <a:pt x="1609766" y="427338"/>
              </a:lnTo>
              <a:lnTo>
                <a:pt x="0" y="427338"/>
              </a:lnTo>
              <a:lnTo>
                <a:pt x="0" y="54547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5C4649-8594-428F-8727-8DF091EA7B99}">
      <dsp:nvSpPr>
        <dsp:cNvPr id="0" name=""/>
        <dsp:cNvSpPr/>
      </dsp:nvSpPr>
      <dsp:spPr>
        <a:xfrm>
          <a:off x="1609766" y="2181"/>
          <a:ext cx="1125153" cy="56257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Patriarch&amp; Matriarch</a:t>
          </a:r>
        </a:p>
      </dsp:txBody>
      <dsp:txXfrm>
        <a:off x="1609766" y="2181"/>
        <a:ext cx="1125153" cy="562576"/>
      </dsp:txXfrm>
    </dsp:sp>
    <dsp:sp modelId="{207AEB3E-6D57-4AA6-B36F-5A37E0EF92A9}">
      <dsp:nvSpPr>
        <dsp:cNvPr id="0" name=""/>
        <dsp:cNvSpPr/>
      </dsp:nvSpPr>
      <dsp:spPr>
        <a:xfrm>
          <a:off x="0" y="1110238"/>
          <a:ext cx="1125153" cy="56257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Child 1</a:t>
          </a:r>
        </a:p>
      </dsp:txBody>
      <dsp:txXfrm>
        <a:off x="0" y="1110238"/>
        <a:ext cx="1125153" cy="562576"/>
      </dsp:txXfrm>
    </dsp:sp>
    <dsp:sp modelId="{54AB080B-382D-48A5-B573-BA04FBA266E8}">
      <dsp:nvSpPr>
        <dsp:cNvPr id="0" name=""/>
        <dsp:cNvSpPr/>
      </dsp:nvSpPr>
      <dsp:spPr>
        <a:xfrm>
          <a:off x="83136" y="2108254"/>
          <a:ext cx="1125153" cy="56257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Grandchild 1</a:t>
          </a:r>
        </a:p>
      </dsp:txBody>
      <dsp:txXfrm>
        <a:off x="83136" y="2108254"/>
        <a:ext cx="1125153" cy="562576"/>
      </dsp:txXfrm>
    </dsp:sp>
    <dsp:sp modelId="{D27C1B2F-0139-47A9-AD76-41F28B3416FA}">
      <dsp:nvSpPr>
        <dsp:cNvPr id="0" name=""/>
        <dsp:cNvSpPr/>
      </dsp:nvSpPr>
      <dsp:spPr>
        <a:xfrm>
          <a:off x="1319589" y="2120068"/>
          <a:ext cx="1125153" cy="56257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Grandchild 2</a:t>
          </a:r>
        </a:p>
      </dsp:txBody>
      <dsp:txXfrm>
        <a:off x="1319589" y="2120068"/>
        <a:ext cx="1125153" cy="562576"/>
      </dsp:txXfrm>
    </dsp:sp>
    <dsp:sp modelId="{AD48E4C0-207B-4693-AE69-4F0F75FD7F0A}">
      <dsp:nvSpPr>
        <dsp:cNvPr id="0" name=""/>
        <dsp:cNvSpPr/>
      </dsp:nvSpPr>
      <dsp:spPr>
        <a:xfrm>
          <a:off x="3081962" y="1110238"/>
          <a:ext cx="1125153" cy="56257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Child 2</a:t>
          </a:r>
        </a:p>
      </dsp:txBody>
      <dsp:txXfrm>
        <a:off x="3081962" y="1110238"/>
        <a:ext cx="1125153" cy="562576"/>
      </dsp:txXfrm>
    </dsp:sp>
    <dsp:sp modelId="{048E7985-2BC9-45B7-96EF-FA3066E1E2B8}">
      <dsp:nvSpPr>
        <dsp:cNvPr id="0" name=""/>
        <dsp:cNvSpPr/>
      </dsp:nvSpPr>
      <dsp:spPr>
        <a:xfrm>
          <a:off x="1855297" y="2907664"/>
          <a:ext cx="1125153" cy="56257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Grandchild 3</a:t>
          </a:r>
        </a:p>
      </dsp:txBody>
      <dsp:txXfrm>
        <a:off x="1855297" y="2907664"/>
        <a:ext cx="1125153" cy="562576"/>
      </dsp:txXfrm>
    </dsp:sp>
    <dsp:sp modelId="{E3663411-26EE-4FA2-93E2-1DA3F89C6ED2}">
      <dsp:nvSpPr>
        <dsp:cNvPr id="0" name=""/>
        <dsp:cNvSpPr/>
      </dsp:nvSpPr>
      <dsp:spPr>
        <a:xfrm>
          <a:off x="3427170" y="2875806"/>
          <a:ext cx="1125153" cy="56257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Grandchild 4</a:t>
          </a:r>
        </a:p>
      </dsp:txBody>
      <dsp:txXfrm>
        <a:off x="3427170" y="2875806"/>
        <a:ext cx="1125153" cy="562576"/>
      </dsp:txXfrm>
    </dsp:sp>
    <dsp:sp modelId="{84582EFA-F2BA-4DAB-AFE7-B9A698EF7262}">
      <dsp:nvSpPr>
        <dsp:cNvPr id="0" name=""/>
        <dsp:cNvSpPr/>
      </dsp:nvSpPr>
      <dsp:spPr>
        <a:xfrm>
          <a:off x="3500821" y="2194176"/>
          <a:ext cx="1125153" cy="56257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Grandchild 5</a:t>
          </a:r>
        </a:p>
      </dsp:txBody>
      <dsp:txXfrm>
        <a:off x="3500821" y="2194176"/>
        <a:ext cx="1125153" cy="56257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in Footer">
    <p:spTree>
      <p:nvGrpSpPr>
        <p:cNvPr id="1" name=""/>
        <p:cNvGrpSpPr/>
        <p:nvPr/>
      </p:nvGrpSpPr>
      <p:grpSpPr>
        <a:xfrm>
          <a:off x="0" y="0"/>
          <a:ext cx="0" cy="0"/>
          <a:chOff x="0" y="0"/>
          <a:chExt cx="0" cy="0"/>
        </a:xfrm>
      </p:grpSpPr>
      <p:sp>
        <p:nvSpPr>
          <p:cNvPr id="6" name="Rectangle 5"/>
          <p:cNvSpPr/>
          <p:nvPr userDrawn="1"/>
        </p:nvSpPr>
        <p:spPr>
          <a:xfrm>
            <a:off x="-2000" y="6639022"/>
            <a:ext cx="9144000" cy="218977"/>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E4934"/>
              </a:solidFill>
            </a:endParaRPr>
          </a:p>
        </p:txBody>
      </p:sp>
      <p:sp>
        <p:nvSpPr>
          <p:cNvPr id="7" name="Slide Number Placeholder 1"/>
          <p:cNvSpPr txBox="1">
            <a:spLocks/>
          </p:cNvSpPr>
          <p:nvPr userDrawn="1"/>
        </p:nvSpPr>
        <p:spPr>
          <a:xfrm>
            <a:off x="7478877" y="6597798"/>
            <a:ext cx="1665123"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pPr algn="r" defTabSz="342900" eaLnBrk="1" fontAlgn="auto" hangingPunct="1">
              <a:spcBef>
                <a:spcPts val="0"/>
              </a:spcBef>
              <a:spcAft>
                <a:spcPts val="0"/>
              </a:spcAft>
              <a:defRPr/>
            </a:pPr>
            <a:fld id="{A9F5E759-7C04-4582-BA5E-E26673645BE6}" type="slidenum">
              <a:rPr lang="en-US" sz="1400" b="1" smtClean="0">
                <a:solidFill>
                  <a:schemeClr val="bg1"/>
                </a:solidFill>
                <a:latin typeface="Calibri" panose="020F0502020204030204" pitchFamily="34" charset="0"/>
                <a:cs typeface="Calibri" panose="020F0502020204030204" pitchFamily="34" charset="0"/>
              </a:rPr>
              <a:pPr algn="r" defTabSz="342900" eaLnBrk="1" fontAlgn="auto" hangingPunct="1">
                <a:spcBef>
                  <a:spcPts val="0"/>
                </a:spcBef>
                <a:spcAft>
                  <a:spcPts val="0"/>
                </a:spcAft>
                <a:defRPr/>
              </a:pPr>
              <a:t>‹#›</a:t>
            </a:fld>
            <a:endParaRPr lang="en-US" sz="1800" b="1" dirty="0">
              <a:solidFill>
                <a:schemeClr val="bg1"/>
              </a:solidFill>
              <a:latin typeface="Calibri" panose="020F0502020204030204" pitchFamily="34" charset="0"/>
              <a:cs typeface="Calibri" panose="020F0502020204030204" pitchFamily="34" charset="0"/>
            </a:endParaRPr>
          </a:p>
        </p:txBody>
      </p:sp>
      <p:sp>
        <p:nvSpPr>
          <p:cNvPr id="5" name="TextBox 4"/>
          <p:cNvSpPr txBox="1"/>
          <p:nvPr userDrawn="1"/>
        </p:nvSpPr>
        <p:spPr>
          <a:xfrm>
            <a:off x="639777" y="6623369"/>
            <a:ext cx="786444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baseline="0" dirty="0" smtClean="0">
                <a:solidFill>
                  <a:schemeClr val="bg1"/>
                </a:solidFill>
                <a:latin typeface="Calibri" panose="020F0502020204030204" pitchFamily="34" charset="0"/>
                <a:cs typeface="Calibri" panose="020F0502020204030204" pitchFamily="34" charset="0"/>
              </a:rPr>
              <a:t>Wealth Planning Strategies With Math and Beyond| February 3, 2024</a:t>
            </a:r>
            <a:r>
              <a:rPr lang="en-US" sz="1000" b="1" baseline="0" dirty="0" smtClean="0">
                <a:solidFill>
                  <a:schemeClr val="bg1"/>
                </a:solidFill>
                <a:latin typeface="Calibri" panose="020F0502020204030204" pitchFamily="34" charset="0"/>
                <a:cs typeface="Calibri" panose="020F0502020204030204" pitchFamily="34" charset="0"/>
              </a:rPr>
              <a:t>| </a:t>
            </a:r>
            <a:r>
              <a:rPr lang="en-US" sz="1000" b="1" dirty="0">
                <a:solidFill>
                  <a:schemeClr val="bg1"/>
                </a:solidFill>
                <a:latin typeface="Calibri" panose="020F0502020204030204" pitchFamily="34" charset="0"/>
                <a:cs typeface="Calibri" panose="020F0502020204030204" pitchFamily="34" charset="0"/>
              </a:rPr>
              <a:t>Copyright © </a:t>
            </a:r>
            <a:r>
              <a:rPr lang="en-US" sz="1000" b="1" dirty="0" smtClean="0">
                <a:solidFill>
                  <a:schemeClr val="bg1"/>
                </a:solidFill>
                <a:latin typeface="Calibri" panose="020F0502020204030204" pitchFamily="34" charset="0"/>
                <a:cs typeface="Calibri" panose="020F0502020204030204" pitchFamily="34" charset="0"/>
              </a:rPr>
              <a:t>2024 </a:t>
            </a:r>
            <a:r>
              <a:rPr lang="en-US" sz="1000" b="1" dirty="0">
                <a:solidFill>
                  <a:schemeClr val="bg1"/>
                </a:solidFill>
                <a:latin typeface="Calibri" panose="020F0502020204030204" pitchFamily="34" charset="0"/>
                <a:cs typeface="Calibri" panose="020F0502020204030204" pitchFamily="34" charset="0"/>
              </a:rPr>
              <a:t>Gassman, Crotty &amp; Denicolo, P.A</a:t>
            </a:r>
          </a:p>
        </p:txBody>
      </p:sp>
    </p:spTree>
    <p:extLst>
      <p:ext uri="{BB962C8B-B14F-4D97-AF65-F5344CB8AC3E}">
        <p14:creationId xmlns:p14="http://schemas.microsoft.com/office/powerpoint/2010/main" val="40383163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Footer">
    <p:spTree>
      <p:nvGrpSpPr>
        <p:cNvPr id="1" name=""/>
        <p:cNvGrpSpPr/>
        <p:nvPr/>
      </p:nvGrpSpPr>
      <p:grpSpPr>
        <a:xfrm>
          <a:off x="0" y="0"/>
          <a:ext cx="0" cy="0"/>
          <a:chOff x="0" y="0"/>
          <a:chExt cx="0" cy="0"/>
        </a:xfrm>
      </p:grpSpPr>
      <p:sp>
        <p:nvSpPr>
          <p:cNvPr id="6" name="Rectangle 5"/>
          <p:cNvSpPr/>
          <p:nvPr userDrawn="1"/>
        </p:nvSpPr>
        <p:spPr>
          <a:xfrm>
            <a:off x="450253" y="6414567"/>
            <a:ext cx="8693747" cy="444625"/>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9E4934"/>
              </a:solidFill>
            </a:endParaRPr>
          </a:p>
        </p:txBody>
      </p:sp>
      <p:sp>
        <p:nvSpPr>
          <p:cNvPr id="8" name="TextBox 7"/>
          <p:cNvSpPr txBox="1"/>
          <p:nvPr userDrawn="1"/>
        </p:nvSpPr>
        <p:spPr>
          <a:xfrm>
            <a:off x="5683145" y="6466755"/>
            <a:ext cx="304762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1" i="0" baseline="0" dirty="0" smtClean="0">
                <a:solidFill>
                  <a:schemeClr val="bg1"/>
                </a:solidFill>
                <a:latin typeface="Calibri" panose="020F0502020204030204" pitchFamily="34" charset="0"/>
                <a:cs typeface="Calibri" panose="020F0502020204030204" pitchFamily="34" charset="0"/>
              </a:rPr>
              <a:t>Designing and Building a Family’s Complex Wealth Structure| October 28, </a:t>
            </a:r>
            <a:r>
              <a:rPr lang="en-US" sz="900" b="1" i="0" baseline="0" dirty="0">
                <a:solidFill>
                  <a:schemeClr val="bg1"/>
                </a:solidFill>
                <a:latin typeface="Calibri" panose="020F0502020204030204" pitchFamily="34" charset="0"/>
                <a:cs typeface="Calibri" panose="020F0502020204030204" pitchFamily="34" charset="0"/>
              </a:rPr>
              <a:t>2023</a:t>
            </a:r>
            <a:endParaRPr lang="en-US" sz="900" b="1" i="0" dirty="0">
              <a:solidFill>
                <a:schemeClr val="bg1"/>
              </a:solidFill>
              <a:latin typeface="Calibri" panose="020F0502020204030204" pitchFamily="34" charset="0"/>
              <a:cs typeface="Calibri" panose="020F0502020204030204" pitchFamily="34" charset="0"/>
            </a:endParaRPr>
          </a:p>
        </p:txBody>
      </p:sp>
      <p:sp>
        <p:nvSpPr>
          <p:cNvPr id="9" name="Slide Number Placeholder 1"/>
          <p:cNvSpPr txBox="1">
            <a:spLocks/>
          </p:cNvSpPr>
          <p:nvPr userDrawn="1"/>
        </p:nvSpPr>
        <p:spPr>
          <a:xfrm>
            <a:off x="8277922" y="6479268"/>
            <a:ext cx="8382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pPr algn="r" defTabSz="342900" eaLnBrk="1" fontAlgn="auto" hangingPunct="1">
              <a:spcBef>
                <a:spcPts val="0"/>
              </a:spcBef>
              <a:spcAft>
                <a:spcPts val="0"/>
              </a:spcAft>
              <a:defRPr/>
            </a:pPr>
            <a:fld id="{A9F5E759-7C04-4582-BA5E-E26673645BE6}" type="slidenum">
              <a:rPr lang="en-US" sz="1600" b="1" smtClean="0">
                <a:solidFill>
                  <a:schemeClr val="bg1"/>
                </a:solidFill>
                <a:latin typeface="Calibri" panose="020F0502020204030204" pitchFamily="34" charset="0"/>
                <a:cs typeface="Calibri" panose="020F0502020204030204" pitchFamily="34" charset="0"/>
              </a:rPr>
              <a:pPr algn="r" defTabSz="342900" eaLnBrk="1" fontAlgn="auto" hangingPunct="1">
                <a:spcBef>
                  <a:spcPts val="0"/>
                </a:spcBef>
                <a:spcAft>
                  <a:spcPts val="0"/>
                </a:spcAft>
                <a:defRPr/>
              </a:pPr>
              <a:t>‹#›</a:t>
            </a:fld>
            <a:endParaRPr lang="en-US" sz="1800" b="1" dirty="0">
              <a:solidFill>
                <a:schemeClr val="bg1"/>
              </a:solidFill>
              <a:latin typeface="Calibri" panose="020F0502020204030204" pitchFamily="34" charset="0"/>
              <a:cs typeface="Calibri" panose="020F050202020403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0" y="6414568"/>
            <a:ext cx="466195" cy="445836"/>
          </a:xfrm>
          <a:prstGeom prst="rect">
            <a:avLst/>
          </a:prstGeom>
        </p:spPr>
      </p:pic>
      <p:sp>
        <p:nvSpPr>
          <p:cNvPr id="11" name="TextBox 10"/>
          <p:cNvSpPr txBox="1"/>
          <p:nvPr userDrawn="1"/>
        </p:nvSpPr>
        <p:spPr>
          <a:xfrm>
            <a:off x="951474" y="6417466"/>
            <a:ext cx="2786334" cy="553998"/>
          </a:xfrm>
          <a:prstGeom prst="rect">
            <a:avLst/>
          </a:prstGeom>
          <a:noFill/>
        </p:spPr>
        <p:txBody>
          <a:bodyPr wrap="square" rtlCol="0">
            <a:spAutoFit/>
          </a:bodyPr>
          <a:lstStyle/>
          <a:p>
            <a:pPr defTabSz="914400"/>
            <a:r>
              <a:rPr lang="en-US" sz="1000" b="1" dirty="0">
                <a:solidFill>
                  <a:schemeClr val="bg1"/>
                </a:solidFill>
                <a:latin typeface="Calibri" panose="020F0502020204030204" pitchFamily="34" charset="0"/>
                <a:cs typeface="Calibri" panose="020F0502020204030204" pitchFamily="34" charset="0"/>
              </a:rPr>
              <a:t>agassman@gassmanpa.com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bg1"/>
                </a:solidFill>
              </a:rPr>
              <a:t>croe@rxwealthadvisors.com</a:t>
            </a:r>
          </a:p>
          <a:p>
            <a:pPr defTabSz="914400"/>
            <a:endParaRPr lang="en-US" sz="1000" b="1" dirty="0">
              <a:solidFill>
                <a:schemeClr val="bg1"/>
              </a:solidFill>
              <a:latin typeface="Calibri" panose="020F0502020204030204" pitchFamily="34" charset="0"/>
              <a:cs typeface="Calibri" panose="020F0502020204030204" pitchFamily="34" charset="0"/>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2029" y="6397787"/>
            <a:ext cx="1859943" cy="349421"/>
          </a:xfrm>
          <a:prstGeom prst="rect">
            <a:avLst/>
          </a:prstGeom>
        </p:spPr>
      </p:pic>
      <p:sp>
        <p:nvSpPr>
          <p:cNvPr id="14" name="Rectangle 13"/>
          <p:cNvSpPr/>
          <p:nvPr userDrawn="1"/>
        </p:nvSpPr>
        <p:spPr>
          <a:xfrm>
            <a:off x="1276711" y="6694465"/>
            <a:ext cx="6590581"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dirty="0">
                <a:solidFill>
                  <a:schemeClr val="bg1"/>
                </a:solidFill>
                <a:latin typeface="Calibri" panose="020F0502020204030204" pitchFamily="34" charset="0"/>
                <a:cs typeface="Calibri" panose="020F0502020204030204" pitchFamily="34" charset="0"/>
              </a:rPr>
              <a:t>Copyright © 2023 Gassman, Crotty &amp; Denicolo, P.A</a:t>
            </a:r>
          </a:p>
        </p:txBody>
      </p:sp>
      <p:pic>
        <p:nvPicPr>
          <p:cNvPr id="17" name="Picture 16"/>
          <p:cNvPicPr>
            <a:picLocks noChangeAspect="1"/>
          </p:cNvPicPr>
          <p:nvPr userDrawn="1"/>
        </p:nvPicPr>
        <p:blipFill>
          <a:blip r:embed="rId4"/>
          <a:stretch>
            <a:fillRect/>
          </a:stretch>
        </p:blipFill>
        <p:spPr>
          <a:xfrm>
            <a:off x="468195" y="6414568"/>
            <a:ext cx="465990" cy="4410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66740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Rectangle 11"/>
          <p:cNvSpPr/>
          <p:nvPr userDrawn="1"/>
        </p:nvSpPr>
        <p:spPr>
          <a:xfrm>
            <a:off x="0" y="6404601"/>
            <a:ext cx="9144000" cy="45933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9E4934"/>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7600" y="6395779"/>
            <a:ext cx="1859943" cy="34942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12017"/>
            <a:ext cx="463826" cy="444499"/>
          </a:xfrm>
          <a:prstGeom prst="rect">
            <a:avLst/>
          </a:prstGeom>
        </p:spPr>
      </p:pic>
      <p:sp>
        <p:nvSpPr>
          <p:cNvPr id="18" name="TextBox 17"/>
          <p:cNvSpPr txBox="1"/>
          <p:nvPr userDrawn="1"/>
        </p:nvSpPr>
        <p:spPr>
          <a:xfrm>
            <a:off x="927652" y="6325687"/>
            <a:ext cx="2786334" cy="646331"/>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US" sz="900" b="1" dirty="0" smtClean="0">
              <a:solidFill>
                <a:schemeClr val="bg1"/>
              </a:solidFill>
              <a:latin typeface="Calibri" panose="020F0502020204030204" pitchFamily="34" charset="0"/>
              <a:cs typeface="Calibri" panose="020F0502020204030204" pitchFamily="34" charset="0"/>
            </a:endParaRPr>
          </a:p>
          <a:p>
            <a:pPr defTabSz="685783"/>
            <a:r>
              <a:rPr lang="en-US" sz="900" b="1" dirty="0" smtClean="0">
                <a:solidFill>
                  <a:schemeClr val="bg1"/>
                </a:solidFill>
                <a:latin typeface="Calibri" panose="020F0502020204030204" pitchFamily="34" charset="0"/>
                <a:cs typeface="Calibri" panose="020F0502020204030204" pitchFamily="34" charset="0"/>
              </a:rPr>
              <a:t>agassman@gassmanpa.com</a:t>
            </a:r>
            <a:endParaRPr lang="en-US" sz="900" b="1" dirty="0">
              <a:solidFill>
                <a:schemeClr val="bg1"/>
              </a:solidFill>
              <a:latin typeface="Calibri" panose="020F0502020204030204" pitchFamily="34" charset="0"/>
              <a:cs typeface="Calibri" panose="020F0502020204030204" pitchFamily="34"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900" b="1" dirty="0" smtClean="0">
                <a:solidFill>
                  <a:schemeClr val="bg1"/>
                </a:solidFill>
              </a:rPr>
              <a:t>croe@rxwealthadvisors.com</a:t>
            </a:r>
          </a:p>
          <a:p>
            <a:pPr defTabSz="685783"/>
            <a:endParaRPr lang="en-US" sz="900" b="1" dirty="0">
              <a:solidFill>
                <a:schemeClr val="bg1"/>
              </a:solidFill>
              <a:latin typeface="Calibri" panose="020F0502020204030204" pitchFamily="34" charset="0"/>
              <a:cs typeface="Calibri" panose="020F0502020204030204" pitchFamily="34" charset="0"/>
            </a:endParaRPr>
          </a:p>
        </p:txBody>
      </p:sp>
      <p:sp>
        <p:nvSpPr>
          <p:cNvPr id="19" name="Rectangle 18"/>
          <p:cNvSpPr/>
          <p:nvPr userDrawn="1"/>
        </p:nvSpPr>
        <p:spPr>
          <a:xfrm>
            <a:off x="1426996" y="6692451"/>
            <a:ext cx="6590581" cy="173124"/>
          </a:xfrm>
          <a:prstGeom prst="rect">
            <a:avLst/>
          </a:prstGeom>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525" b="1" dirty="0">
                <a:solidFill>
                  <a:schemeClr val="bg1"/>
                </a:solidFill>
                <a:latin typeface="Calibri" panose="020F0502020204030204" pitchFamily="34" charset="0"/>
                <a:cs typeface="Calibri" panose="020F0502020204030204" pitchFamily="34" charset="0"/>
              </a:rPr>
              <a:t>Copyright © 2023 Gassman, Crotty &amp; Denicolo, P.A</a:t>
            </a:r>
          </a:p>
        </p:txBody>
      </p:sp>
      <p:sp>
        <p:nvSpPr>
          <p:cNvPr id="8" name="TextBox 7"/>
          <p:cNvSpPr txBox="1"/>
          <p:nvPr userDrawn="1"/>
        </p:nvSpPr>
        <p:spPr>
          <a:xfrm>
            <a:off x="5866411" y="6452475"/>
            <a:ext cx="2902036" cy="369332"/>
          </a:xfrm>
          <a:prstGeom prst="rect">
            <a:avLst/>
          </a:prstGeom>
          <a:noFill/>
        </p:spPr>
        <p:txBody>
          <a:bodyPr wrap="square" rtlCol="0">
            <a:spAutoFit/>
          </a:bodyPr>
          <a:lstStyle/>
          <a:p>
            <a:pPr algn="r">
              <a:defRPr/>
            </a:pPr>
            <a:r>
              <a:rPr lang="en-US" sz="900" b="1" dirty="0" smtClean="0">
                <a:solidFill>
                  <a:schemeClr val="bg1"/>
                </a:solidFill>
                <a:latin typeface="+mn-lt"/>
              </a:rPr>
              <a:t>Part </a:t>
            </a:r>
            <a:r>
              <a:rPr lang="en-US" sz="900" b="1" dirty="0" smtClean="0">
                <a:solidFill>
                  <a:schemeClr val="bg1"/>
                </a:solidFill>
                <a:latin typeface="+mn-lt"/>
              </a:rPr>
              <a:t>4: Wealth Planning</a:t>
            </a:r>
            <a:r>
              <a:rPr lang="en-US" sz="900" b="1" baseline="0" dirty="0" smtClean="0">
                <a:solidFill>
                  <a:schemeClr val="bg1"/>
                </a:solidFill>
                <a:latin typeface="+mn-lt"/>
              </a:rPr>
              <a:t> Strategies With Math and Beyond</a:t>
            </a:r>
            <a:r>
              <a:rPr kumimoji="0" lang="en-US" sz="900" b="1"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sz="900" b="1"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Saturday | </a:t>
            </a:r>
            <a:r>
              <a:rPr kumimoji="0" lang="en-US" sz="900" b="1"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2.2.24</a:t>
            </a:r>
            <a:endParaRPr kumimoji="0" lang="en-US" sz="9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9" name="Slide Number Placeholder 1"/>
          <p:cNvSpPr txBox="1">
            <a:spLocks/>
          </p:cNvSpPr>
          <p:nvPr userDrawn="1"/>
        </p:nvSpPr>
        <p:spPr>
          <a:xfrm>
            <a:off x="8302893" y="6445932"/>
            <a:ext cx="8382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pPr algn="r" defTabSz="342900" eaLnBrk="1" fontAlgn="auto" hangingPunct="1">
              <a:spcBef>
                <a:spcPts val="0"/>
              </a:spcBef>
              <a:spcAft>
                <a:spcPts val="0"/>
              </a:spcAft>
              <a:defRPr/>
            </a:pPr>
            <a:fld id="{A9F5E759-7C04-4582-BA5E-E26673645BE6}" type="slidenum">
              <a:rPr lang="en-US" sz="1600" b="1" smtClean="0">
                <a:solidFill>
                  <a:schemeClr val="bg1"/>
                </a:solidFill>
                <a:latin typeface="Calibri" panose="020F0502020204030204" pitchFamily="34" charset="0"/>
                <a:cs typeface="Calibri" panose="020F0502020204030204" pitchFamily="34" charset="0"/>
              </a:rPr>
              <a:pPr algn="r" defTabSz="342900" eaLnBrk="1" fontAlgn="auto" hangingPunct="1">
                <a:spcBef>
                  <a:spcPts val="0"/>
                </a:spcBef>
                <a:spcAft>
                  <a:spcPts val="0"/>
                </a:spcAft>
                <a:defRPr/>
              </a:pPr>
              <a:t>‹#›</a:t>
            </a:fld>
            <a:endParaRPr lang="en-US" sz="1800" b="1" dirty="0">
              <a:solidFill>
                <a:schemeClr val="bg1"/>
              </a:solidFill>
              <a:latin typeface="Calibri" panose="020F0502020204030204" pitchFamily="34" charset="0"/>
              <a:cs typeface="Calibri" panose="020F0502020204030204" pitchFamily="34" charset="0"/>
            </a:endParaRPr>
          </a:p>
        </p:txBody>
      </p:sp>
      <p:pic>
        <p:nvPicPr>
          <p:cNvPr id="13" name="Picture 12"/>
          <p:cNvPicPr>
            <a:picLocks noChangeAspect="1"/>
          </p:cNvPicPr>
          <p:nvPr userDrawn="1"/>
        </p:nvPicPr>
        <p:blipFill>
          <a:blip r:embed="rId4"/>
          <a:stretch>
            <a:fillRect/>
          </a:stretch>
        </p:blipFill>
        <p:spPr>
          <a:xfrm>
            <a:off x="463826" y="6408899"/>
            <a:ext cx="418318" cy="4550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15097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423C-877F-43CD-8885-78DA319DA1EF}" type="datetimeFigureOut">
              <a:rPr lang="en-US" smtClean="0"/>
              <a:t>2/2/2024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A7B9D-FBF5-4E85-851F-CA9A41992C92}" type="slidenum">
              <a:rPr lang="en-US" smtClean="0"/>
              <a:t>‹#›</a:t>
            </a:fld>
            <a:endParaRPr lang="en-US" dirty="0"/>
          </a:p>
        </p:txBody>
      </p:sp>
    </p:spTree>
    <p:extLst>
      <p:ext uri="{BB962C8B-B14F-4D97-AF65-F5344CB8AC3E}">
        <p14:creationId xmlns:p14="http://schemas.microsoft.com/office/powerpoint/2010/main" val="139057070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hyperlink" Target="https://www.youtube.com/channel/UCTtN3lCa9XzgGeNAHAzWHxQ" TargetMode="Externa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channel/UCTtN3lCa9XzgGeNAHAzWHxQ" TargetMode="Externa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143000" y="2845244"/>
            <a:ext cx="6858000" cy="2143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prstClr val="black"/>
                </a:solidFill>
                <a:latin typeface="Calibri" panose="020F0502020204030204"/>
              </a:rPr>
              <a:t>Saturday, </a:t>
            </a:r>
            <a:r>
              <a:rPr lang="en-US" sz="2000" dirty="0" smtClean="0">
                <a:solidFill>
                  <a:prstClr val="black"/>
                </a:solidFill>
                <a:latin typeface="Calibri" panose="020F0502020204030204"/>
              </a:rPr>
              <a:t>February 3, 2024</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From 11:00 AM </a:t>
            </a:r>
            <a:r>
              <a:rPr lang="en-US" sz="2000" dirty="0" smtClean="0">
                <a:solidFill>
                  <a:prstClr val="black"/>
                </a:solidFill>
                <a:latin typeface="Calibri" panose="020F0502020204030204"/>
              </a:rPr>
              <a:t>to</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12:00 </a:t>
            </a:r>
            <a:r>
              <a:rPr lang="en-US" sz="2000" dirty="0">
                <a:solidFill>
                  <a:prstClr val="black"/>
                </a:solidFill>
                <a:latin typeface="Calibri" panose="020F0502020204030204"/>
              </a:rPr>
              <a:t>P</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 EST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(60 minutes)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382" y="3874208"/>
            <a:ext cx="1579334" cy="1579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890162" y="5444943"/>
            <a:ext cx="3467773" cy="720197"/>
          </a:xfrm>
          <a:prstGeom prst="rect">
            <a:avLst/>
          </a:prstGeom>
          <a:noFill/>
        </p:spPr>
        <p:txBody>
          <a:bodyPr wrap="square" rtlCol="0">
            <a:spAutoFit/>
          </a:bodyPr>
          <a:lstStyle/>
          <a:p>
            <a:pPr lvl="0" algn="ctr">
              <a:lnSpc>
                <a:spcPct val="120000"/>
              </a:lnSpc>
              <a:defRPr/>
            </a:pPr>
            <a:r>
              <a:rPr lang="en-US" sz="1200" dirty="0">
                <a:solidFill>
                  <a:prstClr val="black"/>
                </a:solidFill>
              </a:rPr>
              <a:t>Alan Gassman, JD, LL.M. (Taxation), AEP® (Distinguished)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rPr>
              <a:t>agassman@gassmanpa.com</a:t>
            </a:r>
            <a:endParaRPr kumimoji="0" lang="en-US" sz="1200" b="0" i="0" u="none" strike="noStrike" kern="1200" cap="none" spc="0" normalizeH="0" baseline="0" noProof="0" dirty="0">
              <a:ln>
                <a:noFill/>
              </a:ln>
              <a:solidFill>
                <a:prstClr val="black"/>
              </a:solidFill>
              <a:effectLst/>
              <a:uLnTx/>
              <a:uFillTx/>
              <a:latin typeface="Calibri" panose="020F0502020204030204"/>
            </a:endParaRPr>
          </a:p>
        </p:txBody>
      </p:sp>
      <p:sp>
        <p:nvSpPr>
          <p:cNvPr id="6" name="TextBox 5"/>
          <p:cNvSpPr txBox="1"/>
          <p:nvPr/>
        </p:nvSpPr>
        <p:spPr>
          <a:xfrm>
            <a:off x="1230291" y="892644"/>
            <a:ext cx="6683419" cy="20621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prstClr val="black"/>
                </a:solidFill>
                <a:latin typeface="Calibri" panose="020F0502020204030204"/>
              </a:rPr>
              <a:t>PART 4: WEALTH PLANNING STRATEGIES WITH MATH AND BEYOND</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0" y="6116260"/>
            <a:ext cx="9144000" cy="74174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7999" y="6116262"/>
            <a:ext cx="4188007" cy="75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txBox="1">
            <a:spLocks/>
          </p:cNvSpPr>
          <p:nvPr/>
        </p:nvSpPr>
        <p:spPr>
          <a:xfrm>
            <a:off x="6952" y="6387632"/>
            <a:ext cx="3990110" cy="5054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j-ea"/>
                <a:cs typeface="+mj-cs"/>
              </a:rPr>
              <a:t>1245 Court Street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j-ea"/>
                <a:cs typeface="+mj-cs"/>
              </a:rPr>
              <a:t>Clearwater, FL 33756</a:t>
            </a:r>
            <a:endParaRPr kumimoji="0" lang="en-US" sz="14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12" name="Rectangle 11"/>
          <p:cNvSpPr/>
          <p:nvPr/>
        </p:nvSpPr>
        <p:spPr>
          <a:xfrm>
            <a:off x="1604773" y="4237380"/>
            <a:ext cx="5934455" cy="368049"/>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Presented By</a:t>
            </a: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62638" y="5580736"/>
            <a:ext cx="1964256" cy="461665"/>
          </a:xfrm>
          <a:prstGeom prst="rect">
            <a:avLst/>
          </a:prstGeom>
          <a:noFill/>
        </p:spPr>
        <p:txBody>
          <a:bodyPr wrap="none" rtlCol="0">
            <a:spAutoFit/>
          </a:bodyPr>
          <a:lstStyle/>
          <a:p>
            <a:pPr algn="ctr"/>
            <a:r>
              <a:rPr lang="en-US" sz="1200" dirty="0" smtClean="0"/>
              <a:t>Chris Roe, CPA, PFS</a:t>
            </a:r>
          </a:p>
          <a:p>
            <a:pPr algn="ctr"/>
            <a:r>
              <a:rPr lang="en-US" sz="1200" dirty="0"/>
              <a:t>croe@rxwealthadvisors.com</a:t>
            </a:r>
          </a:p>
        </p:txBody>
      </p:sp>
      <p:pic>
        <p:nvPicPr>
          <p:cNvPr id="14" name="Picture 13"/>
          <p:cNvPicPr>
            <a:picLocks noChangeAspect="1"/>
          </p:cNvPicPr>
          <p:nvPr/>
        </p:nvPicPr>
        <p:blipFill>
          <a:blip r:embed="rId4"/>
          <a:stretch>
            <a:fillRect/>
          </a:stretch>
        </p:blipFill>
        <p:spPr>
          <a:xfrm>
            <a:off x="270886" y="3871630"/>
            <a:ext cx="1540690" cy="1581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2288971" y="252663"/>
            <a:ext cx="4566058" cy="461665"/>
          </a:xfrm>
          <a:prstGeom prst="rect">
            <a:avLst/>
          </a:prstGeom>
          <a:noFill/>
        </p:spPr>
        <p:txBody>
          <a:bodyPr wrap="none" rtlCol="0">
            <a:spAutoFit/>
          </a:bodyPr>
          <a:lstStyle/>
          <a:p>
            <a:r>
              <a:rPr lang="en-US" sz="2400" b="1" dirty="0" smtClean="0">
                <a:solidFill>
                  <a:srgbClr val="FF0000"/>
                </a:solidFill>
              </a:rPr>
              <a:t>FLORIDA BAR NUMBER: </a:t>
            </a:r>
            <a:r>
              <a:rPr lang="en-US" sz="2400" b="1" dirty="0">
                <a:solidFill>
                  <a:srgbClr val="FF0000"/>
                </a:solidFill>
              </a:rPr>
              <a:t>2401175N</a:t>
            </a:r>
          </a:p>
        </p:txBody>
      </p:sp>
    </p:spTree>
    <p:extLst>
      <p:ext uri="{BB962C8B-B14F-4D97-AF65-F5344CB8AC3E}">
        <p14:creationId xmlns:p14="http://schemas.microsoft.com/office/powerpoint/2010/main" val="3347575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0B046-C948-4285-2564-BFC53B37B29D}"/>
              </a:ext>
            </a:extLst>
          </p:cNvPr>
          <p:cNvSpPr>
            <a:spLocks noGrp="1"/>
          </p:cNvSpPr>
          <p:nvPr>
            <p:ph type="title" idx="4294967295"/>
          </p:nvPr>
        </p:nvSpPr>
        <p:spPr>
          <a:xfrm>
            <a:off x="863600" y="366713"/>
            <a:ext cx="7416800" cy="1525587"/>
          </a:xfrm>
        </p:spPr>
        <p:txBody>
          <a:bodyPr anchor="t">
            <a:normAutofit/>
          </a:bodyPr>
          <a:lstStyle/>
          <a:p>
            <a:pPr algn="ctr"/>
            <a:r>
              <a:rPr lang="en-US" b="1" dirty="0"/>
              <a:t>Approach to Designing a Family’s Wealth Structure</a:t>
            </a:r>
          </a:p>
        </p:txBody>
      </p:sp>
      <p:sp>
        <p:nvSpPr>
          <p:cNvPr id="31" name="Content Placeholder 2">
            <a:extLst>
              <a:ext uri="{FF2B5EF4-FFF2-40B4-BE49-F238E27FC236}">
                <a16:creationId xmlns:a16="http://schemas.microsoft.com/office/drawing/2014/main" id="{8D01AC07-799D-BD02-AC6F-D0FDA33B8C82}"/>
              </a:ext>
            </a:extLst>
          </p:cNvPr>
          <p:cNvSpPr>
            <a:spLocks noGrp="1"/>
          </p:cNvSpPr>
          <p:nvPr>
            <p:ph idx="4294967295"/>
          </p:nvPr>
        </p:nvSpPr>
        <p:spPr>
          <a:xfrm>
            <a:off x="1603375" y="2151063"/>
            <a:ext cx="5937250" cy="3995737"/>
          </a:xfrm>
        </p:spPr>
        <p:txBody>
          <a:bodyPr>
            <a:normAutofit/>
          </a:bodyPr>
          <a:lstStyle/>
          <a:p>
            <a:r>
              <a:rPr lang="en-US" sz="1500" dirty="0"/>
              <a:t>Understand the Family’s </a:t>
            </a:r>
            <a:r>
              <a:rPr lang="en-US" sz="1500" dirty="0" smtClean="0"/>
              <a:t>priorities.</a:t>
            </a:r>
            <a:endParaRPr lang="en-US" sz="1500" dirty="0"/>
          </a:p>
          <a:p>
            <a:pPr marL="0" indent="0">
              <a:buNone/>
            </a:pPr>
            <a:endParaRPr lang="en-US" sz="1500" dirty="0"/>
          </a:p>
          <a:p>
            <a:r>
              <a:rPr lang="en-US" sz="1500" dirty="0"/>
              <a:t>Evaluate and mitigate all risks the family face;  be it with legal structures, insurance, behavioral counseling or </a:t>
            </a:r>
            <a:r>
              <a:rPr lang="en-US" sz="1500" dirty="0" smtClean="0"/>
              <a:t>diversification.</a:t>
            </a:r>
            <a:endParaRPr lang="en-US" sz="1500" dirty="0"/>
          </a:p>
          <a:p>
            <a:endParaRPr lang="en-US" sz="1500" dirty="0"/>
          </a:p>
          <a:p>
            <a:r>
              <a:rPr lang="en-US" sz="1500" dirty="0"/>
              <a:t>By mitigating risks, family can now focus on compounding their wealth over time without fear of a large risk loss.  </a:t>
            </a:r>
          </a:p>
          <a:p>
            <a:endParaRPr lang="en-US" sz="1500" dirty="0"/>
          </a:p>
          <a:p>
            <a:r>
              <a:rPr lang="en-US" sz="1500" dirty="0"/>
              <a:t>Educate family to help with better decision making going forward</a:t>
            </a:r>
            <a:r>
              <a:rPr lang="en-US" sz="1500" dirty="0" smtClean="0"/>
              <a:t>.</a:t>
            </a:r>
          </a:p>
          <a:p>
            <a:endParaRPr lang="en-US" sz="1500" dirty="0"/>
          </a:p>
          <a:p>
            <a:r>
              <a:rPr lang="en-US" sz="1500" dirty="0" smtClean="0"/>
              <a:t>Educate family and help make decisions with respect to who will be on the team.</a:t>
            </a:r>
            <a:endParaRPr lang="en-US" sz="1500" dirty="0"/>
          </a:p>
        </p:txBody>
      </p:sp>
    </p:spTree>
    <p:extLst>
      <p:ext uri="{BB962C8B-B14F-4D97-AF65-F5344CB8AC3E}">
        <p14:creationId xmlns:p14="http://schemas.microsoft.com/office/powerpoint/2010/main" val="421835377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0" y="2298700"/>
            <a:ext cx="7886700" cy="4048125"/>
          </a:xfrm>
        </p:spPr>
        <p:txBody>
          <a:bodyPr>
            <a:normAutofit/>
          </a:bodyPr>
          <a:lstStyle/>
          <a:p>
            <a:pPr marL="0" marR="0" indent="0">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27)	Select newsfeed with 30-minute updates feature.</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endParaRPr>
          </a:p>
          <a:p>
            <a:pPr algn="just">
              <a:lnSpc>
                <a:spcPct val="107000"/>
              </a:lnSpc>
              <a:spcBef>
                <a:spcPts val="0"/>
              </a:spcBef>
              <a:spcAft>
                <a:spcPts val="800"/>
              </a:spcAft>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235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0" y="2298700"/>
            <a:ext cx="7886700" cy="4048125"/>
          </a:xfrm>
        </p:spPr>
        <p:txBody>
          <a:bodyPr>
            <a:normAutofit/>
          </a:bodyPr>
          <a:lstStyle/>
          <a:p>
            <a:pPr marL="0" marR="0" indent="0">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28)	Chat function and room moderated by a tax and estate 	planning lawyer, accessible only to subscribers.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PH" sz="1800" u="sng" dirty="0">
                <a:latin typeface="Calibri" panose="020F0502020204030204" pitchFamily="34" charset="0"/>
                <a:ea typeface="Calibri" panose="020F0502020204030204" pitchFamily="34" charset="0"/>
                <a:cs typeface="Times New Roman" panose="02020603050405020304" pitchFamily="18" charset="0"/>
              </a:rPr>
              <a:t>COMMENTS:</a:t>
            </a:r>
          </a:p>
          <a:p>
            <a:pPr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rPr>
              <a:t>Please volunteer to be a monitor.</a:t>
            </a:r>
          </a:p>
          <a:p>
            <a:pPr algn="just">
              <a:lnSpc>
                <a:spcPct val="107000"/>
              </a:lnSpc>
              <a:spcBef>
                <a:spcPts val="0"/>
              </a:spcBef>
              <a:spcAft>
                <a:spcPts val="800"/>
              </a:spcAft>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68566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0" y="2298700"/>
            <a:ext cx="7886700" cy="4048125"/>
          </a:xfrm>
        </p:spPr>
        <p:txBody>
          <a:bodyPr>
            <a:normAutofit/>
          </a:bodyPr>
          <a:lstStyle/>
          <a:p>
            <a:pPr marL="0" marR="0" indent="0" algn="just">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29)	Estate Plans of the Week Award - and discussion - a 	weekly email and video showing one or more examples 	of how our subscribers have used </a:t>
            </a:r>
            <a:r>
              <a:rPr lang="en-US" sz="2400" dirty="0" err="1">
                <a:latin typeface="Times New Roman" panose="02020603050405020304" pitchFamily="18" charset="0"/>
                <a:ea typeface="Calibri" panose="020F0502020204030204" pitchFamily="34" charset="0"/>
              </a:rPr>
              <a:t>EstateView</a:t>
            </a:r>
            <a:r>
              <a:rPr lang="en-US" sz="2400" dirty="0">
                <a:latin typeface="Times New Roman" panose="02020603050405020304" pitchFamily="18" charset="0"/>
                <a:ea typeface="Calibri" panose="020F0502020204030204" pitchFamily="34" charset="0"/>
              </a:rPr>
              <a:t> for their 	clients.</a:t>
            </a: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66696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0" y="2298700"/>
            <a:ext cx="7886700" cy="4048125"/>
          </a:xfrm>
        </p:spPr>
        <p:txBody>
          <a:bodyPr>
            <a:normAutofit/>
          </a:bodyPr>
          <a:lstStyle/>
          <a:p>
            <a:pPr marL="0" marR="0" indent="0" algn="just">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30)	Almost 24/7 customer service - Monday through 	Saturday - by four tax lawyers and law students at 	</a:t>
            </a:r>
            <a:r>
              <a:rPr lang="en-US" sz="2400" dirty="0" err="1">
                <a:latin typeface="Times New Roman" panose="02020603050405020304" pitchFamily="18" charset="0"/>
                <a:ea typeface="Calibri" panose="020F0502020204030204" pitchFamily="34" charset="0"/>
              </a:rPr>
              <a:t>Gassman</a:t>
            </a:r>
            <a:r>
              <a:rPr lang="en-US" sz="2400" dirty="0">
                <a:latin typeface="Times New Roman" panose="02020603050405020304" pitchFamily="18" charset="0"/>
                <a:ea typeface="Calibri" panose="020F0502020204030204" pitchFamily="34" charset="0"/>
              </a:rPr>
              <a:t>, Crotty &amp; </a:t>
            </a:r>
            <a:r>
              <a:rPr lang="en-US" sz="2400" dirty="0" err="1">
                <a:latin typeface="Times New Roman" panose="02020603050405020304" pitchFamily="18" charset="0"/>
                <a:ea typeface="Calibri" panose="020F0502020204030204" pitchFamily="34" charset="0"/>
              </a:rPr>
              <a:t>Denicolo</a:t>
            </a:r>
            <a:r>
              <a:rPr lang="en-US" sz="2400" dirty="0">
                <a:latin typeface="Times New Roman" panose="02020603050405020304" pitchFamily="18" charset="0"/>
                <a:ea typeface="Calibri" panose="020F0502020204030204" pitchFamily="34" charset="0"/>
              </a:rPr>
              <a:t>, P.A. during normal 	business hours EST and technical assistance "almost 	24/7" by our full-time programmer, and U.S. and 	Philippine-based lawyers and legal assistants employed 	by </a:t>
            </a:r>
            <a:r>
              <a:rPr lang="en-US" sz="2400" dirty="0" err="1">
                <a:latin typeface="Times New Roman" panose="02020603050405020304" pitchFamily="18" charset="0"/>
                <a:ea typeface="Calibri" panose="020F0502020204030204" pitchFamily="34" charset="0"/>
              </a:rPr>
              <a:t>Gassman</a:t>
            </a:r>
            <a:r>
              <a:rPr lang="en-US" sz="2400" dirty="0">
                <a:latin typeface="Times New Roman" panose="02020603050405020304" pitchFamily="18" charset="0"/>
                <a:ea typeface="Calibri" panose="020F0502020204030204" pitchFamily="34" charset="0"/>
              </a:rPr>
              <a:t>, Crotty &amp; </a:t>
            </a:r>
            <a:r>
              <a:rPr lang="en-US" sz="2400" dirty="0" err="1">
                <a:latin typeface="Times New Roman" panose="02020603050405020304" pitchFamily="18" charset="0"/>
                <a:ea typeface="Calibri" panose="020F0502020204030204" pitchFamily="34" charset="0"/>
              </a:rPr>
              <a:t>Denicolo</a:t>
            </a:r>
            <a:r>
              <a:rPr lang="en-US" sz="2400" dirty="0">
                <a:latin typeface="Times New Roman" panose="02020603050405020304" pitchFamily="18" charset="0"/>
                <a:ea typeface="Calibri" panose="020F0502020204030204" pitchFamily="34" charset="0"/>
              </a:rPr>
              <a:t>, P.A.</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PH" sz="1800" u="sng" dirty="0">
                <a:latin typeface="Calibri" panose="020F0502020204030204" pitchFamily="34" charset="0"/>
                <a:ea typeface="Calibri" panose="020F0502020204030204" pitchFamily="34" charset="0"/>
                <a:cs typeface="Times New Roman" panose="02020603050405020304" pitchFamily="18" charset="0"/>
              </a:rPr>
              <a:t>COMMENTS:</a:t>
            </a:r>
          </a:p>
          <a:p>
            <a:pPr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rPr>
              <a:t>Competitors do offer notable service by well-qualified tax professionals.</a:t>
            </a:r>
          </a:p>
        </p:txBody>
      </p:sp>
    </p:spTree>
    <p:extLst>
      <p:ext uri="{BB962C8B-B14F-4D97-AF65-F5344CB8AC3E}">
        <p14:creationId xmlns:p14="http://schemas.microsoft.com/office/powerpoint/2010/main" val="4677627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470" y="489961"/>
            <a:ext cx="7449061" cy="4339650"/>
          </a:xfrm>
          <a:prstGeom prst="rect">
            <a:avLst/>
          </a:prstGeom>
          <a:noFill/>
          <a:ln w="571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Please Note:</a:t>
            </a:r>
          </a:p>
          <a:p>
            <a:pPr marL="342900" marR="0" lvl="0" indent="-342900"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 This presentation </a:t>
            </a:r>
            <a:r>
              <a:rPr kumimoji="0" lang="en-US" sz="2400" b="1" i="0" u="none" strike="noStrike" kern="120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Qualifies</a:t>
            </a:r>
            <a:r>
              <a:rPr kumimoji="0" lang="en-US" sz="2400" b="1" i="0" u="none" strike="noStrike" kern="1200" cap="none" spc="0" normalizeH="0" noProof="0" dirty="0" smtClean="0">
                <a:ln>
                  <a:noFill/>
                </a:ln>
                <a:solidFill>
                  <a:schemeClr val="tx1"/>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for Continuing Education Credits for Florida </a:t>
            </a: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ONLY.</a:t>
            </a:r>
          </a:p>
          <a:p>
            <a:pPr marL="342900" marR="0" lvl="0" indent="-342900" defTabSz="457200" rtl="0" eaLnBrk="1" fontAlgn="auto" latinLnBrk="0" hangingPunct="1">
              <a:lnSpc>
                <a:spcPct val="100000"/>
              </a:lnSpc>
              <a:spcBef>
                <a:spcPts val="0"/>
              </a:spcBef>
              <a:spcAft>
                <a:spcPts val="0"/>
              </a:spcAft>
              <a:buClrTx/>
              <a:buSzTx/>
              <a:buFont typeface="+mj-lt"/>
              <a:buAutoNum type="arabicPeriod"/>
              <a:tabLst/>
              <a:defRPr/>
            </a:pPr>
            <a:endParaRPr lang="en-US" sz="2400" b="1" dirty="0">
              <a:solidFill>
                <a:prstClr val="black"/>
              </a:solidFill>
              <a:latin typeface="Calibri" panose="020F0502020204030204" pitchFamily="34" charset="0"/>
              <a:cs typeface="Calibri" panose="020F0502020204030204" pitchFamily="34" charset="0"/>
            </a:endParaRPr>
          </a:p>
          <a:p>
            <a:pPr marL="342900" lvl="0" indent="-342900">
              <a:buFont typeface="+mj-lt"/>
              <a:buAutoNum type="arabicPeriod"/>
              <a:defRPr/>
            </a:pPr>
            <a:r>
              <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Today’s </a:t>
            </a: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PowerPoint</a:t>
            </a:r>
            <a:r>
              <a:rPr kumimoji="0" lang="en-US" sz="2400" b="1" i="0" u="none" strike="noStrike" kern="1200" cap="none" spc="0" normalizeH="0" noProof="0" dirty="0" smtClean="0">
                <a:ln>
                  <a:noFill/>
                </a:ln>
                <a:solidFill>
                  <a:srgbClr val="FF0000"/>
                </a:solidFill>
                <a:effectLst/>
                <a:uLnTx/>
                <a:uFillTx/>
                <a:latin typeface="Calibri" panose="020F0502020204030204" pitchFamily="34" charset="0"/>
                <a:cs typeface="Calibri" panose="020F0502020204030204" pitchFamily="34" charset="0"/>
              </a:rPr>
              <a:t> slides </a:t>
            </a:r>
            <a:r>
              <a:rPr kumimoji="0" lang="en-US" sz="24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are </a:t>
            </a:r>
            <a:r>
              <a:rPr lang="en-US" sz="2400" b="1" dirty="0">
                <a:solidFill>
                  <a:prstClr val="black"/>
                </a:solidFill>
                <a:latin typeface="Calibri" panose="020F0502020204030204" pitchFamily="34" charset="0"/>
                <a:cs typeface="Calibri" panose="020F0502020204030204" pitchFamily="34" charset="0"/>
              </a:rPr>
              <a:t>available in the </a:t>
            </a:r>
            <a:r>
              <a:rPr lang="en-US" sz="2400" b="1" dirty="0">
                <a:solidFill>
                  <a:schemeClr val="tx1"/>
                </a:solidFill>
                <a:latin typeface="Calibri" panose="020F0502020204030204" pitchFamily="34" charset="0"/>
                <a:cs typeface="Calibri" panose="020F0502020204030204" pitchFamily="34" charset="0"/>
              </a:rPr>
              <a:t>“Handouts” </a:t>
            </a:r>
            <a:r>
              <a:rPr lang="en-US" sz="2400" b="1" dirty="0" smtClean="0">
                <a:solidFill>
                  <a:prstClr val="black"/>
                </a:solidFill>
                <a:latin typeface="Calibri" panose="020F0502020204030204" pitchFamily="34" charset="0"/>
                <a:cs typeface="Calibri" panose="020F0502020204030204" pitchFamily="34" charset="0"/>
              </a:rPr>
              <a:t>section of </a:t>
            </a:r>
            <a:r>
              <a:rPr kumimoji="0" lang="en-US" sz="24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your </a:t>
            </a:r>
            <a:r>
              <a:rPr kumimoji="0" lang="en-US" sz="2400" b="1" i="0" u="none" strike="noStrike" kern="1200" cap="none" spc="0" normalizeH="0" noProof="0" dirty="0" err="1" smtClean="0">
                <a:ln>
                  <a:noFill/>
                </a:ln>
                <a:solidFill>
                  <a:prstClr val="black"/>
                </a:solidFill>
                <a:effectLst/>
                <a:uLnTx/>
                <a:uFillTx/>
                <a:latin typeface="Calibri" panose="020F0502020204030204" pitchFamily="34" charset="0"/>
                <a:cs typeface="Calibri" panose="020F0502020204030204" pitchFamily="34" charset="0"/>
              </a:rPr>
              <a:t>GoToWebinar</a:t>
            </a:r>
            <a:r>
              <a:rPr kumimoji="0" lang="en-US" sz="24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side panel.</a:t>
            </a:r>
            <a:endPar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 Within 3-5 hours after the webinar, all registrants will receive a</a:t>
            </a:r>
            <a:r>
              <a:rPr kumimoji="0" lang="en-US" sz="2400" b="1" i="0" u="none" strike="noStrike" kern="1200" cap="none" spc="0" normalizeH="0" noProof="0" dirty="0" smtClean="0">
                <a:ln>
                  <a:noFill/>
                </a:ln>
                <a:solidFill>
                  <a:schemeClr val="tx1"/>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noProof="0" dirty="0" smtClean="0">
                <a:ln>
                  <a:noFill/>
                </a:ln>
                <a:solidFill>
                  <a:srgbClr val="FF0000"/>
                </a:solidFill>
                <a:effectLst/>
                <a:uLnTx/>
                <a:uFillTx/>
                <a:latin typeface="Calibri" panose="020F0502020204030204" pitchFamily="34" charset="0"/>
                <a:cs typeface="Calibri" panose="020F0502020204030204" pitchFamily="34" charset="0"/>
              </a:rPr>
              <a:t>follow-up</a:t>
            </a: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 email </a:t>
            </a:r>
            <a:r>
              <a:rPr kumimoji="0" lang="en-US" sz="2400" b="1" i="0" u="none" strike="noStrike" kern="120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with today’s recording and </a:t>
            </a: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P</a:t>
            </a:r>
            <a:r>
              <a:rPr kumimoji="0" lang="en-US" sz="2400" b="1" i="0" u="none" strike="noStrike" kern="120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owerPoint materials.</a:t>
            </a:r>
            <a:endParaRPr kumimoji="0" lang="en-US" sz="24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593796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451187" y="1232808"/>
            <a:ext cx="2607757" cy="5035899"/>
          </a:xfrm>
          <a:prstGeom prst="rect">
            <a:avLst/>
          </a:prstGeom>
        </p:spPr>
      </p:pic>
      <p:sp>
        <p:nvSpPr>
          <p:cNvPr id="2" name="TextBox 1"/>
          <p:cNvSpPr txBox="1"/>
          <p:nvPr/>
        </p:nvSpPr>
        <p:spPr>
          <a:xfrm>
            <a:off x="-820379" y="235674"/>
            <a:ext cx="789662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How Do I Ask A Question?</a:t>
            </a:r>
          </a:p>
        </p:txBody>
      </p:sp>
      <p:sp>
        <p:nvSpPr>
          <p:cNvPr id="9" name="TextBox 8"/>
          <p:cNvSpPr txBox="1"/>
          <p:nvPr/>
        </p:nvSpPr>
        <p:spPr>
          <a:xfrm>
            <a:off x="7147882" y="109130"/>
            <a:ext cx="1698437" cy="738664"/>
          </a:xfrm>
          <a:prstGeom prst="rect">
            <a:avLst/>
          </a:prstGeom>
          <a:solidFill>
            <a:schemeClr val="bg1"/>
          </a:solidFill>
          <a:ln>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STEP 1: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Click Red Arrow to open Control Panel</a:t>
            </a:r>
          </a:p>
        </p:txBody>
      </p:sp>
      <p:sp>
        <p:nvSpPr>
          <p:cNvPr id="10" name="TextBox 9"/>
          <p:cNvSpPr txBox="1"/>
          <p:nvPr/>
        </p:nvSpPr>
        <p:spPr>
          <a:xfrm>
            <a:off x="1225398" y="5459078"/>
            <a:ext cx="4608474" cy="461665"/>
          </a:xfrm>
          <a:prstGeom prst="rect">
            <a:avLst/>
          </a:prstGeom>
          <a:solidFill>
            <a:schemeClr val="bg1"/>
          </a:solid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STEP 2:  Open Drop Down Arrow to Question Section; Type and send your question.</a:t>
            </a:r>
          </a:p>
        </p:txBody>
      </p:sp>
      <p:cxnSp>
        <p:nvCxnSpPr>
          <p:cNvPr id="14" name="Straight Arrow Connector 13"/>
          <p:cNvCxnSpPr>
            <a:stCxn id="9" idx="1"/>
          </p:cNvCxnSpPr>
          <p:nvPr/>
        </p:nvCxnSpPr>
        <p:spPr>
          <a:xfrm flipH="1">
            <a:off x="6555204" y="478462"/>
            <a:ext cx="592678" cy="53323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466" y="1114366"/>
            <a:ext cx="6172994" cy="4227026"/>
          </a:xfrm>
          <a:prstGeom prst="rect">
            <a:avLst/>
          </a:prstGeom>
        </p:spPr>
      </p:pic>
      <p:sp>
        <p:nvSpPr>
          <p:cNvPr id="13" name="Rectangle 12"/>
          <p:cNvSpPr/>
          <p:nvPr/>
        </p:nvSpPr>
        <p:spPr>
          <a:xfrm>
            <a:off x="2576078" y="1483990"/>
            <a:ext cx="1256130" cy="848664"/>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Oval 2"/>
          <p:cNvSpPr/>
          <p:nvPr/>
        </p:nvSpPr>
        <p:spPr>
          <a:xfrm>
            <a:off x="6194253" y="1011692"/>
            <a:ext cx="306844" cy="2803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p:cNvSpPr/>
          <p:nvPr/>
        </p:nvSpPr>
        <p:spPr>
          <a:xfrm>
            <a:off x="6757416" y="3683577"/>
            <a:ext cx="243638" cy="2822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p:cNvCxnSpPr/>
          <p:nvPr/>
        </p:nvCxnSpPr>
        <p:spPr>
          <a:xfrm flipV="1">
            <a:off x="5788152" y="3913633"/>
            <a:ext cx="1047221" cy="149589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03848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5557" y="4910"/>
            <a:ext cx="5762993" cy="1093046"/>
          </a:xfrm>
          <a:prstGeom prst="rect">
            <a:avLst/>
          </a:prstGeom>
          <a:ln w="38100" cap="sq">
            <a:noFill/>
            <a:prstDash val="solid"/>
            <a:miter lim="800000"/>
          </a:ln>
          <a:effectLst/>
        </p:spPr>
      </p:pic>
      <p:sp>
        <p:nvSpPr>
          <p:cNvPr id="3" name="TextBox 2"/>
          <p:cNvSpPr txBox="1"/>
          <p:nvPr/>
        </p:nvSpPr>
        <p:spPr>
          <a:xfrm>
            <a:off x="172600" y="7025"/>
            <a:ext cx="2951239" cy="1231106"/>
          </a:xfrm>
          <a:prstGeom prst="rect">
            <a:avLst/>
          </a:prstGeom>
          <a:solidFill>
            <a:srgbClr val="FFFF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ALAN GASSMAN’S FREE SATURDAY WEBINAR SERIES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Past Video Recordings Are Available In Alan Gassman’s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YouTube Library</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172600" y="961685"/>
            <a:ext cx="8665492" cy="5618168"/>
          </a:xfrm>
          <a:prstGeom prst="rect">
            <a:avLst/>
          </a:prstGeom>
        </p:spPr>
      </p:pic>
    </p:spTree>
    <p:extLst>
      <p:ext uri="{BB962C8B-B14F-4D97-AF65-F5344CB8AC3E}">
        <p14:creationId xmlns:p14="http://schemas.microsoft.com/office/powerpoint/2010/main" val="388585719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4412531" cy="6242050"/>
          </a:xfrm>
          <a:prstGeom prst="rect">
            <a:avLst/>
          </a:prstGeom>
        </p:spPr>
      </p:pic>
      <p:pic>
        <p:nvPicPr>
          <p:cNvPr id="4" name="Picture 3"/>
          <p:cNvPicPr>
            <a:picLocks noChangeAspect="1"/>
          </p:cNvPicPr>
          <p:nvPr/>
        </p:nvPicPr>
        <p:blipFill>
          <a:blip r:embed="rId3"/>
          <a:stretch>
            <a:fillRect/>
          </a:stretch>
        </p:blipFill>
        <p:spPr>
          <a:xfrm>
            <a:off x="4606895" y="296670"/>
            <a:ext cx="4426010" cy="5940907"/>
          </a:xfrm>
          <a:prstGeom prst="rect">
            <a:avLst/>
          </a:prstGeom>
        </p:spPr>
      </p:pic>
    </p:spTree>
    <p:extLst>
      <p:ext uri="{BB962C8B-B14F-4D97-AF65-F5344CB8AC3E}">
        <p14:creationId xmlns:p14="http://schemas.microsoft.com/office/powerpoint/2010/main" val="8022069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143000" y="2845244"/>
            <a:ext cx="6858000" cy="2143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prstClr val="black"/>
                </a:solidFill>
                <a:latin typeface="Calibri" panose="020F0502020204030204"/>
              </a:rPr>
              <a:t>Saturday, </a:t>
            </a:r>
            <a:r>
              <a:rPr lang="en-US" sz="2000" dirty="0" smtClean="0">
                <a:solidFill>
                  <a:prstClr val="black"/>
                </a:solidFill>
                <a:latin typeface="Calibri" panose="020F0502020204030204"/>
              </a:rPr>
              <a:t>February 3, 2024</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From 11:00 AM </a:t>
            </a:r>
            <a:r>
              <a:rPr lang="en-US" sz="2000" dirty="0" smtClean="0">
                <a:solidFill>
                  <a:prstClr val="black"/>
                </a:solidFill>
                <a:latin typeface="Calibri" panose="020F0502020204030204"/>
              </a:rPr>
              <a:t>to</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12:00 </a:t>
            </a:r>
            <a:r>
              <a:rPr lang="en-US" sz="2000" dirty="0">
                <a:solidFill>
                  <a:prstClr val="black"/>
                </a:solidFill>
                <a:latin typeface="Calibri" panose="020F0502020204030204"/>
              </a:rPr>
              <a:t>P</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 EST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(60 minutes)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382" y="3874208"/>
            <a:ext cx="1579334" cy="1579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890162" y="5444943"/>
            <a:ext cx="3467773" cy="720197"/>
          </a:xfrm>
          <a:prstGeom prst="rect">
            <a:avLst/>
          </a:prstGeom>
          <a:noFill/>
        </p:spPr>
        <p:txBody>
          <a:bodyPr wrap="square" rtlCol="0">
            <a:spAutoFit/>
          </a:bodyPr>
          <a:lstStyle/>
          <a:p>
            <a:pPr lvl="0" algn="ctr">
              <a:lnSpc>
                <a:spcPct val="120000"/>
              </a:lnSpc>
              <a:defRPr/>
            </a:pPr>
            <a:r>
              <a:rPr lang="en-US" sz="1200" dirty="0">
                <a:solidFill>
                  <a:prstClr val="black"/>
                </a:solidFill>
              </a:rPr>
              <a:t>Alan Gassman, JD, LL.M. (Taxation), AEP® (Distinguished)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rPr>
              <a:t>agassman@gassmanpa.com</a:t>
            </a:r>
            <a:endParaRPr kumimoji="0" lang="en-US" sz="1200" b="0" i="0" u="none" strike="noStrike" kern="1200" cap="none" spc="0" normalizeH="0" baseline="0" noProof="0" dirty="0">
              <a:ln>
                <a:noFill/>
              </a:ln>
              <a:solidFill>
                <a:prstClr val="black"/>
              </a:solidFill>
              <a:effectLst/>
              <a:uLnTx/>
              <a:uFillTx/>
              <a:latin typeface="Calibri" panose="020F0502020204030204"/>
            </a:endParaRPr>
          </a:p>
        </p:txBody>
      </p:sp>
      <p:sp>
        <p:nvSpPr>
          <p:cNvPr id="6" name="TextBox 5"/>
          <p:cNvSpPr txBox="1"/>
          <p:nvPr/>
        </p:nvSpPr>
        <p:spPr>
          <a:xfrm>
            <a:off x="1230291" y="741546"/>
            <a:ext cx="6683419" cy="20621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prstClr val="black"/>
                </a:solidFill>
                <a:latin typeface="Calibri" panose="020F0502020204030204"/>
              </a:rPr>
              <a:t>PART 4: WEALTH PLANNING STRATEGIES WITH MATH AND BEYOND</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0" y="6116260"/>
            <a:ext cx="9144000" cy="74174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7999" y="6116262"/>
            <a:ext cx="4188007" cy="75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txBox="1">
            <a:spLocks/>
          </p:cNvSpPr>
          <p:nvPr/>
        </p:nvSpPr>
        <p:spPr>
          <a:xfrm>
            <a:off x="6952" y="6387632"/>
            <a:ext cx="3990110" cy="5054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j-ea"/>
                <a:cs typeface="+mj-cs"/>
              </a:rPr>
              <a:t>1245 Court Street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j-ea"/>
                <a:cs typeface="+mj-cs"/>
              </a:rPr>
              <a:t>Clearwater, FL 33756</a:t>
            </a:r>
            <a:endParaRPr kumimoji="0" lang="en-US" sz="14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12" name="Rectangle 11"/>
          <p:cNvSpPr/>
          <p:nvPr/>
        </p:nvSpPr>
        <p:spPr>
          <a:xfrm>
            <a:off x="1604773" y="4237380"/>
            <a:ext cx="5934455" cy="368049"/>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Presented By</a:t>
            </a: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62638" y="5580736"/>
            <a:ext cx="1964256" cy="461665"/>
          </a:xfrm>
          <a:prstGeom prst="rect">
            <a:avLst/>
          </a:prstGeom>
          <a:noFill/>
        </p:spPr>
        <p:txBody>
          <a:bodyPr wrap="none" rtlCol="0">
            <a:spAutoFit/>
          </a:bodyPr>
          <a:lstStyle/>
          <a:p>
            <a:pPr algn="ctr"/>
            <a:r>
              <a:rPr lang="en-US" sz="1200" dirty="0" smtClean="0"/>
              <a:t>Chris Roe, CPA, PFS</a:t>
            </a:r>
          </a:p>
          <a:p>
            <a:pPr algn="ctr"/>
            <a:r>
              <a:rPr lang="en-US" sz="1200" dirty="0"/>
              <a:t>croe@rxwealthadvisors.com</a:t>
            </a:r>
          </a:p>
        </p:txBody>
      </p:sp>
      <p:pic>
        <p:nvPicPr>
          <p:cNvPr id="14" name="Picture 13"/>
          <p:cNvPicPr>
            <a:picLocks noChangeAspect="1"/>
          </p:cNvPicPr>
          <p:nvPr/>
        </p:nvPicPr>
        <p:blipFill>
          <a:blip r:embed="rId4"/>
          <a:stretch>
            <a:fillRect/>
          </a:stretch>
        </p:blipFill>
        <p:spPr>
          <a:xfrm>
            <a:off x="270886" y="3871630"/>
            <a:ext cx="1540690" cy="1581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2288971" y="252663"/>
            <a:ext cx="4566058" cy="461665"/>
          </a:xfrm>
          <a:prstGeom prst="rect">
            <a:avLst/>
          </a:prstGeom>
          <a:noFill/>
        </p:spPr>
        <p:txBody>
          <a:bodyPr wrap="none" rtlCol="0">
            <a:spAutoFit/>
          </a:bodyPr>
          <a:lstStyle/>
          <a:p>
            <a:r>
              <a:rPr lang="en-US" sz="2400" b="1" dirty="0" smtClean="0">
                <a:solidFill>
                  <a:srgbClr val="FF0000"/>
                </a:solidFill>
              </a:rPr>
              <a:t>FLORIDA BAR NUMBER: </a:t>
            </a:r>
            <a:r>
              <a:rPr lang="en-US" sz="2400" b="1" dirty="0">
                <a:solidFill>
                  <a:srgbClr val="FF0000"/>
                </a:solidFill>
              </a:rPr>
              <a:t>2401175N</a:t>
            </a:r>
          </a:p>
        </p:txBody>
      </p:sp>
      <p:sp>
        <p:nvSpPr>
          <p:cNvPr id="11" name="TextBox 10"/>
          <p:cNvSpPr txBox="1"/>
          <p:nvPr/>
        </p:nvSpPr>
        <p:spPr>
          <a:xfrm>
            <a:off x="2901992" y="2388670"/>
            <a:ext cx="3340017" cy="369332"/>
          </a:xfrm>
          <a:prstGeom prst="rect">
            <a:avLst/>
          </a:prstGeom>
          <a:noFill/>
        </p:spPr>
        <p:txBody>
          <a:bodyPr wrap="none" rtlCol="0">
            <a:spAutoFit/>
          </a:bodyPr>
          <a:lstStyle/>
          <a:p>
            <a:r>
              <a:rPr lang="en-US" b="1" dirty="0" smtClean="0">
                <a:solidFill>
                  <a:srgbClr val="FF0000"/>
                </a:solidFill>
              </a:rPr>
              <a:t>THANK YOU FOR PARTICIPATING!</a:t>
            </a:r>
            <a:endParaRPr lang="en-US" b="1" dirty="0">
              <a:solidFill>
                <a:srgbClr val="FF0000"/>
              </a:solidFill>
            </a:endParaRPr>
          </a:p>
        </p:txBody>
      </p:sp>
    </p:spTree>
    <p:extLst>
      <p:ext uri="{BB962C8B-B14F-4D97-AF65-F5344CB8AC3E}">
        <p14:creationId xmlns:p14="http://schemas.microsoft.com/office/powerpoint/2010/main" val="3131520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CC34D-AD62-8A46-792E-3024414E1E67}"/>
              </a:ext>
            </a:extLst>
          </p:cNvPr>
          <p:cNvSpPr>
            <a:spLocks noGrp="1"/>
          </p:cNvSpPr>
          <p:nvPr>
            <p:ph type="title" idx="4294967295"/>
          </p:nvPr>
        </p:nvSpPr>
        <p:spPr>
          <a:xfrm>
            <a:off x="1244600" y="466725"/>
            <a:ext cx="6654800" cy="3273425"/>
          </a:xfrm>
        </p:spPr>
        <p:txBody>
          <a:bodyPr anchor="t">
            <a:normAutofit/>
          </a:bodyPr>
          <a:lstStyle/>
          <a:p>
            <a:pPr algn="ctr"/>
            <a:r>
              <a:rPr lang="en-US" sz="3600" b="1" dirty="0"/>
              <a:t>Risks Wealthy Families Face</a:t>
            </a:r>
          </a:p>
        </p:txBody>
      </p:sp>
      <p:sp>
        <p:nvSpPr>
          <p:cNvPr id="3" name="Content Placeholder 2">
            <a:extLst>
              <a:ext uri="{FF2B5EF4-FFF2-40B4-BE49-F238E27FC236}">
                <a16:creationId xmlns:a16="http://schemas.microsoft.com/office/drawing/2014/main" id="{70966CA6-C90B-A5E6-21F9-4BA5C1EABB53}"/>
              </a:ext>
            </a:extLst>
          </p:cNvPr>
          <p:cNvSpPr>
            <a:spLocks noGrp="1"/>
          </p:cNvSpPr>
          <p:nvPr>
            <p:ph sz="half" idx="4294967295"/>
          </p:nvPr>
        </p:nvSpPr>
        <p:spPr>
          <a:xfrm>
            <a:off x="2709863" y="1524097"/>
            <a:ext cx="2570163" cy="3271837"/>
          </a:xfrm>
        </p:spPr>
        <p:txBody>
          <a:bodyPr>
            <a:noAutofit/>
          </a:bodyPr>
          <a:lstStyle/>
          <a:p>
            <a:r>
              <a:rPr lang="en-US" sz="1600" dirty="0"/>
              <a:t>Inflation</a:t>
            </a:r>
          </a:p>
          <a:p>
            <a:pPr marL="0" indent="0">
              <a:buNone/>
            </a:pPr>
            <a:endParaRPr lang="en-US" sz="1600" dirty="0"/>
          </a:p>
          <a:p>
            <a:r>
              <a:rPr lang="en-US" sz="1600" dirty="0"/>
              <a:t>Spending</a:t>
            </a:r>
          </a:p>
          <a:p>
            <a:endParaRPr lang="en-US" sz="1600" dirty="0"/>
          </a:p>
          <a:p>
            <a:r>
              <a:rPr lang="en-US" sz="1600" dirty="0"/>
              <a:t>Income &amp; Estate Taxes</a:t>
            </a:r>
          </a:p>
          <a:p>
            <a:endParaRPr lang="en-US" sz="1600" dirty="0"/>
          </a:p>
          <a:p>
            <a:r>
              <a:rPr lang="en-US" sz="1600" dirty="0"/>
              <a:t>Family Division</a:t>
            </a:r>
          </a:p>
          <a:p>
            <a:endParaRPr lang="en-US" sz="1600" dirty="0"/>
          </a:p>
          <a:p>
            <a:r>
              <a:rPr lang="en-US" sz="1600" dirty="0"/>
              <a:t>Variance Drain</a:t>
            </a:r>
          </a:p>
          <a:p>
            <a:endParaRPr lang="en-US" sz="1600" dirty="0"/>
          </a:p>
          <a:p>
            <a:r>
              <a:rPr lang="en-US" sz="1600" dirty="0"/>
              <a:t>Investment Costs</a:t>
            </a:r>
          </a:p>
        </p:txBody>
      </p:sp>
      <p:sp>
        <p:nvSpPr>
          <p:cNvPr id="4" name="Content Placeholder 3">
            <a:extLst>
              <a:ext uri="{FF2B5EF4-FFF2-40B4-BE49-F238E27FC236}">
                <a16:creationId xmlns:a16="http://schemas.microsoft.com/office/drawing/2014/main" id="{963220EE-3C6A-19F1-06BA-51C5A7F697A0}"/>
              </a:ext>
            </a:extLst>
          </p:cNvPr>
          <p:cNvSpPr>
            <a:spLocks noGrp="1"/>
          </p:cNvSpPr>
          <p:nvPr>
            <p:ph sz="half" idx="4294967295"/>
          </p:nvPr>
        </p:nvSpPr>
        <p:spPr>
          <a:xfrm>
            <a:off x="5019855" y="1524096"/>
            <a:ext cx="2398712" cy="3271838"/>
          </a:xfrm>
        </p:spPr>
        <p:txBody>
          <a:bodyPr>
            <a:noAutofit/>
          </a:bodyPr>
          <a:lstStyle/>
          <a:p>
            <a:pPr>
              <a:lnSpc>
                <a:spcPct val="100000"/>
              </a:lnSpc>
            </a:pPr>
            <a:r>
              <a:rPr lang="en-US" sz="1600" dirty="0"/>
              <a:t>Bad Decision Making</a:t>
            </a:r>
          </a:p>
          <a:p>
            <a:pPr marL="0" indent="0">
              <a:lnSpc>
                <a:spcPct val="100000"/>
              </a:lnSpc>
              <a:buNone/>
            </a:pPr>
            <a:endParaRPr lang="en-US" sz="1600" dirty="0"/>
          </a:p>
          <a:p>
            <a:pPr>
              <a:lnSpc>
                <a:spcPct val="100000"/>
              </a:lnSpc>
            </a:pPr>
            <a:r>
              <a:rPr lang="en-US" sz="1600" dirty="0"/>
              <a:t>2</a:t>
            </a:r>
            <a:r>
              <a:rPr lang="en-US" sz="1600" baseline="30000" dirty="0"/>
              <a:t>nd</a:t>
            </a:r>
            <a:r>
              <a:rPr lang="en-US" sz="1600" dirty="0"/>
              <a:t> Marriages &amp; Children Spouses</a:t>
            </a:r>
          </a:p>
          <a:p>
            <a:pPr marL="0" indent="0">
              <a:lnSpc>
                <a:spcPct val="100000"/>
              </a:lnSpc>
              <a:buNone/>
            </a:pPr>
            <a:endParaRPr lang="en-US" sz="1600" dirty="0"/>
          </a:p>
          <a:p>
            <a:pPr>
              <a:lnSpc>
                <a:spcPct val="100000"/>
              </a:lnSpc>
            </a:pPr>
            <a:r>
              <a:rPr lang="en-US" sz="1600" dirty="0"/>
              <a:t>In-Laws becoming Out-Laws (Divorce)</a:t>
            </a:r>
          </a:p>
          <a:p>
            <a:pPr>
              <a:lnSpc>
                <a:spcPct val="100000"/>
              </a:lnSpc>
            </a:pPr>
            <a:endParaRPr lang="en-US" sz="1600" dirty="0"/>
          </a:p>
          <a:p>
            <a:pPr>
              <a:lnSpc>
                <a:spcPct val="100000"/>
              </a:lnSpc>
            </a:pPr>
            <a:r>
              <a:rPr lang="en-US" sz="1600" dirty="0"/>
              <a:t>Lawsuits </a:t>
            </a:r>
          </a:p>
          <a:p>
            <a:pPr marL="0" indent="0">
              <a:lnSpc>
                <a:spcPct val="100000"/>
              </a:lnSpc>
              <a:buNone/>
            </a:pPr>
            <a:endParaRPr lang="en-US" sz="1600" dirty="0"/>
          </a:p>
          <a:p>
            <a:pPr>
              <a:lnSpc>
                <a:spcPct val="100000"/>
              </a:lnSpc>
            </a:pPr>
            <a:r>
              <a:rPr lang="en-US" sz="1600" dirty="0"/>
              <a:t>Cybercrimes</a:t>
            </a:r>
          </a:p>
          <a:p>
            <a:pPr marL="0" indent="0">
              <a:lnSpc>
                <a:spcPct val="100000"/>
              </a:lnSpc>
              <a:buNone/>
            </a:pPr>
            <a:endParaRPr lang="en-US" sz="1600" dirty="0"/>
          </a:p>
          <a:p>
            <a:pPr>
              <a:lnSpc>
                <a:spcPct val="100000"/>
              </a:lnSpc>
            </a:pPr>
            <a:r>
              <a:rPr lang="en-US" sz="1600" dirty="0"/>
              <a:t>Reputation</a:t>
            </a:r>
          </a:p>
        </p:txBody>
      </p:sp>
    </p:spTree>
    <p:extLst>
      <p:ext uri="{BB962C8B-B14F-4D97-AF65-F5344CB8AC3E}">
        <p14:creationId xmlns:p14="http://schemas.microsoft.com/office/powerpoint/2010/main" val="1717106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779C-605A-29B5-525C-4921AC1DCF1E}"/>
              </a:ext>
            </a:extLst>
          </p:cNvPr>
          <p:cNvSpPr>
            <a:spLocks noGrp="1"/>
          </p:cNvSpPr>
          <p:nvPr>
            <p:ph type="title" idx="4294967295"/>
          </p:nvPr>
        </p:nvSpPr>
        <p:spPr>
          <a:xfrm>
            <a:off x="3268663" y="-1335088"/>
            <a:ext cx="2606675" cy="3722688"/>
          </a:xfrm>
        </p:spPr>
        <p:txBody>
          <a:bodyPr vert="horz" lIns="68580" tIns="34290" rIns="68580" bIns="34290" rtlCol="0" anchor="ctr">
            <a:normAutofit/>
          </a:bodyPr>
          <a:lstStyle/>
          <a:p>
            <a:pPr algn="ctr"/>
            <a:r>
              <a:rPr lang="en-US" sz="4000" b="1" dirty="0"/>
              <a:t>Inflation</a:t>
            </a:r>
          </a:p>
        </p:txBody>
      </p:sp>
      <p:pic>
        <p:nvPicPr>
          <p:cNvPr id="1026" name="Picture 2">
            <a:extLst>
              <a:ext uri="{FF2B5EF4-FFF2-40B4-BE49-F238E27FC236}">
                <a16:creationId xmlns:a16="http://schemas.microsoft.com/office/drawing/2014/main" id="{1FC08B9E-E5B9-47A5-12A4-47BA54A1F7F2}"/>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2114550" y="1001713"/>
            <a:ext cx="4914900" cy="30559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AFB30CCF-8D75-8BD3-B472-FE567944EC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5238" y="4029634"/>
            <a:ext cx="1156856" cy="11434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14CCE5A-1E64-6385-ED71-D0B87F127D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4550" y="4039201"/>
            <a:ext cx="1156856" cy="11434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ritage Images/Heritage Images via Getty Images">
            <a:extLst>
              <a:ext uri="{FF2B5EF4-FFF2-40B4-BE49-F238E27FC236}">
                <a16:creationId xmlns:a16="http://schemas.microsoft.com/office/drawing/2014/main" id="{9788CBBB-1CEC-4F58-4E88-7C8A2C32E2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4894" y="4048425"/>
            <a:ext cx="1156856" cy="114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410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779C-605A-29B5-525C-4921AC1DCF1E}"/>
              </a:ext>
            </a:extLst>
          </p:cNvPr>
          <p:cNvSpPr>
            <a:spLocks noGrp="1"/>
          </p:cNvSpPr>
          <p:nvPr>
            <p:ph type="title" idx="4294967295"/>
          </p:nvPr>
        </p:nvSpPr>
        <p:spPr>
          <a:xfrm>
            <a:off x="185738" y="-90488"/>
            <a:ext cx="8772525" cy="1308101"/>
          </a:xfrm>
        </p:spPr>
        <p:txBody>
          <a:bodyPr vert="horz" lIns="68580" tIns="34290" rIns="68580" bIns="34290" rtlCol="0" anchor="ctr">
            <a:normAutofit/>
          </a:bodyPr>
          <a:lstStyle/>
          <a:p>
            <a:pPr algn="ctr"/>
            <a:r>
              <a:rPr lang="en-US" sz="4000" b="1" dirty="0"/>
              <a:t>Inflation &amp; Investment Returns</a:t>
            </a:r>
          </a:p>
        </p:txBody>
      </p:sp>
      <p:pic>
        <p:nvPicPr>
          <p:cNvPr id="5122" name="Picture 2">
            <a:extLst>
              <a:ext uri="{FF2B5EF4-FFF2-40B4-BE49-F238E27FC236}">
                <a16:creationId xmlns:a16="http://schemas.microsoft.com/office/drawing/2014/main" id="{3BF2A304-FA0D-FFFC-BBA0-A36A1022B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984" y="920732"/>
            <a:ext cx="5748033" cy="30075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8BEC76D-B3AF-FED9-4883-7B2A9A25CB4B}"/>
              </a:ext>
            </a:extLst>
          </p:cNvPr>
          <p:cNvSpPr txBox="1"/>
          <p:nvPr/>
        </p:nvSpPr>
        <p:spPr>
          <a:xfrm>
            <a:off x="1568387" y="3948124"/>
            <a:ext cx="2334293" cy="161583"/>
          </a:xfrm>
          <a:prstGeom prst="rect">
            <a:avLst/>
          </a:prstGeom>
          <a:noFill/>
        </p:spPr>
        <p:txBody>
          <a:bodyPr wrap="none" rtlCol="0">
            <a:spAutoFit/>
          </a:bodyPr>
          <a:lstStyle/>
          <a:p>
            <a:r>
              <a:rPr lang="en-US" sz="450" dirty="0"/>
              <a:t>Source: https://www.officialdata.org/us/stocks/s-p-500/1872?amount=100&amp;endYear=2023</a:t>
            </a:r>
          </a:p>
        </p:txBody>
      </p:sp>
      <p:sp>
        <p:nvSpPr>
          <p:cNvPr id="5" name="TextBox 4">
            <a:extLst>
              <a:ext uri="{FF2B5EF4-FFF2-40B4-BE49-F238E27FC236}">
                <a16:creationId xmlns:a16="http://schemas.microsoft.com/office/drawing/2014/main" id="{FB610761-24C0-F2E8-A154-E46137A78AB4}"/>
              </a:ext>
            </a:extLst>
          </p:cNvPr>
          <p:cNvSpPr txBox="1"/>
          <p:nvPr/>
        </p:nvSpPr>
        <p:spPr>
          <a:xfrm>
            <a:off x="546570" y="4642625"/>
            <a:ext cx="8050861" cy="1638910"/>
          </a:xfrm>
          <a:prstGeom prst="rect">
            <a:avLst/>
          </a:prstGeom>
          <a:noFill/>
        </p:spPr>
        <p:txBody>
          <a:bodyPr wrap="square" rtlCol="0">
            <a:spAutoFit/>
          </a:bodyPr>
          <a:lstStyle/>
          <a:p>
            <a:pPr marL="128588" indent="-128588" algn="just">
              <a:buFont typeface="Arial" panose="020B0604020202020204" pitchFamily="34" charset="0"/>
              <a:buChar char="•"/>
            </a:pPr>
            <a:r>
              <a:rPr lang="en-US" sz="1200" dirty="0">
                <a:solidFill>
                  <a:srgbClr val="000000"/>
                </a:solidFill>
              </a:rPr>
              <a:t>The </a:t>
            </a:r>
            <a:r>
              <a:rPr lang="en-US" sz="1200" i="1" dirty="0">
                <a:solidFill>
                  <a:srgbClr val="000000"/>
                </a:solidFill>
              </a:rPr>
              <a:t>nominal</a:t>
            </a:r>
            <a:r>
              <a:rPr lang="en-US" sz="1200" dirty="0">
                <a:solidFill>
                  <a:srgbClr val="000000"/>
                </a:solidFill>
              </a:rPr>
              <a:t> investment return on $100 is $56m, or 56m%. In 2023, the family would have $56m. Avg Return = 9.13% over 151 years.</a:t>
            </a:r>
          </a:p>
          <a:p>
            <a:pPr marL="128588" indent="-128588" algn="just">
              <a:buFont typeface="Arial" panose="020B0604020202020204" pitchFamily="34" charset="0"/>
              <a:buChar char="•"/>
            </a:pPr>
            <a:endParaRPr lang="en-US" sz="1200" dirty="0">
              <a:solidFill>
                <a:srgbClr val="000000"/>
              </a:solidFill>
            </a:endParaRPr>
          </a:p>
          <a:p>
            <a:pPr marL="128588" indent="-128588" algn="just">
              <a:buFont typeface="Arial" panose="020B0604020202020204" pitchFamily="34" charset="0"/>
              <a:buChar char="•"/>
            </a:pPr>
            <a:r>
              <a:rPr lang="en-US" sz="1200" dirty="0">
                <a:solidFill>
                  <a:srgbClr val="000000"/>
                </a:solidFill>
              </a:rPr>
              <a:t>The avg. inflation rate of 7.75% per Advisor Perspective Chart, means the real return over this time was just 1.38%. Or purchasing power in inflation adjusted $s is $1.38m.</a:t>
            </a:r>
          </a:p>
          <a:p>
            <a:pPr marL="128588" indent="-128588" algn="just">
              <a:buFont typeface="Arial" panose="020B0604020202020204" pitchFamily="34" charset="0"/>
              <a:buChar char="•"/>
            </a:pPr>
            <a:endParaRPr lang="en-US" sz="1200" dirty="0">
              <a:solidFill>
                <a:srgbClr val="000000"/>
              </a:solidFill>
            </a:endParaRPr>
          </a:p>
          <a:p>
            <a:pPr marL="128588" indent="-128588" algn="just">
              <a:buFont typeface="Arial" panose="020B0604020202020204" pitchFamily="34" charset="0"/>
              <a:buChar char="•"/>
            </a:pPr>
            <a:r>
              <a:rPr lang="en-US" sz="1200" dirty="0">
                <a:solidFill>
                  <a:srgbClr val="000000"/>
                </a:solidFill>
              </a:rPr>
              <a:t>Does not account for any taxes paid along the way which interrupts compounding.</a:t>
            </a:r>
          </a:p>
          <a:p>
            <a:pPr algn="just"/>
            <a:endParaRPr lang="en-US" sz="825" dirty="0">
              <a:solidFill>
                <a:srgbClr val="000000"/>
              </a:solidFill>
            </a:endParaRPr>
          </a:p>
          <a:p>
            <a:pPr algn="just"/>
            <a:endParaRPr lang="en-US" sz="825" dirty="0"/>
          </a:p>
        </p:txBody>
      </p:sp>
    </p:spTree>
    <p:extLst>
      <p:ext uri="{BB962C8B-B14F-4D97-AF65-F5344CB8AC3E}">
        <p14:creationId xmlns:p14="http://schemas.microsoft.com/office/powerpoint/2010/main" val="3499916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779C-605A-29B5-525C-4921AC1DCF1E}"/>
              </a:ext>
            </a:extLst>
          </p:cNvPr>
          <p:cNvSpPr>
            <a:spLocks noGrp="1"/>
          </p:cNvSpPr>
          <p:nvPr>
            <p:ph type="title" idx="4294967295"/>
          </p:nvPr>
        </p:nvSpPr>
        <p:spPr>
          <a:xfrm>
            <a:off x="-7937" y="212725"/>
            <a:ext cx="9159875" cy="931863"/>
          </a:xfrm>
        </p:spPr>
        <p:txBody>
          <a:bodyPr vert="horz" lIns="68580" tIns="34290" rIns="68580" bIns="34290" rtlCol="0" anchor="ctr">
            <a:normAutofit/>
          </a:bodyPr>
          <a:lstStyle/>
          <a:p>
            <a:pPr algn="ctr"/>
            <a:r>
              <a:rPr lang="en-US" sz="4000" b="1" dirty="0"/>
              <a:t>Inflation &amp; Investment Returns</a:t>
            </a:r>
          </a:p>
        </p:txBody>
      </p:sp>
      <p:pic>
        <p:nvPicPr>
          <p:cNvPr id="6" name="Picture 5">
            <a:extLst>
              <a:ext uri="{FF2B5EF4-FFF2-40B4-BE49-F238E27FC236}">
                <a16:creationId xmlns:a16="http://schemas.microsoft.com/office/drawing/2014/main" id="{4A05EBAC-0445-3093-0599-51F672A1FB7F}"/>
              </a:ext>
            </a:extLst>
          </p:cNvPr>
          <p:cNvPicPr>
            <a:picLocks noChangeAspect="1"/>
          </p:cNvPicPr>
          <p:nvPr/>
        </p:nvPicPr>
        <p:blipFill>
          <a:blip r:embed="rId2"/>
          <a:stretch>
            <a:fillRect/>
          </a:stretch>
        </p:blipFill>
        <p:spPr>
          <a:xfrm>
            <a:off x="1857081" y="1271311"/>
            <a:ext cx="5429839" cy="4158243"/>
          </a:xfrm>
          <a:prstGeom prst="rect">
            <a:avLst/>
          </a:prstGeom>
        </p:spPr>
      </p:pic>
    </p:spTree>
    <p:extLst>
      <p:ext uri="{BB962C8B-B14F-4D97-AF65-F5344CB8AC3E}">
        <p14:creationId xmlns:p14="http://schemas.microsoft.com/office/powerpoint/2010/main" val="335307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F02C-61AC-E686-EBA5-EBA366CB1D93}"/>
              </a:ext>
            </a:extLst>
          </p:cNvPr>
          <p:cNvSpPr>
            <a:spLocks noGrp="1"/>
          </p:cNvSpPr>
          <p:nvPr>
            <p:ph type="title" idx="4294967295"/>
          </p:nvPr>
        </p:nvSpPr>
        <p:spPr>
          <a:xfrm>
            <a:off x="620713" y="357188"/>
            <a:ext cx="7902575" cy="4183062"/>
          </a:xfrm>
        </p:spPr>
        <p:txBody>
          <a:bodyPr anchor="t">
            <a:normAutofit/>
          </a:bodyPr>
          <a:lstStyle/>
          <a:p>
            <a:pPr algn="ctr"/>
            <a:r>
              <a:rPr lang="en-US" sz="3600" b="1" dirty="0"/>
              <a:t>Spending/Divorce, Bad Decision</a:t>
            </a:r>
          </a:p>
        </p:txBody>
      </p:sp>
      <p:sp>
        <p:nvSpPr>
          <p:cNvPr id="3" name="Content Placeholder 2">
            <a:extLst>
              <a:ext uri="{FF2B5EF4-FFF2-40B4-BE49-F238E27FC236}">
                <a16:creationId xmlns:a16="http://schemas.microsoft.com/office/drawing/2014/main" id="{CBF3C3B0-5E95-1273-0E2B-F9CABEC70FD8}"/>
              </a:ext>
            </a:extLst>
          </p:cNvPr>
          <p:cNvSpPr>
            <a:spLocks noGrp="1"/>
          </p:cNvSpPr>
          <p:nvPr>
            <p:ph idx="4294967295"/>
          </p:nvPr>
        </p:nvSpPr>
        <p:spPr>
          <a:xfrm>
            <a:off x="1100138" y="1730375"/>
            <a:ext cx="6943725" cy="3103563"/>
          </a:xfrm>
        </p:spPr>
        <p:txBody>
          <a:bodyPr>
            <a:normAutofit/>
          </a:bodyPr>
          <a:lstStyle/>
          <a:p>
            <a:r>
              <a:rPr lang="en-US" sz="1500" dirty="0"/>
              <a:t>More family’s wealth is lost to overspending, bad behavior &amp; divorce than to market losses, overpaying your advisor or investment costs or not earning enough investment return.</a:t>
            </a:r>
          </a:p>
          <a:p>
            <a:endParaRPr lang="en-US" sz="1500" dirty="0"/>
          </a:p>
          <a:p>
            <a:r>
              <a:rPr lang="en-US" sz="1500" dirty="0"/>
              <a:t>“If only we can make a higher return“, says the family.  Investment returns can not be controlled; spending, decision making, and behavior can.</a:t>
            </a:r>
          </a:p>
          <a:p>
            <a:endParaRPr lang="en-US" sz="1500" dirty="0"/>
          </a:p>
          <a:p>
            <a:r>
              <a:rPr lang="en-US" sz="1500" dirty="0"/>
              <a:t>Do not operate your family’s decision making &amp; spending like:</a:t>
            </a:r>
          </a:p>
          <a:p>
            <a:endParaRPr lang="en-US" sz="975" dirty="0"/>
          </a:p>
          <a:p>
            <a:pPr marL="0" indent="0">
              <a:buNone/>
            </a:pPr>
            <a:endParaRPr lang="en-US" sz="975" dirty="0"/>
          </a:p>
        </p:txBody>
      </p:sp>
      <p:pic>
        <p:nvPicPr>
          <p:cNvPr id="6" name="Picture 2" descr="View High School: American Government Course - Online Video Lessons |  Study.com">
            <a:extLst>
              <a:ext uri="{FF2B5EF4-FFF2-40B4-BE49-F238E27FC236}">
                <a16:creationId xmlns:a16="http://schemas.microsoft.com/office/drawing/2014/main" id="{DCC8F93A-05EE-2555-DE20-CB491C91C0A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957"/>
          <a:stretch/>
        </p:blipFill>
        <p:spPr bwMode="auto">
          <a:xfrm>
            <a:off x="3176630" y="4469092"/>
            <a:ext cx="2790741" cy="135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689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EADF9-A1CC-ACC6-47EE-A917FF5B05B9}"/>
              </a:ext>
            </a:extLst>
          </p:cNvPr>
          <p:cNvSpPr>
            <a:spLocks noGrp="1"/>
          </p:cNvSpPr>
          <p:nvPr>
            <p:ph type="title" idx="4294967295"/>
          </p:nvPr>
        </p:nvSpPr>
        <p:spPr>
          <a:xfrm>
            <a:off x="1543050" y="398463"/>
            <a:ext cx="6057900" cy="1265237"/>
          </a:xfrm>
        </p:spPr>
        <p:txBody>
          <a:bodyPr anchor="t">
            <a:normAutofit/>
          </a:bodyPr>
          <a:lstStyle/>
          <a:p>
            <a:pPr algn="ctr"/>
            <a:r>
              <a:rPr lang="en-US" sz="4000" b="1" dirty="0"/>
              <a:t>Taxes - Income &amp; Estate</a:t>
            </a:r>
          </a:p>
        </p:txBody>
      </p:sp>
      <p:sp>
        <p:nvSpPr>
          <p:cNvPr id="4" name="Content Placeholder 3">
            <a:extLst>
              <a:ext uri="{FF2B5EF4-FFF2-40B4-BE49-F238E27FC236}">
                <a16:creationId xmlns:a16="http://schemas.microsoft.com/office/drawing/2014/main" id="{B7412D88-341E-ABDE-0C45-E272CD4359A5}"/>
              </a:ext>
            </a:extLst>
          </p:cNvPr>
          <p:cNvSpPr>
            <a:spLocks noGrp="1"/>
          </p:cNvSpPr>
          <p:nvPr>
            <p:ph idx="4294967295"/>
          </p:nvPr>
        </p:nvSpPr>
        <p:spPr>
          <a:xfrm>
            <a:off x="4152900" y="2193925"/>
            <a:ext cx="4991100" cy="3311525"/>
          </a:xfrm>
        </p:spPr>
        <p:txBody>
          <a:bodyPr>
            <a:noAutofit/>
          </a:bodyPr>
          <a:lstStyle/>
          <a:p>
            <a:r>
              <a:rPr lang="en-US" sz="1600" dirty="0"/>
              <a:t>Each year, the family’s earnings from wages, business and investments are subject to income, sales tax and other taxes. Can be as high as 40.8% for income tax.</a:t>
            </a:r>
          </a:p>
          <a:p>
            <a:pPr marL="0" indent="0">
              <a:buNone/>
            </a:pPr>
            <a:endParaRPr lang="en-US" sz="1600" dirty="0"/>
          </a:p>
          <a:p>
            <a:r>
              <a:rPr lang="en-US" sz="1600" dirty="0"/>
              <a:t>Families do not operate as a foundation or non-profit.</a:t>
            </a:r>
          </a:p>
          <a:p>
            <a:pPr marL="0" indent="0">
              <a:buNone/>
            </a:pPr>
            <a:endParaRPr lang="en-US" sz="1600" dirty="0"/>
          </a:p>
          <a:p>
            <a:r>
              <a:rPr lang="en-US" sz="1600" dirty="0"/>
              <a:t>The wealth accumulated gets taxed on your way out of this world @ 40%</a:t>
            </a:r>
          </a:p>
        </p:txBody>
      </p:sp>
      <p:pic>
        <p:nvPicPr>
          <p:cNvPr id="8" name="Graphic 7" descr="Money">
            <a:extLst>
              <a:ext uri="{FF2B5EF4-FFF2-40B4-BE49-F238E27FC236}">
                <a16:creationId xmlns:a16="http://schemas.microsoft.com/office/drawing/2014/main" id="{5E7F3E7E-A355-2F85-54F1-1AD533E827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26786" y="1948487"/>
            <a:ext cx="2684481" cy="2684481"/>
          </a:xfrm>
          <a:prstGeom prst="rect">
            <a:avLst/>
          </a:prstGeom>
        </p:spPr>
      </p:pic>
    </p:spTree>
    <p:extLst>
      <p:ext uri="{BB962C8B-B14F-4D97-AF65-F5344CB8AC3E}">
        <p14:creationId xmlns:p14="http://schemas.microsoft.com/office/powerpoint/2010/main" val="679235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A4BF-399A-6D85-7707-2891F7195871}"/>
              </a:ext>
            </a:extLst>
          </p:cNvPr>
          <p:cNvSpPr>
            <a:spLocks noGrp="1"/>
          </p:cNvSpPr>
          <p:nvPr>
            <p:ph type="title" idx="4294967295"/>
          </p:nvPr>
        </p:nvSpPr>
        <p:spPr>
          <a:xfrm>
            <a:off x="2795588" y="317500"/>
            <a:ext cx="3552825" cy="979488"/>
          </a:xfrm>
        </p:spPr>
        <p:txBody>
          <a:bodyPr anchor="t">
            <a:noAutofit/>
          </a:bodyPr>
          <a:lstStyle/>
          <a:p>
            <a:pPr algn="ctr"/>
            <a:r>
              <a:rPr lang="en-US" sz="4000" b="1" dirty="0"/>
              <a:t>Family Division</a:t>
            </a:r>
          </a:p>
        </p:txBody>
      </p:sp>
      <p:graphicFrame>
        <p:nvGraphicFramePr>
          <p:cNvPr id="4" name="Content Placeholder 3">
            <a:extLst>
              <a:ext uri="{FF2B5EF4-FFF2-40B4-BE49-F238E27FC236}">
                <a16:creationId xmlns:a16="http://schemas.microsoft.com/office/drawing/2014/main" id="{B7CE0B22-2550-EE42-0EF1-69BD45CC42F9}"/>
              </a:ext>
            </a:extLst>
          </p:cNvPr>
          <p:cNvGraphicFramePr>
            <a:graphicFrameLocks noGrp="1"/>
          </p:cNvGraphicFramePr>
          <p:nvPr>
            <p:ph idx="4294967295"/>
            <p:extLst>
              <p:ext uri="{D42A27DB-BD31-4B8C-83A1-F6EECF244321}">
                <p14:modId xmlns:p14="http://schemas.microsoft.com/office/powerpoint/2010/main" val="3110023173"/>
              </p:ext>
            </p:extLst>
          </p:nvPr>
        </p:nvGraphicFramePr>
        <p:xfrm>
          <a:off x="2259013" y="1947863"/>
          <a:ext cx="4625975" cy="3760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892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42A2-5D0D-0860-4F02-BBCD015663A1}"/>
              </a:ext>
            </a:extLst>
          </p:cNvPr>
          <p:cNvSpPr>
            <a:spLocks noGrp="1"/>
          </p:cNvSpPr>
          <p:nvPr>
            <p:ph type="title" idx="4294967295"/>
          </p:nvPr>
        </p:nvSpPr>
        <p:spPr>
          <a:xfrm>
            <a:off x="819150" y="787400"/>
            <a:ext cx="7505700" cy="4181475"/>
          </a:xfrm>
        </p:spPr>
        <p:txBody>
          <a:bodyPr anchor="t">
            <a:normAutofit/>
          </a:bodyPr>
          <a:lstStyle/>
          <a:p>
            <a:pPr algn="ctr"/>
            <a:r>
              <a:rPr lang="en-US" sz="3600" b="1" dirty="0"/>
              <a:t>Volatility &amp; Draw Down Risk</a:t>
            </a:r>
          </a:p>
        </p:txBody>
      </p:sp>
      <p:sp>
        <p:nvSpPr>
          <p:cNvPr id="3" name="Content Placeholder 2">
            <a:extLst>
              <a:ext uri="{FF2B5EF4-FFF2-40B4-BE49-F238E27FC236}">
                <a16:creationId xmlns:a16="http://schemas.microsoft.com/office/drawing/2014/main" id="{BD83AAFC-0D36-1E4B-BE0A-7C5C8ED3D1A8}"/>
              </a:ext>
            </a:extLst>
          </p:cNvPr>
          <p:cNvSpPr>
            <a:spLocks noGrp="1"/>
          </p:cNvSpPr>
          <p:nvPr>
            <p:ph idx="4294967295"/>
          </p:nvPr>
        </p:nvSpPr>
        <p:spPr>
          <a:xfrm>
            <a:off x="1196975" y="2146300"/>
            <a:ext cx="6750050" cy="3995738"/>
          </a:xfrm>
        </p:spPr>
        <p:txBody>
          <a:bodyPr>
            <a:normAutofit/>
          </a:bodyPr>
          <a:lstStyle/>
          <a:p>
            <a:endParaRPr lang="en-US" sz="1800" b="1" i="1" dirty="0"/>
          </a:p>
          <a:p>
            <a:r>
              <a:rPr lang="en-US" sz="1800" b="1" i="1" dirty="0"/>
              <a:t>Investment Return Variance  </a:t>
            </a:r>
            <a:r>
              <a:rPr lang="en-US" sz="1800" dirty="0"/>
              <a:t>- Owing investments are inherently price volatile and will profoundly impact a family's terminal wealth.   This is often referred to as the “Volatility Tax” or Sequence of Return Risk.</a:t>
            </a:r>
          </a:p>
          <a:p>
            <a:pPr marL="0" indent="0">
              <a:buNone/>
            </a:pPr>
            <a:endParaRPr lang="en-US" sz="1800" dirty="0"/>
          </a:p>
          <a:p>
            <a:r>
              <a:rPr lang="en-US" sz="1800" b="1" i="1" dirty="0"/>
              <a:t>Drawdown Risk </a:t>
            </a:r>
            <a:r>
              <a:rPr lang="en-US" sz="1800" dirty="0"/>
              <a:t>– When a family funds lifestyle from investments, having a portfolio with potentially large drawdowns magnifies portfolio losses</a:t>
            </a:r>
          </a:p>
          <a:p>
            <a:pPr marL="0" indent="0">
              <a:buNone/>
            </a:pPr>
            <a:endParaRPr lang="en-US" sz="1800" dirty="0"/>
          </a:p>
          <a:p>
            <a:endParaRPr lang="en-US" sz="1800" dirty="0"/>
          </a:p>
        </p:txBody>
      </p:sp>
    </p:spTree>
    <p:extLst>
      <p:ext uri="{BB962C8B-B14F-4D97-AF65-F5344CB8AC3E}">
        <p14:creationId xmlns:p14="http://schemas.microsoft.com/office/powerpoint/2010/main" val="3813208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42A2-5D0D-0860-4F02-BBCD015663A1}"/>
              </a:ext>
            </a:extLst>
          </p:cNvPr>
          <p:cNvSpPr>
            <a:spLocks noGrp="1"/>
          </p:cNvSpPr>
          <p:nvPr>
            <p:ph type="title" idx="4294967295"/>
          </p:nvPr>
        </p:nvSpPr>
        <p:spPr>
          <a:xfrm>
            <a:off x="388938" y="495300"/>
            <a:ext cx="8366125" cy="447675"/>
          </a:xfrm>
        </p:spPr>
        <p:txBody>
          <a:bodyPr>
            <a:normAutofit fontScale="90000"/>
          </a:bodyPr>
          <a:lstStyle/>
          <a:p>
            <a:pPr algn="ctr"/>
            <a:r>
              <a:rPr lang="en-US" b="1" dirty="0"/>
              <a:t>Volatility &amp; Draw Down Risk (Continue)</a:t>
            </a:r>
          </a:p>
        </p:txBody>
      </p:sp>
      <p:sp>
        <p:nvSpPr>
          <p:cNvPr id="3" name="Content Placeholder 2">
            <a:extLst>
              <a:ext uri="{FF2B5EF4-FFF2-40B4-BE49-F238E27FC236}">
                <a16:creationId xmlns:a16="http://schemas.microsoft.com/office/drawing/2014/main" id="{BD83AAFC-0D36-1E4B-BE0A-7C5C8ED3D1A8}"/>
              </a:ext>
            </a:extLst>
          </p:cNvPr>
          <p:cNvSpPr>
            <a:spLocks noGrp="1"/>
          </p:cNvSpPr>
          <p:nvPr>
            <p:ph idx="4294967295"/>
          </p:nvPr>
        </p:nvSpPr>
        <p:spPr>
          <a:xfrm>
            <a:off x="0" y="1282700"/>
            <a:ext cx="7886700" cy="3965575"/>
          </a:xfrm>
        </p:spPr>
        <p:txBody>
          <a:bodyPr>
            <a:normAutofit/>
          </a:bodyPr>
          <a:lstStyle/>
          <a:p>
            <a:r>
              <a:rPr lang="en-US" sz="1600" b="1" i="1" dirty="0"/>
              <a:t>Investment Return Variance  &amp; Draw Down Risk</a:t>
            </a:r>
          </a:p>
          <a:p>
            <a:pPr marL="0" indent="0">
              <a:buNone/>
            </a:pPr>
            <a:r>
              <a:rPr lang="en-US" sz="1000" b="1" u="sng" dirty="0"/>
              <a:t>Hypothetical Example (Past performance in not indicative of future results)</a:t>
            </a:r>
          </a:p>
          <a:p>
            <a:pPr marL="0" indent="0">
              <a:buNone/>
            </a:pPr>
            <a:r>
              <a:rPr lang="en-US" sz="1000" dirty="0"/>
              <a:t>From Jan 1, 2012 to December 31, 2022: P(1), 60%/40% VTI/AGG, P(2) 60% VTI, 20% AGG, 20% Gold, 20% Commodities, P(3) 70% VTI, 5% AGG, 5% Gold, 5% Commodities; 5% Uncorrelated Diversifying Strategy. Includes Fee Withdrawal quarterly at .25%.</a:t>
            </a:r>
          </a:p>
          <a:p>
            <a:endParaRPr lang="en-US" sz="3200" dirty="0"/>
          </a:p>
        </p:txBody>
      </p:sp>
      <p:pic>
        <p:nvPicPr>
          <p:cNvPr id="10" name="Picture 9">
            <a:extLst>
              <a:ext uri="{FF2B5EF4-FFF2-40B4-BE49-F238E27FC236}">
                <a16:creationId xmlns:a16="http://schemas.microsoft.com/office/drawing/2014/main" id="{9393D4DC-612F-25C2-A3EC-C5630782CE85}"/>
              </a:ext>
            </a:extLst>
          </p:cNvPr>
          <p:cNvPicPr>
            <a:picLocks noChangeAspect="1"/>
          </p:cNvPicPr>
          <p:nvPr/>
        </p:nvPicPr>
        <p:blipFill>
          <a:blip r:embed="rId2"/>
          <a:stretch>
            <a:fillRect/>
          </a:stretch>
        </p:blipFill>
        <p:spPr>
          <a:xfrm>
            <a:off x="456334" y="2751649"/>
            <a:ext cx="8231332" cy="1350818"/>
          </a:xfrm>
          <a:prstGeom prst="rect">
            <a:avLst/>
          </a:prstGeom>
        </p:spPr>
      </p:pic>
      <p:pic>
        <p:nvPicPr>
          <p:cNvPr id="14" name="Picture 13">
            <a:extLst>
              <a:ext uri="{FF2B5EF4-FFF2-40B4-BE49-F238E27FC236}">
                <a16:creationId xmlns:a16="http://schemas.microsoft.com/office/drawing/2014/main" id="{17AC9F98-D616-9184-5D19-9325943D6CC6}"/>
              </a:ext>
            </a:extLst>
          </p:cNvPr>
          <p:cNvPicPr>
            <a:picLocks noChangeAspect="1"/>
          </p:cNvPicPr>
          <p:nvPr/>
        </p:nvPicPr>
        <p:blipFill>
          <a:blip r:embed="rId3"/>
          <a:stretch>
            <a:fillRect/>
          </a:stretch>
        </p:blipFill>
        <p:spPr>
          <a:xfrm>
            <a:off x="456334" y="4102467"/>
            <a:ext cx="8231333" cy="1918637"/>
          </a:xfrm>
          <a:prstGeom prst="rect">
            <a:avLst/>
          </a:prstGeom>
        </p:spPr>
      </p:pic>
    </p:spTree>
    <p:extLst>
      <p:ext uri="{BB962C8B-B14F-4D97-AF65-F5344CB8AC3E}">
        <p14:creationId xmlns:p14="http://schemas.microsoft.com/office/powerpoint/2010/main" val="3519307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470" y="489961"/>
            <a:ext cx="7449061" cy="4339650"/>
          </a:xfrm>
          <a:prstGeom prst="rect">
            <a:avLst/>
          </a:prstGeom>
          <a:noFill/>
          <a:ln w="571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Please Note:</a:t>
            </a:r>
          </a:p>
          <a:p>
            <a:pPr marL="342900" marR="0" lvl="0" indent="-342900"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 This presentation </a:t>
            </a:r>
            <a:r>
              <a:rPr kumimoji="0" lang="en-US" sz="2400" b="1" i="0" u="none" strike="noStrike" kern="120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Qualifies</a:t>
            </a:r>
            <a:r>
              <a:rPr kumimoji="0" lang="en-US" sz="2400" b="1" i="0" u="none" strike="noStrike" kern="1200" cap="none" spc="0" normalizeH="0" noProof="0" dirty="0" smtClean="0">
                <a:ln>
                  <a:noFill/>
                </a:ln>
                <a:solidFill>
                  <a:schemeClr val="tx1"/>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for Continuing Education Credits for Florida </a:t>
            </a: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ONLY.</a:t>
            </a:r>
          </a:p>
          <a:p>
            <a:pPr marL="342900" marR="0" lvl="0" indent="-342900" defTabSz="457200" rtl="0" eaLnBrk="1" fontAlgn="auto" latinLnBrk="0" hangingPunct="1">
              <a:lnSpc>
                <a:spcPct val="100000"/>
              </a:lnSpc>
              <a:spcBef>
                <a:spcPts val="0"/>
              </a:spcBef>
              <a:spcAft>
                <a:spcPts val="0"/>
              </a:spcAft>
              <a:buClrTx/>
              <a:buSzTx/>
              <a:buFont typeface="+mj-lt"/>
              <a:buAutoNum type="arabicPeriod"/>
              <a:tabLst/>
              <a:defRPr/>
            </a:pPr>
            <a:endParaRPr lang="en-US" sz="2400" b="1" dirty="0">
              <a:solidFill>
                <a:prstClr val="black"/>
              </a:solidFill>
              <a:latin typeface="Calibri" panose="020F0502020204030204" pitchFamily="34" charset="0"/>
              <a:cs typeface="Calibri" panose="020F0502020204030204" pitchFamily="34" charset="0"/>
            </a:endParaRPr>
          </a:p>
          <a:p>
            <a:pPr marL="342900" lvl="0" indent="-342900">
              <a:buFont typeface="+mj-lt"/>
              <a:buAutoNum type="arabicPeriod"/>
              <a:defRPr/>
            </a:pPr>
            <a:r>
              <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Today’s </a:t>
            </a: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PowerPoint</a:t>
            </a:r>
            <a:r>
              <a:rPr kumimoji="0" lang="en-US" sz="2400" b="1" i="0" u="none" strike="noStrike" kern="1200" cap="none" spc="0" normalizeH="0" noProof="0" dirty="0" smtClean="0">
                <a:ln>
                  <a:noFill/>
                </a:ln>
                <a:solidFill>
                  <a:srgbClr val="FF0000"/>
                </a:solidFill>
                <a:effectLst/>
                <a:uLnTx/>
                <a:uFillTx/>
                <a:latin typeface="Calibri" panose="020F0502020204030204" pitchFamily="34" charset="0"/>
                <a:cs typeface="Calibri" panose="020F0502020204030204" pitchFamily="34" charset="0"/>
              </a:rPr>
              <a:t> slides </a:t>
            </a:r>
            <a:r>
              <a:rPr kumimoji="0" lang="en-US" sz="24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are </a:t>
            </a:r>
            <a:r>
              <a:rPr lang="en-US" sz="2400" b="1" dirty="0">
                <a:solidFill>
                  <a:prstClr val="black"/>
                </a:solidFill>
                <a:latin typeface="Calibri" panose="020F0502020204030204" pitchFamily="34" charset="0"/>
                <a:cs typeface="Calibri" panose="020F0502020204030204" pitchFamily="34" charset="0"/>
              </a:rPr>
              <a:t>available in the </a:t>
            </a:r>
            <a:r>
              <a:rPr lang="en-US" sz="2400" b="1" dirty="0">
                <a:solidFill>
                  <a:schemeClr val="tx1"/>
                </a:solidFill>
                <a:latin typeface="Calibri" panose="020F0502020204030204" pitchFamily="34" charset="0"/>
                <a:cs typeface="Calibri" panose="020F0502020204030204" pitchFamily="34" charset="0"/>
              </a:rPr>
              <a:t>“Handouts” </a:t>
            </a:r>
            <a:r>
              <a:rPr lang="en-US" sz="2400" b="1" dirty="0" smtClean="0">
                <a:solidFill>
                  <a:prstClr val="black"/>
                </a:solidFill>
                <a:latin typeface="Calibri" panose="020F0502020204030204" pitchFamily="34" charset="0"/>
                <a:cs typeface="Calibri" panose="020F0502020204030204" pitchFamily="34" charset="0"/>
              </a:rPr>
              <a:t>section of </a:t>
            </a:r>
            <a:r>
              <a:rPr kumimoji="0" lang="en-US" sz="24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your </a:t>
            </a:r>
            <a:r>
              <a:rPr kumimoji="0" lang="en-US" sz="2400" b="1" i="0" u="none" strike="noStrike" kern="1200" cap="none" spc="0" normalizeH="0" noProof="0" dirty="0" err="1" smtClean="0">
                <a:ln>
                  <a:noFill/>
                </a:ln>
                <a:solidFill>
                  <a:prstClr val="black"/>
                </a:solidFill>
                <a:effectLst/>
                <a:uLnTx/>
                <a:uFillTx/>
                <a:latin typeface="Calibri" panose="020F0502020204030204" pitchFamily="34" charset="0"/>
                <a:cs typeface="Calibri" panose="020F0502020204030204" pitchFamily="34" charset="0"/>
              </a:rPr>
              <a:t>GoToWebinar</a:t>
            </a:r>
            <a:r>
              <a:rPr kumimoji="0" lang="en-US" sz="24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side panel.</a:t>
            </a:r>
            <a:endPar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 Within 3-5 hours after the webinar, all registrants will receive a</a:t>
            </a:r>
            <a:r>
              <a:rPr kumimoji="0" lang="en-US" sz="2400" b="1" i="0" u="none" strike="noStrike" kern="1200" cap="none" spc="0" normalizeH="0" noProof="0" dirty="0" smtClean="0">
                <a:ln>
                  <a:noFill/>
                </a:ln>
                <a:solidFill>
                  <a:schemeClr val="tx1"/>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noProof="0" dirty="0" smtClean="0">
                <a:ln>
                  <a:noFill/>
                </a:ln>
                <a:solidFill>
                  <a:srgbClr val="FF0000"/>
                </a:solidFill>
                <a:effectLst/>
                <a:uLnTx/>
                <a:uFillTx/>
                <a:latin typeface="Calibri" panose="020F0502020204030204" pitchFamily="34" charset="0"/>
                <a:cs typeface="Calibri" panose="020F0502020204030204" pitchFamily="34" charset="0"/>
              </a:rPr>
              <a:t>follow-up</a:t>
            </a: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 email </a:t>
            </a:r>
            <a:r>
              <a:rPr kumimoji="0" lang="en-US" sz="2400" b="1" i="0" u="none" strike="noStrike" kern="120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with today’s recording and </a:t>
            </a: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P</a:t>
            </a:r>
            <a:r>
              <a:rPr kumimoji="0" lang="en-US" sz="2400" b="1" i="0" u="none" strike="noStrike" kern="120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owerPoint materials.</a:t>
            </a:r>
            <a:endParaRPr kumimoji="0" lang="en-US" sz="24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9758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37998-9696-96F0-F9AD-FF40712D0C1A}"/>
              </a:ext>
            </a:extLst>
          </p:cNvPr>
          <p:cNvSpPr>
            <a:spLocks noGrp="1"/>
          </p:cNvSpPr>
          <p:nvPr>
            <p:ph type="title" idx="4294967295"/>
          </p:nvPr>
        </p:nvSpPr>
        <p:spPr>
          <a:xfrm>
            <a:off x="863245" y="1689244"/>
            <a:ext cx="2397125" cy="2008188"/>
          </a:xfrm>
        </p:spPr>
        <p:txBody>
          <a:bodyPr vert="horz" lIns="68580" tIns="34290" rIns="68580" bIns="34290" rtlCol="0" anchor="t">
            <a:normAutofit/>
          </a:bodyPr>
          <a:lstStyle/>
          <a:p>
            <a:pPr algn="ctr"/>
            <a:r>
              <a:rPr lang="en-US" sz="4000" b="1" kern="1200" dirty="0">
                <a:latin typeface="+mj-lt"/>
                <a:ea typeface="+mj-ea"/>
                <a:cs typeface="+mj-cs"/>
              </a:rPr>
              <a:t/>
            </a:r>
            <a:br>
              <a:rPr lang="en-US" sz="4000" b="1" kern="1200" dirty="0">
                <a:latin typeface="+mj-lt"/>
                <a:ea typeface="+mj-ea"/>
                <a:cs typeface="+mj-cs"/>
              </a:rPr>
            </a:br>
            <a:r>
              <a:rPr lang="en-US" sz="4000" b="1" kern="1200" dirty="0">
                <a:latin typeface="+mj-lt"/>
                <a:ea typeface="+mj-ea"/>
                <a:cs typeface="+mj-cs"/>
              </a:rPr>
              <a:t>Investment Costs</a:t>
            </a:r>
          </a:p>
        </p:txBody>
      </p:sp>
      <p:pic>
        <p:nvPicPr>
          <p:cNvPr id="5" name="Content Placeholder 4">
            <a:extLst>
              <a:ext uri="{FF2B5EF4-FFF2-40B4-BE49-F238E27FC236}">
                <a16:creationId xmlns:a16="http://schemas.microsoft.com/office/drawing/2014/main" id="{1A75F602-781C-B8A2-580A-25F14192208B}"/>
              </a:ext>
            </a:extLst>
          </p:cNvPr>
          <p:cNvPicPr>
            <a:picLocks noGrp="1" noChangeAspect="1"/>
          </p:cNvPicPr>
          <p:nvPr>
            <p:ph idx="4294967295"/>
          </p:nvPr>
        </p:nvPicPr>
        <p:blipFill>
          <a:blip r:embed="rId2"/>
          <a:stretch>
            <a:fillRect/>
          </a:stretch>
        </p:blipFill>
        <p:spPr>
          <a:xfrm>
            <a:off x="4322763" y="985838"/>
            <a:ext cx="4821237" cy="2351087"/>
          </a:xfrm>
          <a:prstGeom prst="rect">
            <a:avLst/>
          </a:prstGeom>
        </p:spPr>
      </p:pic>
      <p:sp>
        <p:nvSpPr>
          <p:cNvPr id="6" name="TextBox 5">
            <a:extLst>
              <a:ext uri="{FF2B5EF4-FFF2-40B4-BE49-F238E27FC236}">
                <a16:creationId xmlns:a16="http://schemas.microsoft.com/office/drawing/2014/main" id="{AAEC9AEE-E8D3-8145-57B1-BDD598D75816}"/>
              </a:ext>
            </a:extLst>
          </p:cNvPr>
          <p:cNvSpPr txBox="1"/>
          <p:nvPr/>
        </p:nvSpPr>
        <p:spPr>
          <a:xfrm>
            <a:off x="4079974" y="3371851"/>
            <a:ext cx="4204043" cy="230261"/>
          </a:xfrm>
          <a:prstGeom prst="rect">
            <a:avLst/>
          </a:prstGeom>
        </p:spPr>
        <p:txBody>
          <a:bodyPr vert="horz" lIns="68580" tIns="34290" rIns="68580" bIns="34290" rtlCol="0">
            <a:normAutofit fontScale="70000" lnSpcReduction="20000"/>
          </a:bodyPr>
          <a:lstStyle/>
          <a:p>
            <a:pPr>
              <a:lnSpc>
                <a:spcPct val="90000"/>
              </a:lnSpc>
              <a:spcAft>
                <a:spcPts val="450"/>
              </a:spcAft>
            </a:pPr>
            <a:endParaRPr lang="en-US" sz="750" dirty="0"/>
          </a:p>
          <a:p>
            <a:pPr>
              <a:lnSpc>
                <a:spcPct val="90000"/>
              </a:lnSpc>
              <a:spcAft>
                <a:spcPts val="450"/>
              </a:spcAft>
            </a:pPr>
            <a:r>
              <a:rPr lang="en-US" sz="600" b="1" dirty="0"/>
              <a:t>Source: https://www.sec.gov/investor/alerts/ib_fees_expenses.pdf</a:t>
            </a:r>
          </a:p>
        </p:txBody>
      </p:sp>
      <p:pic>
        <p:nvPicPr>
          <p:cNvPr id="8" name="Picture 7">
            <a:extLst>
              <a:ext uri="{FF2B5EF4-FFF2-40B4-BE49-F238E27FC236}">
                <a16:creationId xmlns:a16="http://schemas.microsoft.com/office/drawing/2014/main" id="{79A16092-47E4-E8BB-409C-4C76EE96D39B}"/>
              </a:ext>
            </a:extLst>
          </p:cNvPr>
          <p:cNvPicPr>
            <a:picLocks noChangeAspect="1"/>
          </p:cNvPicPr>
          <p:nvPr/>
        </p:nvPicPr>
        <p:blipFill>
          <a:blip r:embed="rId3"/>
          <a:stretch>
            <a:fillRect/>
          </a:stretch>
        </p:blipFill>
        <p:spPr>
          <a:xfrm>
            <a:off x="4079974" y="3697432"/>
            <a:ext cx="4876991" cy="2175164"/>
          </a:xfrm>
          <a:prstGeom prst="rect">
            <a:avLst/>
          </a:prstGeom>
        </p:spPr>
      </p:pic>
    </p:spTree>
    <p:extLst>
      <p:ext uri="{BB962C8B-B14F-4D97-AF65-F5344CB8AC3E}">
        <p14:creationId xmlns:p14="http://schemas.microsoft.com/office/powerpoint/2010/main" val="4271396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6D32-AD05-F77E-337C-F391E25353E9}"/>
              </a:ext>
            </a:extLst>
          </p:cNvPr>
          <p:cNvSpPr>
            <a:spLocks noGrp="1"/>
          </p:cNvSpPr>
          <p:nvPr>
            <p:ph type="title" idx="4294967295"/>
          </p:nvPr>
        </p:nvSpPr>
        <p:spPr>
          <a:xfrm>
            <a:off x="1581150" y="230188"/>
            <a:ext cx="5981700" cy="2068512"/>
          </a:xfrm>
        </p:spPr>
        <p:txBody>
          <a:bodyPr anchor="t">
            <a:normAutofit/>
          </a:bodyPr>
          <a:lstStyle/>
          <a:p>
            <a:pPr algn="ctr"/>
            <a:r>
              <a:rPr lang="en-US" b="1" dirty="0"/>
              <a:t/>
            </a:r>
            <a:br>
              <a:rPr lang="en-US" b="1" dirty="0"/>
            </a:br>
            <a:r>
              <a:rPr lang="en-US" b="1" dirty="0"/>
              <a:t>Investment Costs</a:t>
            </a:r>
          </a:p>
        </p:txBody>
      </p:sp>
      <p:sp>
        <p:nvSpPr>
          <p:cNvPr id="3" name="Content Placeholder 2">
            <a:extLst>
              <a:ext uri="{FF2B5EF4-FFF2-40B4-BE49-F238E27FC236}">
                <a16:creationId xmlns:a16="http://schemas.microsoft.com/office/drawing/2014/main" id="{411E2763-18D8-477E-EDAD-6196AED01867}"/>
              </a:ext>
            </a:extLst>
          </p:cNvPr>
          <p:cNvSpPr>
            <a:spLocks noGrp="1"/>
          </p:cNvSpPr>
          <p:nvPr>
            <p:ph idx="4294967295"/>
          </p:nvPr>
        </p:nvSpPr>
        <p:spPr>
          <a:xfrm>
            <a:off x="1408113" y="1717675"/>
            <a:ext cx="6327775" cy="3994150"/>
          </a:xfrm>
        </p:spPr>
        <p:txBody>
          <a:bodyPr>
            <a:normAutofit/>
          </a:bodyPr>
          <a:lstStyle/>
          <a:p>
            <a:endParaRPr lang="en-US" sz="1600" dirty="0"/>
          </a:p>
          <a:p>
            <a:endParaRPr lang="en-US" sz="1600" dirty="0"/>
          </a:p>
          <a:p>
            <a:r>
              <a:rPr lang="en-US" sz="1600" dirty="0"/>
              <a:t>What are the family’s overall investment costs?</a:t>
            </a:r>
          </a:p>
          <a:p>
            <a:pPr marL="0" indent="0">
              <a:buNone/>
            </a:pPr>
            <a:endParaRPr lang="en-US" sz="1600" dirty="0"/>
          </a:p>
          <a:p>
            <a:r>
              <a:rPr lang="en-US" sz="1600" dirty="0"/>
              <a:t>Are they paying too much for investment “Beta”?</a:t>
            </a:r>
          </a:p>
          <a:p>
            <a:pPr marL="0" indent="0">
              <a:buNone/>
            </a:pPr>
            <a:endParaRPr lang="en-US" sz="1600" dirty="0"/>
          </a:p>
          <a:p>
            <a:r>
              <a:rPr lang="en-US" sz="1600" dirty="0"/>
              <a:t>Are their private investments appropriately priced?  Or are they paying to much for “Access”?</a:t>
            </a:r>
          </a:p>
          <a:p>
            <a:pPr marL="0" indent="0">
              <a:buNone/>
            </a:pPr>
            <a:endParaRPr lang="en-US" sz="1600" dirty="0"/>
          </a:p>
          <a:p>
            <a:r>
              <a:rPr lang="en-US" sz="1600" dirty="0"/>
              <a:t>Where do they own their investments? Are they tax efficient?</a:t>
            </a:r>
          </a:p>
        </p:txBody>
      </p:sp>
    </p:spTree>
    <p:extLst>
      <p:ext uri="{BB962C8B-B14F-4D97-AF65-F5344CB8AC3E}">
        <p14:creationId xmlns:p14="http://schemas.microsoft.com/office/powerpoint/2010/main" val="2245423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ACA5-AD5E-5E67-0684-7E2371DD51FF}"/>
              </a:ext>
            </a:extLst>
          </p:cNvPr>
          <p:cNvSpPr>
            <a:spLocks noGrp="1"/>
          </p:cNvSpPr>
          <p:nvPr>
            <p:ph type="title" idx="4294967295"/>
          </p:nvPr>
        </p:nvSpPr>
        <p:spPr>
          <a:xfrm>
            <a:off x="628650" y="365125"/>
            <a:ext cx="7886700" cy="1325563"/>
          </a:xfrm>
        </p:spPr>
        <p:txBody>
          <a:bodyPr/>
          <a:lstStyle/>
          <a:p>
            <a:r>
              <a:rPr lang="en-US" b="1" dirty="0"/>
              <a:t>Risk &amp; Opportunities Assessment</a:t>
            </a:r>
          </a:p>
        </p:txBody>
      </p:sp>
      <p:sp>
        <p:nvSpPr>
          <p:cNvPr id="3" name="Content Placeholder 2">
            <a:extLst>
              <a:ext uri="{FF2B5EF4-FFF2-40B4-BE49-F238E27FC236}">
                <a16:creationId xmlns:a16="http://schemas.microsoft.com/office/drawing/2014/main" id="{2B6E1590-B496-0621-C13E-178960E804D4}"/>
              </a:ext>
            </a:extLst>
          </p:cNvPr>
          <p:cNvSpPr>
            <a:spLocks noGrp="1"/>
          </p:cNvSpPr>
          <p:nvPr>
            <p:ph idx="4294967295"/>
          </p:nvPr>
        </p:nvSpPr>
        <p:spPr>
          <a:xfrm>
            <a:off x="985838" y="2047875"/>
            <a:ext cx="7172325" cy="4351338"/>
          </a:xfrm>
        </p:spPr>
        <p:txBody>
          <a:bodyPr>
            <a:normAutofit/>
          </a:bodyPr>
          <a:lstStyle/>
          <a:p>
            <a:r>
              <a:rPr lang="en-US" sz="2000" dirty="0"/>
              <a:t>We prepare through the Lense of the family’s current priorities.</a:t>
            </a:r>
          </a:p>
          <a:p>
            <a:pPr marL="0" indent="0">
              <a:buNone/>
            </a:pPr>
            <a:endParaRPr lang="en-US" sz="2000" dirty="0"/>
          </a:p>
          <a:p>
            <a:r>
              <a:rPr lang="en-US" sz="2000" dirty="0"/>
              <a:t>Our memo addresses the risks present in the family’s current wealth structure and provides current opportunities available to meet or enhance the family’s current priorities.</a:t>
            </a:r>
          </a:p>
          <a:p>
            <a:pPr marL="0" indent="0">
              <a:buNone/>
            </a:pPr>
            <a:endParaRPr lang="en-US" sz="2000" dirty="0"/>
          </a:p>
          <a:p>
            <a:r>
              <a:rPr lang="en-US" sz="2000" dirty="0"/>
              <a:t>This the “Roadmap” to building the family’s wealth structure.</a:t>
            </a:r>
          </a:p>
          <a:p>
            <a:pPr marL="0" indent="0">
              <a:buNone/>
            </a:pPr>
            <a:endParaRPr lang="en-US" sz="2000" dirty="0"/>
          </a:p>
          <a:p>
            <a:endParaRPr lang="en-US" sz="2000" dirty="0"/>
          </a:p>
        </p:txBody>
      </p:sp>
    </p:spTree>
    <p:extLst>
      <p:ext uri="{BB962C8B-B14F-4D97-AF65-F5344CB8AC3E}">
        <p14:creationId xmlns:p14="http://schemas.microsoft.com/office/powerpoint/2010/main" val="2248547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E920-64BD-DF11-E906-433442C2B975}"/>
              </a:ext>
            </a:extLst>
          </p:cNvPr>
          <p:cNvSpPr>
            <a:spLocks noGrp="1"/>
          </p:cNvSpPr>
          <p:nvPr>
            <p:ph type="title" idx="4294967295"/>
          </p:nvPr>
        </p:nvSpPr>
        <p:spPr>
          <a:xfrm>
            <a:off x="0" y="-231775"/>
            <a:ext cx="7502525" cy="1909763"/>
          </a:xfrm>
          <a:noFill/>
        </p:spPr>
        <p:txBody>
          <a:bodyPr vert="horz" lIns="68580" tIns="34290" rIns="68580" bIns="34290" rtlCol="0" anchor="ctr">
            <a:noAutofit/>
          </a:bodyPr>
          <a:lstStyle/>
          <a:p>
            <a:pPr algn="ctr"/>
            <a:r>
              <a:rPr lang="en-US" sz="3200" b="1" dirty="0" smtClean="0"/>
              <a:t>What Are We Looking For In Our Assessment</a:t>
            </a:r>
            <a:endParaRPr lang="en-US" sz="3200" b="1" dirty="0"/>
          </a:p>
        </p:txBody>
      </p:sp>
      <p:pic>
        <p:nvPicPr>
          <p:cNvPr id="4098" name="Picture 2">
            <a:extLst>
              <a:ext uri="{FF2B5EF4-FFF2-40B4-BE49-F238E27FC236}">
                <a16:creationId xmlns:a16="http://schemas.microsoft.com/office/drawing/2014/main" id="{6324D701-6647-49EE-A974-ED8C6872A545}"/>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2681295" y="1741903"/>
            <a:ext cx="4197350" cy="41767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BEF0DB-5180-7375-6C12-4697FEA5A41D}"/>
              </a:ext>
            </a:extLst>
          </p:cNvPr>
          <p:cNvSpPr txBox="1"/>
          <p:nvPr/>
        </p:nvSpPr>
        <p:spPr>
          <a:xfrm>
            <a:off x="6389103" y="2173380"/>
            <a:ext cx="892488" cy="300082"/>
          </a:xfrm>
          <a:prstGeom prst="rect">
            <a:avLst/>
          </a:prstGeom>
          <a:noFill/>
        </p:spPr>
        <p:txBody>
          <a:bodyPr wrap="none" rtlCol="0">
            <a:spAutoFit/>
          </a:bodyPr>
          <a:lstStyle/>
          <a:p>
            <a:r>
              <a:rPr lang="en-US" sz="1350" dirty="0"/>
              <a:t>Cash Flow</a:t>
            </a:r>
          </a:p>
        </p:txBody>
      </p:sp>
      <p:sp>
        <p:nvSpPr>
          <p:cNvPr id="5" name="TextBox 4">
            <a:extLst>
              <a:ext uri="{FF2B5EF4-FFF2-40B4-BE49-F238E27FC236}">
                <a16:creationId xmlns:a16="http://schemas.microsoft.com/office/drawing/2014/main" id="{82267DCF-C019-DAA5-EC2D-A303498D3425}"/>
              </a:ext>
            </a:extLst>
          </p:cNvPr>
          <p:cNvSpPr txBox="1"/>
          <p:nvPr/>
        </p:nvSpPr>
        <p:spPr>
          <a:xfrm>
            <a:off x="6608236" y="2900208"/>
            <a:ext cx="1042208" cy="300082"/>
          </a:xfrm>
          <a:prstGeom prst="rect">
            <a:avLst/>
          </a:prstGeom>
          <a:noFill/>
        </p:spPr>
        <p:txBody>
          <a:bodyPr wrap="none" rtlCol="0">
            <a:spAutoFit/>
          </a:bodyPr>
          <a:lstStyle/>
          <a:p>
            <a:r>
              <a:rPr lang="en-US" sz="1350" dirty="0"/>
              <a:t>Investments</a:t>
            </a:r>
          </a:p>
        </p:txBody>
      </p:sp>
      <p:sp>
        <p:nvSpPr>
          <p:cNvPr id="6" name="TextBox 5">
            <a:extLst>
              <a:ext uri="{FF2B5EF4-FFF2-40B4-BE49-F238E27FC236}">
                <a16:creationId xmlns:a16="http://schemas.microsoft.com/office/drawing/2014/main" id="{A95101AC-2E81-F68C-DA67-BC4C00C9C32F}"/>
              </a:ext>
            </a:extLst>
          </p:cNvPr>
          <p:cNvSpPr txBox="1"/>
          <p:nvPr/>
        </p:nvSpPr>
        <p:spPr>
          <a:xfrm>
            <a:off x="6578052" y="4800567"/>
            <a:ext cx="1262397" cy="300082"/>
          </a:xfrm>
          <a:prstGeom prst="rect">
            <a:avLst/>
          </a:prstGeom>
          <a:noFill/>
        </p:spPr>
        <p:txBody>
          <a:bodyPr wrap="none" rtlCol="0">
            <a:spAutoFit/>
          </a:bodyPr>
          <a:lstStyle/>
          <a:p>
            <a:r>
              <a:rPr lang="en-US" sz="1350" dirty="0"/>
              <a:t>Estate Planning</a:t>
            </a:r>
          </a:p>
        </p:txBody>
      </p:sp>
      <p:sp>
        <p:nvSpPr>
          <p:cNvPr id="7" name="TextBox 6">
            <a:extLst>
              <a:ext uri="{FF2B5EF4-FFF2-40B4-BE49-F238E27FC236}">
                <a16:creationId xmlns:a16="http://schemas.microsoft.com/office/drawing/2014/main" id="{7B8BE56D-3149-671B-1C0C-6351B6A8F857}"/>
              </a:ext>
            </a:extLst>
          </p:cNvPr>
          <p:cNvSpPr txBox="1"/>
          <p:nvPr/>
        </p:nvSpPr>
        <p:spPr>
          <a:xfrm>
            <a:off x="6922645" y="3695145"/>
            <a:ext cx="562526" cy="300082"/>
          </a:xfrm>
          <a:prstGeom prst="rect">
            <a:avLst/>
          </a:prstGeom>
          <a:noFill/>
        </p:spPr>
        <p:txBody>
          <a:bodyPr wrap="none" rtlCol="0">
            <a:spAutoFit/>
          </a:bodyPr>
          <a:lstStyle/>
          <a:p>
            <a:r>
              <a:rPr lang="en-US" sz="1350" dirty="0"/>
              <a:t>Taxes</a:t>
            </a:r>
          </a:p>
        </p:txBody>
      </p:sp>
      <p:sp>
        <p:nvSpPr>
          <p:cNvPr id="8" name="TextBox 7">
            <a:extLst>
              <a:ext uri="{FF2B5EF4-FFF2-40B4-BE49-F238E27FC236}">
                <a16:creationId xmlns:a16="http://schemas.microsoft.com/office/drawing/2014/main" id="{3AA8E326-0629-0F5B-2587-F5E963F30CF9}"/>
              </a:ext>
            </a:extLst>
          </p:cNvPr>
          <p:cNvSpPr txBox="1"/>
          <p:nvPr/>
        </p:nvSpPr>
        <p:spPr>
          <a:xfrm>
            <a:off x="2507717" y="2173380"/>
            <a:ext cx="790601" cy="300082"/>
          </a:xfrm>
          <a:prstGeom prst="rect">
            <a:avLst/>
          </a:prstGeom>
          <a:noFill/>
        </p:spPr>
        <p:txBody>
          <a:bodyPr wrap="none" rtlCol="0">
            <a:spAutoFit/>
          </a:bodyPr>
          <a:lstStyle/>
          <a:p>
            <a:r>
              <a:rPr lang="en-US" sz="1350" dirty="0"/>
              <a:t>Business</a:t>
            </a:r>
          </a:p>
        </p:txBody>
      </p:sp>
      <p:sp>
        <p:nvSpPr>
          <p:cNvPr id="10" name="TextBox 9">
            <a:extLst>
              <a:ext uri="{FF2B5EF4-FFF2-40B4-BE49-F238E27FC236}">
                <a16:creationId xmlns:a16="http://schemas.microsoft.com/office/drawing/2014/main" id="{C5752199-9E03-BDBD-2029-3D4F9A3F39E0}"/>
              </a:ext>
            </a:extLst>
          </p:cNvPr>
          <p:cNvSpPr txBox="1"/>
          <p:nvPr/>
        </p:nvSpPr>
        <p:spPr>
          <a:xfrm>
            <a:off x="2044131" y="4805095"/>
            <a:ext cx="937757" cy="300082"/>
          </a:xfrm>
          <a:prstGeom prst="rect">
            <a:avLst/>
          </a:prstGeom>
          <a:noFill/>
        </p:spPr>
        <p:txBody>
          <a:bodyPr wrap="none" rtlCol="0">
            <a:spAutoFit/>
          </a:bodyPr>
          <a:lstStyle/>
          <a:p>
            <a:r>
              <a:rPr lang="en-US" sz="1350" dirty="0"/>
              <a:t>Insurances</a:t>
            </a:r>
          </a:p>
        </p:txBody>
      </p:sp>
      <p:sp>
        <p:nvSpPr>
          <p:cNvPr id="11" name="TextBox 10">
            <a:extLst>
              <a:ext uri="{FF2B5EF4-FFF2-40B4-BE49-F238E27FC236}">
                <a16:creationId xmlns:a16="http://schemas.microsoft.com/office/drawing/2014/main" id="{C88A012C-B5F7-78A4-8423-351A7F5744C2}"/>
              </a:ext>
            </a:extLst>
          </p:cNvPr>
          <p:cNvSpPr txBox="1"/>
          <p:nvPr/>
        </p:nvSpPr>
        <p:spPr>
          <a:xfrm>
            <a:off x="4333761" y="1468368"/>
            <a:ext cx="926664" cy="300082"/>
          </a:xfrm>
          <a:prstGeom prst="rect">
            <a:avLst/>
          </a:prstGeom>
          <a:noFill/>
        </p:spPr>
        <p:txBody>
          <a:bodyPr wrap="none" rtlCol="0">
            <a:spAutoFit/>
          </a:bodyPr>
          <a:lstStyle/>
          <a:p>
            <a:r>
              <a:rPr lang="en-US" sz="1350" dirty="0"/>
              <a:t>Net Worth</a:t>
            </a:r>
          </a:p>
        </p:txBody>
      </p:sp>
      <p:sp>
        <p:nvSpPr>
          <p:cNvPr id="12" name="TextBox 11">
            <a:extLst>
              <a:ext uri="{FF2B5EF4-FFF2-40B4-BE49-F238E27FC236}">
                <a16:creationId xmlns:a16="http://schemas.microsoft.com/office/drawing/2014/main" id="{A0A6DC62-BEF2-440F-832D-CE1219E6E006}"/>
              </a:ext>
            </a:extLst>
          </p:cNvPr>
          <p:cNvSpPr txBox="1"/>
          <p:nvPr/>
        </p:nvSpPr>
        <p:spPr>
          <a:xfrm>
            <a:off x="1878489" y="3693438"/>
            <a:ext cx="777072" cy="300082"/>
          </a:xfrm>
          <a:prstGeom prst="rect">
            <a:avLst/>
          </a:prstGeom>
          <a:noFill/>
        </p:spPr>
        <p:txBody>
          <a:bodyPr wrap="none" rtlCol="0">
            <a:spAutoFit/>
          </a:bodyPr>
          <a:lstStyle/>
          <a:p>
            <a:r>
              <a:rPr lang="en-US" sz="1350" dirty="0"/>
              <a:t>Children</a:t>
            </a:r>
          </a:p>
        </p:txBody>
      </p:sp>
      <p:sp>
        <p:nvSpPr>
          <p:cNvPr id="13" name="TextBox 12">
            <a:extLst>
              <a:ext uri="{FF2B5EF4-FFF2-40B4-BE49-F238E27FC236}">
                <a16:creationId xmlns:a16="http://schemas.microsoft.com/office/drawing/2014/main" id="{323274B7-4391-BE79-C5D1-F3E445AC0ED8}"/>
              </a:ext>
            </a:extLst>
          </p:cNvPr>
          <p:cNvSpPr txBox="1"/>
          <p:nvPr/>
        </p:nvSpPr>
        <p:spPr>
          <a:xfrm>
            <a:off x="4255349" y="5921922"/>
            <a:ext cx="1086708" cy="300082"/>
          </a:xfrm>
          <a:prstGeom prst="rect">
            <a:avLst/>
          </a:prstGeom>
          <a:noFill/>
        </p:spPr>
        <p:txBody>
          <a:bodyPr wrap="none" rtlCol="0">
            <a:spAutoFit/>
          </a:bodyPr>
          <a:lstStyle/>
          <a:p>
            <a:r>
              <a:rPr lang="en-US" sz="1350" dirty="0"/>
              <a:t>Philanthropy</a:t>
            </a:r>
          </a:p>
        </p:txBody>
      </p:sp>
      <p:sp>
        <p:nvSpPr>
          <p:cNvPr id="14" name="TextBox 13">
            <a:extLst>
              <a:ext uri="{FF2B5EF4-FFF2-40B4-BE49-F238E27FC236}">
                <a16:creationId xmlns:a16="http://schemas.microsoft.com/office/drawing/2014/main" id="{AA2851C1-2BE2-7554-2F6E-5D24FE55EBA5}"/>
              </a:ext>
            </a:extLst>
          </p:cNvPr>
          <p:cNvSpPr txBox="1"/>
          <p:nvPr/>
        </p:nvSpPr>
        <p:spPr>
          <a:xfrm>
            <a:off x="1668346" y="2900208"/>
            <a:ext cx="1336391" cy="300082"/>
          </a:xfrm>
          <a:prstGeom prst="rect">
            <a:avLst/>
          </a:prstGeom>
          <a:noFill/>
        </p:spPr>
        <p:txBody>
          <a:bodyPr wrap="none" rtlCol="0">
            <a:spAutoFit/>
          </a:bodyPr>
          <a:lstStyle/>
          <a:p>
            <a:r>
              <a:rPr lang="en-US" sz="1350" dirty="0"/>
              <a:t>Asset Protection</a:t>
            </a:r>
          </a:p>
        </p:txBody>
      </p:sp>
      <p:sp>
        <p:nvSpPr>
          <p:cNvPr id="3" name="Rectangle 2">
            <a:extLst>
              <a:ext uri="{FF2B5EF4-FFF2-40B4-BE49-F238E27FC236}">
                <a16:creationId xmlns:a16="http://schemas.microsoft.com/office/drawing/2014/main" id="{AF608465-A239-A3E7-186F-664F52068FE7}"/>
              </a:ext>
            </a:extLst>
          </p:cNvPr>
          <p:cNvSpPr/>
          <p:nvPr/>
        </p:nvSpPr>
        <p:spPr>
          <a:xfrm>
            <a:off x="4121887" y="3627843"/>
            <a:ext cx="1082462" cy="27699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350" b="1" dirty="0">
                <a:solidFill>
                  <a:schemeClr val="accent2"/>
                </a:solidFill>
              </a:rPr>
              <a:t>THE FAMILY</a:t>
            </a:r>
          </a:p>
        </p:txBody>
      </p:sp>
    </p:spTree>
    <p:extLst>
      <p:ext uri="{BB962C8B-B14F-4D97-AF65-F5344CB8AC3E}">
        <p14:creationId xmlns:p14="http://schemas.microsoft.com/office/powerpoint/2010/main" val="2050735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E920-64BD-DF11-E906-433442C2B975}"/>
              </a:ext>
            </a:extLst>
          </p:cNvPr>
          <p:cNvSpPr>
            <a:spLocks noGrp="1"/>
          </p:cNvSpPr>
          <p:nvPr>
            <p:ph type="title" idx="4294967295"/>
          </p:nvPr>
        </p:nvSpPr>
        <p:spPr>
          <a:xfrm>
            <a:off x="628650" y="460375"/>
            <a:ext cx="7886700" cy="504825"/>
          </a:xfrm>
        </p:spPr>
        <p:txBody>
          <a:bodyPr>
            <a:normAutofit fontScale="90000"/>
          </a:bodyPr>
          <a:lstStyle/>
          <a:p>
            <a:pPr algn="ctr"/>
            <a:r>
              <a:rPr lang="en-US" b="1" dirty="0" smtClean="0"/>
              <a:t>What to Look For In an Assessment (Part 1)</a:t>
            </a:r>
            <a:endParaRPr lang="en-US" b="1" dirty="0"/>
          </a:p>
        </p:txBody>
      </p:sp>
      <p:sp>
        <p:nvSpPr>
          <p:cNvPr id="3" name="Content Placeholder 2">
            <a:extLst>
              <a:ext uri="{FF2B5EF4-FFF2-40B4-BE49-F238E27FC236}">
                <a16:creationId xmlns:a16="http://schemas.microsoft.com/office/drawing/2014/main" id="{51600631-13F3-FABF-5986-D7CD9F5FB1A2}"/>
              </a:ext>
            </a:extLst>
          </p:cNvPr>
          <p:cNvSpPr>
            <a:spLocks noGrp="1"/>
          </p:cNvSpPr>
          <p:nvPr>
            <p:ph idx="4294967295"/>
          </p:nvPr>
        </p:nvSpPr>
        <p:spPr>
          <a:xfrm>
            <a:off x="628650" y="1924050"/>
            <a:ext cx="7886700" cy="3702050"/>
          </a:xfrm>
        </p:spPr>
        <p:txBody>
          <a:bodyPr>
            <a:normAutofit fontScale="32500" lnSpcReduction="20000"/>
          </a:bodyPr>
          <a:lstStyle/>
          <a:p>
            <a:pPr lvl="1">
              <a:lnSpc>
                <a:spcPct val="120000"/>
              </a:lnSpc>
            </a:pPr>
            <a:r>
              <a:rPr lang="en-US" sz="4650" dirty="0"/>
              <a:t>Net Worth </a:t>
            </a:r>
          </a:p>
          <a:p>
            <a:pPr lvl="2">
              <a:lnSpc>
                <a:spcPct val="120000"/>
              </a:lnSpc>
            </a:pPr>
            <a:r>
              <a:rPr lang="en-US" sz="4650" dirty="0"/>
              <a:t>What are the assets &amp; who owns them? What are the liabilities? What are the terms around the liabilities (i.e., interest rate, payments, etc.)?  Any contingent liabilities to consider?</a:t>
            </a:r>
          </a:p>
          <a:p>
            <a:pPr lvl="2">
              <a:lnSpc>
                <a:spcPct val="120000"/>
              </a:lnSpc>
            </a:pPr>
            <a:r>
              <a:rPr lang="en-US" sz="4650" dirty="0"/>
              <a:t>Account types (non-qualified or qualified) – Roth accounts?</a:t>
            </a:r>
          </a:p>
          <a:p>
            <a:pPr lvl="2">
              <a:lnSpc>
                <a:spcPct val="120000"/>
              </a:lnSpc>
            </a:pPr>
            <a:r>
              <a:rPr lang="en-US" sz="4650" dirty="0"/>
              <a:t>Where is real estate located?</a:t>
            </a:r>
          </a:p>
          <a:p>
            <a:pPr lvl="2">
              <a:lnSpc>
                <a:spcPct val="120000"/>
              </a:lnSpc>
            </a:pPr>
            <a:r>
              <a:rPr lang="en-US" sz="4650" dirty="0"/>
              <a:t>Businesses owned and percentage owned?  How are they valued?</a:t>
            </a:r>
          </a:p>
          <a:p>
            <a:pPr lvl="2">
              <a:lnSpc>
                <a:spcPct val="120000"/>
              </a:lnSpc>
            </a:pPr>
            <a:r>
              <a:rPr lang="en-US" sz="4650" dirty="0"/>
              <a:t>List of all toys, collectibles and other non-financial assets?</a:t>
            </a:r>
          </a:p>
          <a:p>
            <a:pPr marL="685800" lvl="2" indent="0">
              <a:lnSpc>
                <a:spcPct val="120000"/>
              </a:lnSpc>
              <a:buNone/>
            </a:pPr>
            <a:endParaRPr lang="en-US" sz="4650" dirty="0"/>
          </a:p>
          <a:p>
            <a:pPr lvl="1">
              <a:lnSpc>
                <a:spcPct val="120000"/>
              </a:lnSpc>
            </a:pPr>
            <a:r>
              <a:rPr lang="en-US" sz="4650" dirty="0"/>
              <a:t>Current Cash Flow </a:t>
            </a:r>
          </a:p>
          <a:p>
            <a:pPr lvl="2">
              <a:lnSpc>
                <a:spcPct val="120000"/>
              </a:lnSpc>
            </a:pPr>
            <a:r>
              <a:rPr lang="en-US" sz="4650" dirty="0"/>
              <a:t>Where is it coming from and how much does the family need each year to maintain lifestyle? Is it consistent or lumpy?</a:t>
            </a:r>
          </a:p>
          <a:p>
            <a:pPr lvl="2">
              <a:lnSpc>
                <a:spcPct val="120000"/>
              </a:lnSpc>
            </a:pPr>
            <a:r>
              <a:rPr lang="en-US" sz="4650" dirty="0"/>
              <a:t>What is the percentage of cash flow taxable and non-taxable?</a:t>
            </a:r>
          </a:p>
          <a:p>
            <a:pPr marL="685800" lvl="2" indent="0">
              <a:lnSpc>
                <a:spcPct val="120000"/>
              </a:lnSpc>
              <a:buNone/>
            </a:pPr>
            <a:endParaRPr lang="en-US" sz="6000" dirty="0"/>
          </a:p>
          <a:p>
            <a:pPr lvl="2">
              <a:lnSpc>
                <a:spcPct val="120000"/>
              </a:lnSpc>
            </a:pPr>
            <a:endParaRPr lang="en-US" sz="1800" dirty="0"/>
          </a:p>
        </p:txBody>
      </p:sp>
    </p:spTree>
    <p:extLst>
      <p:ext uri="{BB962C8B-B14F-4D97-AF65-F5344CB8AC3E}">
        <p14:creationId xmlns:p14="http://schemas.microsoft.com/office/powerpoint/2010/main" val="1949964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E920-64BD-DF11-E906-433442C2B975}"/>
              </a:ext>
            </a:extLst>
          </p:cNvPr>
          <p:cNvSpPr>
            <a:spLocks noGrp="1"/>
          </p:cNvSpPr>
          <p:nvPr>
            <p:ph type="title" idx="4294967295"/>
          </p:nvPr>
        </p:nvSpPr>
        <p:spPr>
          <a:xfrm>
            <a:off x="628650" y="436563"/>
            <a:ext cx="7886700" cy="539750"/>
          </a:xfrm>
        </p:spPr>
        <p:txBody>
          <a:bodyPr>
            <a:normAutofit fontScale="90000"/>
          </a:bodyPr>
          <a:lstStyle/>
          <a:p>
            <a:pPr algn="ctr"/>
            <a:r>
              <a:rPr lang="en-US" b="1" dirty="0"/>
              <a:t>What </a:t>
            </a:r>
            <a:r>
              <a:rPr lang="en-US" b="1" dirty="0" smtClean="0"/>
              <a:t>to </a:t>
            </a:r>
            <a:r>
              <a:rPr lang="en-US" b="1" dirty="0"/>
              <a:t>look for in </a:t>
            </a:r>
            <a:r>
              <a:rPr lang="en-US" b="1" dirty="0" smtClean="0"/>
              <a:t>an </a:t>
            </a:r>
            <a:r>
              <a:rPr lang="en-US" b="1" dirty="0"/>
              <a:t>assessment (Part 2)</a:t>
            </a:r>
          </a:p>
        </p:txBody>
      </p:sp>
      <p:sp>
        <p:nvSpPr>
          <p:cNvPr id="3" name="Content Placeholder 2">
            <a:extLst>
              <a:ext uri="{FF2B5EF4-FFF2-40B4-BE49-F238E27FC236}">
                <a16:creationId xmlns:a16="http://schemas.microsoft.com/office/drawing/2014/main" id="{51600631-13F3-FABF-5986-D7CD9F5FB1A2}"/>
              </a:ext>
            </a:extLst>
          </p:cNvPr>
          <p:cNvSpPr>
            <a:spLocks noGrp="1"/>
          </p:cNvSpPr>
          <p:nvPr>
            <p:ph idx="4294967295"/>
          </p:nvPr>
        </p:nvSpPr>
        <p:spPr>
          <a:xfrm>
            <a:off x="0" y="976313"/>
            <a:ext cx="9144000" cy="3717925"/>
          </a:xfrm>
        </p:spPr>
        <p:txBody>
          <a:bodyPr>
            <a:normAutofit fontScale="25000" lnSpcReduction="20000"/>
          </a:bodyPr>
          <a:lstStyle/>
          <a:p>
            <a:pPr lvl="1">
              <a:lnSpc>
                <a:spcPct val="120000"/>
              </a:lnSpc>
            </a:pPr>
            <a:r>
              <a:rPr lang="en-US" sz="6000" dirty="0"/>
              <a:t>Insurances </a:t>
            </a:r>
          </a:p>
          <a:p>
            <a:pPr lvl="2">
              <a:lnSpc>
                <a:spcPct val="120000"/>
              </a:lnSpc>
            </a:pPr>
            <a:r>
              <a:rPr lang="en-US" sz="6000" dirty="0"/>
              <a:t>Property and Casualty </a:t>
            </a:r>
          </a:p>
          <a:p>
            <a:pPr lvl="3">
              <a:lnSpc>
                <a:spcPct val="120000"/>
              </a:lnSpc>
            </a:pPr>
            <a:r>
              <a:rPr lang="en-US" sz="6000" dirty="0"/>
              <a:t>Are all risks covered? Who is listed as the insured?  Are all property owners listed? (For example, if a revocable trust owns the residence)</a:t>
            </a:r>
          </a:p>
          <a:p>
            <a:pPr lvl="3">
              <a:lnSpc>
                <a:spcPct val="120000"/>
              </a:lnSpc>
            </a:pPr>
            <a:r>
              <a:rPr lang="en-US" sz="6000" dirty="0"/>
              <a:t>Is the property’s value adequately insured for full replacement cost </a:t>
            </a:r>
          </a:p>
          <a:p>
            <a:pPr lvl="3">
              <a:lnSpc>
                <a:spcPct val="120000"/>
              </a:lnSpc>
            </a:pPr>
            <a:r>
              <a:rPr lang="en-US" sz="6000" dirty="0"/>
              <a:t>Are the autos, toys covered for their agreed value?  IS OME (original manufacturer equipment) standard replacement?</a:t>
            </a:r>
          </a:p>
          <a:p>
            <a:pPr lvl="3">
              <a:lnSpc>
                <a:spcPct val="120000"/>
              </a:lnSpc>
            </a:pPr>
            <a:r>
              <a:rPr lang="en-US" sz="6000" dirty="0"/>
              <a:t>Any excess liability coverage?  Does it include underinsured/uninsured motorist?  Does it extend across all assets?</a:t>
            </a:r>
          </a:p>
          <a:p>
            <a:pPr lvl="3">
              <a:lnSpc>
                <a:spcPct val="120000"/>
              </a:lnSpc>
            </a:pPr>
            <a:r>
              <a:rPr lang="en-US" sz="6000" dirty="0"/>
              <a:t>Cyber risks? Collectibles coverage? Wind/Storm Damage?</a:t>
            </a:r>
          </a:p>
          <a:p>
            <a:pPr lvl="3">
              <a:lnSpc>
                <a:spcPct val="120000"/>
              </a:lnSpc>
            </a:pPr>
            <a:r>
              <a:rPr lang="en-US" sz="6000" dirty="0"/>
              <a:t>Deductibles?</a:t>
            </a:r>
          </a:p>
          <a:p>
            <a:pPr lvl="1">
              <a:lnSpc>
                <a:spcPct val="120000"/>
              </a:lnSpc>
            </a:pPr>
            <a:endParaRPr lang="en-US" sz="6000" dirty="0"/>
          </a:p>
          <a:p>
            <a:pPr lvl="1">
              <a:lnSpc>
                <a:spcPct val="120000"/>
              </a:lnSpc>
            </a:pPr>
            <a:r>
              <a:rPr lang="en-US" sz="6000" dirty="0"/>
              <a:t>Life Insurance – Review all current policies and answer the following questions</a:t>
            </a:r>
          </a:p>
          <a:p>
            <a:pPr lvl="2">
              <a:lnSpc>
                <a:spcPct val="120000"/>
              </a:lnSpc>
            </a:pPr>
            <a:r>
              <a:rPr lang="en-US" sz="6000" dirty="0"/>
              <a:t>Owner &amp; Insured? Are the insured still in the same or better health?</a:t>
            </a:r>
          </a:p>
          <a:p>
            <a:pPr lvl="2">
              <a:lnSpc>
                <a:spcPct val="120000"/>
              </a:lnSpc>
            </a:pPr>
            <a:r>
              <a:rPr lang="en-US" sz="6000" dirty="0"/>
              <a:t>Insurance’s Original purpose?</a:t>
            </a:r>
          </a:p>
          <a:p>
            <a:pPr lvl="2">
              <a:lnSpc>
                <a:spcPct val="120000"/>
              </a:lnSpc>
            </a:pPr>
            <a:r>
              <a:rPr lang="en-US" sz="6000" dirty="0"/>
              <a:t>Is family still paying premiums? For how long?</a:t>
            </a:r>
          </a:p>
          <a:p>
            <a:pPr lvl="2">
              <a:lnSpc>
                <a:spcPct val="120000"/>
              </a:lnSpc>
            </a:pPr>
            <a:r>
              <a:rPr lang="en-US" sz="6000" dirty="0"/>
              <a:t>What are the guarantees in the policies? (Get in force illustrations)</a:t>
            </a:r>
          </a:p>
          <a:p>
            <a:pPr lvl="2">
              <a:lnSpc>
                <a:spcPct val="120000"/>
              </a:lnSpc>
            </a:pPr>
            <a:r>
              <a:rPr lang="en-US" sz="6000" dirty="0"/>
              <a:t>What is the rate of return on death benefit to life expectancy and 5 &amp; 10 years beyond.</a:t>
            </a:r>
          </a:p>
          <a:p>
            <a:pPr lvl="2">
              <a:lnSpc>
                <a:spcPct val="120000"/>
              </a:lnSpc>
            </a:pPr>
            <a:r>
              <a:rPr lang="en-US" sz="6000" dirty="0"/>
              <a:t>Term policies – What is the remaining length, what is the conversion feature?</a:t>
            </a:r>
          </a:p>
          <a:p>
            <a:pPr marL="685800" lvl="2" indent="0">
              <a:lnSpc>
                <a:spcPct val="120000"/>
              </a:lnSpc>
              <a:buNone/>
            </a:pPr>
            <a:endParaRPr lang="en-US" sz="6000" dirty="0"/>
          </a:p>
          <a:p>
            <a:pPr marL="685800" lvl="2" indent="0">
              <a:lnSpc>
                <a:spcPct val="120000"/>
              </a:lnSpc>
              <a:buNone/>
            </a:pPr>
            <a:endParaRPr lang="en-US" sz="1800" dirty="0"/>
          </a:p>
        </p:txBody>
      </p:sp>
    </p:spTree>
    <p:extLst>
      <p:ext uri="{BB962C8B-B14F-4D97-AF65-F5344CB8AC3E}">
        <p14:creationId xmlns:p14="http://schemas.microsoft.com/office/powerpoint/2010/main" val="3067442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E920-64BD-DF11-E906-433442C2B975}"/>
              </a:ext>
            </a:extLst>
          </p:cNvPr>
          <p:cNvSpPr>
            <a:spLocks noGrp="1"/>
          </p:cNvSpPr>
          <p:nvPr>
            <p:ph type="title" idx="4294967295"/>
          </p:nvPr>
        </p:nvSpPr>
        <p:spPr>
          <a:xfrm>
            <a:off x="628650" y="668338"/>
            <a:ext cx="7886700" cy="538162"/>
          </a:xfrm>
        </p:spPr>
        <p:txBody>
          <a:bodyPr>
            <a:normAutofit fontScale="90000"/>
          </a:bodyPr>
          <a:lstStyle/>
          <a:p>
            <a:pPr algn="ctr"/>
            <a:r>
              <a:rPr lang="en-US" b="1" dirty="0" smtClean="0"/>
              <a:t>What We Look For In Our Assessment (Part 3)</a:t>
            </a:r>
            <a:endParaRPr lang="en-US" b="1" dirty="0"/>
          </a:p>
        </p:txBody>
      </p:sp>
      <p:sp>
        <p:nvSpPr>
          <p:cNvPr id="3" name="Content Placeholder 2">
            <a:extLst>
              <a:ext uri="{FF2B5EF4-FFF2-40B4-BE49-F238E27FC236}">
                <a16:creationId xmlns:a16="http://schemas.microsoft.com/office/drawing/2014/main" id="{51600631-13F3-FABF-5986-D7CD9F5FB1A2}"/>
              </a:ext>
            </a:extLst>
          </p:cNvPr>
          <p:cNvSpPr>
            <a:spLocks noGrp="1"/>
          </p:cNvSpPr>
          <p:nvPr>
            <p:ph idx="4294967295"/>
          </p:nvPr>
        </p:nvSpPr>
        <p:spPr>
          <a:xfrm>
            <a:off x="628650" y="1771650"/>
            <a:ext cx="7886700" cy="3717925"/>
          </a:xfrm>
        </p:spPr>
        <p:txBody>
          <a:bodyPr>
            <a:noAutofit/>
          </a:bodyPr>
          <a:lstStyle/>
          <a:p>
            <a:pPr lvl="1">
              <a:lnSpc>
                <a:spcPct val="120000"/>
              </a:lnSpc>
            </a:pPr>
            <a:r>
              <a:rPr lang="en-US" sz="1400" dirty="0"/>
              <a:t>Insurances (Continue)</a:t>
            </a:r>
          </a:p>
          <a:p>
            <a:pPr lvl="2">
              <a:lnSpc>
                <a:spcPct val="120000"/>
              </a:lnSpc>
            </a:pPr>
            <a:r>
              <a:rPr lang="en-US" sz="1400" dirty="0"/>
              <a:t>Disability Insurance</a:t>
            </a:r>
          </a:p>
          <a:p>
            <a:pPr lvl="3">
              <a:lnSpc>
                <a:spcPct val="120000"/>
              </a:lnSpc>
            </a:pPr>
            <a:r>
              <a:rPr lang="en-US" sz="1400" dirty="0"/>
              <a:t>What is the annual premium?</a:t>
            </a:r>
          </a:p>
          <a:p>
            <a:pPr lvl="3">
              <a:lnSpc>
                <a:spcPct val="120000"/>
              </a:lnSpc>
            </a:pPr>
            <a:r>
              <a:rPr lang="en-US" sz="1400" dirty="0"/>
              <a:t>What is the monthly benefit?  What is definition of disability?  Own Occupation?</a:t>
            </a:r>
          </a:p>
          <a:p>
            <a:pPr lvl="3">
              <a:lnSpc>
                <a:spcPct val="120000"/>
              </a:lnSpc>
            </a:pPr>
            <a:r>
              <a:rPr lang="en-US" sz="1400" dirty="0"/>
              <a:t>Is this even needed?</a:t>
            </a:r>
          </a:p>
          <a:p>
            <a:pPr marL="685800" lvl="2" indent="0">
              <a:lnSpc>
                <a:spcPct val="120000"/>
              </a:lnSpc>
              <a:buNone/>
            </a:pPr>
            <a:endParaRPr lang="en-US" sz="1400" dirty="0"/>
          </a:p>
          <a:p>
            <a:pPr lvl="1">
              <a:lnSpc>
                <a:spcPct val="120000"/>
              </a:lnSpc>
            </a:pPr>
            <a:r>
              <a:rPr lang="en-US" sz="1400" dirty="0"/>
              <a:t>Estate Plan – Review all estate documents and answer the following questions</a:t>
            </a:r>
          </a:p>
          <a:p>
            <a:pPr lvl="2">
              <a:lnSpc>
                <a:spcPct val="120000"/>
              </a:lnSpc>
            </a:pPr>
            <a:r>
              <a:rPr lang="en-US" sz="1400" dirty="0"/>
              <a:t>What is their current exposure to Federal estate tax?</a:t>
            </a:r>
          </a:p>
          <a:p>
            <a:pPr lvl="2">
              <a:lnSpc>
                <a:spcPct val="120000"/>
              </a:lnSpc>
            </a:pPr>
            <a:r>
              <a:rPr lang="en-US" sz="1400" dirty="0"/>
              <a:t>When were they executed and who serves in the fiduciary capacity?</a:t>
            </a:r>
          </a:p>
          <a:p>
            <a:pPr lvl="2">
              <a:lnSpc>
                <a:spcPct val="120000"/>
              </a:lnSpc>
            </a:pPr>
            <a:r>
              <a:rPr lang="en-US" sz="1400" dirty="0"/>
              <a:t>What happens in the documents?  Is this still the client’s wish?</a:t>
            </a:r>
          </a:p>
          <a:p>
            <a:pPr lvl="2">
              <a:lnSpc>
                <a:spcPct val="120000"/>
              </a:lnSpc>
            </a:pPr>
            <a:r>
              <a:rPr lang="en-US" sz="1400" dirty="0"/>
              <a:t>What trusts do they have in place and what are the terms and who are the trustees?</a:t>
            </a:r>
          </a:p>
          <a:p>
            <a:pPr lvl="2">
              <a:lnSpc>
                <a:spcPct val="120000"/>
              </a:lnSpc>
            </a:pPr>
            <a:r>
              <a:rPr lang="en-US" sz="1400" dirty="0"/>
              <a:t>Do their current trusts meet their current and future needs?</a:t>
            </a:r>
          </a:p>
          <a:p>
            <a:pPr lvl="2">
              <a:lnSpc>
                <a:spcPct val="120000"/>
              </a:lnSpc>
            </a:pPr>
            <a:r>
              <a:rPr lang="en-US" sz="1400" dirty="0"/>
              <a:t>Are there other estate planning techniques they should be considering given their priorities?</a:t>
            </a:r>
          </a:p>
          <a:p>
            <a:pPr marL="685800" lvl="2" indent="0">
              <a:lnSpc>
                <a:spcPct val="120000"/>
              </a:lnSpc>
              <a:buNone/>
            </a:pPr>
            <a:endParaRPr lang="en-US" sz="600" dirty="0"/>
          </a:p>
        </p:txBody>
      </p:sp>
    </p:spTree>
    <p:extLst>
      <p:ext uri="{BB962C8B-B14F-4D97-AF65-F5344CB8AC3E}">
        <p14:creationId xmlns:p14="http://schemas.microsoft.com/office/powerpoint/2010/main" val="916700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E920-64BD-DF11-E906-433442C2B975}"/>
              </a:ext>
            </a:extLst>
          </p:cNvPr>
          <p:cNvSpPr>
            <a:spLocks noGrp="1"/>
          </p:cNvSpPr>
          <p:nvPr>
            <p:ph type="title" idx="4294967295"/>
          </p:nvPr>
        </p:nvSpPr>
        <p:spPr>
          <a:xfrm>
            <a:off x="628650" y="608013"/>
            <a:ext cx="7886700" cy="498475"/>
          </a:xfrm>
        </p:spPr>
        <p:txBody>
          <a:bodyPr>
            <a:normAutofit fontScale="90000"/>
          </a:bodyPr>
          <a:lstStyle/>
          <a:p>
            <a:pPr algn="ctr"/>
            <a:r>
              <a:rPr lang="en-US" b="1" dirty="0"/>
              <a:t>What we look for in our assessment (Part 4)</a:t>
            </a:r>
          </a:p>
        </p:txBody>
      </p:sp>
      <p:sp>
        <p:nvSpPr>
          <p:cNvPr id="3" name="Content Placeholder 2">
            <a:extLst>
              <a:ext uri="{FF2B5EF4-FFF2-40B4-BE49-F238E27FC236}">
                <a16:creationId xmlns:a16="http://schemas.microsoft.com/office/drawing/2014/main" id="{51600631-13F3-FABF-5986-D7CD9F5FB1A2}"/>
              </a:ext>
            </a:extLst>
          </p:cNvPr>
          <p:cNvSpPr>
            <a:spLocks noGrp="1"/>
          </p:cNvSpPr>
          <p:nvPr>
            <p:ph idx="4294967295"/>
          </p:nvPr>
        </p:nvSpPr>
        <p:spPr>
          <a:xfrm>
            <a:off x="512763" y="1646238"/>
            <a:ext cx="8118475" cy="3914775"/>
          </a:xfrm>
        </p:spPr>
        <p:txBody>
          <a:bodyPr>
            <a:noAutofit/>
          </a:bodyPr>
          <a:lstStyle/>
          <a:p>
            <a:pPr lvl="1">
              <a:lnSpc>
                <a:spcPct val="100000"/>
              </a:lnSpc>
            </a:pPr>
            <a:r>
              <a:rPr lang="en-US" sz="1600" dirty="0"/>
              <a:t>Investments –  Review their current investment holdings, allocation and location</a:t>
            </a:r>
          </a:p>
          <a:p>
            <a:pPr lvl="2">
              <a:lnSpc>
                <a:spcPct val="100000"/>
              </a:lnSpc>
            </a:pPr>
            <a:r>
              <a:rPr lang="en-US" sz="1400" dirty="0"/>
              <a:t>Understanding their overall allocation, investment vehicles being used and the overall investment costs? </a:t>
            </a:r>
          </a:p>
          <a:p>
            <a:pPr lvl="2">
              <a:lnSpc>
                <a:spcPct val="100000"/>
              </a:lnSpc>
            </a:pPr>
            <a:r>
              <a:rPr lang="en-US" sz="1400" dirty="0"/>
              <a:t>Where are the assets held </a:t>
            </a:r>
            <a:r>
              <a:rPr lang="en-US" sz="1800" dirty="0"/>
              <a:t>(</a:t>
            </a:r>
            <a:r>
              <a:rPr lang="en-US" sz="1000" dirty="0"/>
              <a:t>IRAs, Charitable Trusts or Foundations, Taxable Accounts, Their Children’s name</a:t>
            </a:r>
            <a:r>
              <a:rPr lang="en-US" sz="1800" dirty="0"/>
              <a:t>)</a:t>
            </a:r>
          </a:p>
          <a:p>
            <a:pPr lvl="2">
              <a:lnSpc>
                <a:spcPct val="100000"/>
              </a:lnSpc>
            </a:pPr>
            <a:r>
              <a:rPr lang="en-US" sz="1400" dirty="0"/>
              <a:t>What is the estimated after-tax return experienced?</a:t>
            </a:r>
          </a:p>
          <a:p>
            <a:pPr lvl="2">
              <a:lnSpc>
                <a:spcPct val="100000"/>
              </a:lnSpc>
            </a:pPr>
            <a:r>
              <a:rPr lang="en-US" sz="1400" dirty="0"/>
              <a:t>What return is needed, post tax, inflation and lifestyle spending to grow assets?</a:t>
            </a:r>
          </a:p>
          <a:p>
            <a:pPr lvl="2">
              <a:lnSpc>
                <a:spcPct val="100000"/>
              </a:lnSpc>
            </a:pPr>
            <a:r>
              <a:rPr lang="en-US" sz="1400" dirty="0"/>
              <a:t>How is each investment holder allocated relating to the objective and tax nature?  For example, a non-grantor trust vs a charitable lead trust.</a:t>
            </a:r>
            <a:endParaRPr lang="en-US" sz="1100" dirty="0"/>
          </a:p>
          <a:p>
            <a:pPr lvl="1">
              <a:lnSpc>
                <a:spcPct val="100000"/>
              </a:lnSpc>
            </a:pPr>
            <a:r>
              <a:rPr lang="en-US" sz="1600" dirty="0"/>
              <a:t>Income &amp; Estate Taxes </a:t>
            </a:r>
          </a:p>
          <a:p>
            <a:pPr lvl="2">
              <a:lnSpc>
                <a:spcPct val="100000"/>
              </a:lnSpc>
            </a:pPr>
            <a:r>
              <a:rPr lang="en-US" sz="1400" dirty="0"/>
              <a:t>Current tax bracket – ordinary income and capital gains? Will they remain in the same bracket for foreseeable future?</a:t>
            </a:r>
          </a:p>
          <a:p>
            <a:pPr lvl="2">
              <a:lnSpc>
                <a:spcPct val="100000"/>
              </a:lnSpc>
            </a:pPr>
            <a:r>
              <a:rPr lang="en-US" sz="1400" dirty="0"/>
              <a:t>Capital loss or passive loss carryforward?  Any charitable carry forwards.  Are they getting the full impact of their charitable giving?</a:t>
            </a:r>
          </a:p>
          <a:p>
            <a:pPr lvl="2">
              <a:lnSpc>
                <a:spcPct val="100000"/>
              </a:lnSpc>
            </a:pPr>
            <a:r>
              <a:rPr lang="en-US" sz="1400" dirty="0"/>
              <a:t>Are their parents and children in lower tax brackets? Are they be utilized for tax savings?</a:t>
            </a:r>
          </a:p>
          <a:p>
            <a:pPr lvl="2">
              <a:lnSpc>
                <a:spcPct val="100000"/>
              </a:lnSpc>
            </a:pPr>
            <a:r>
              <a:rPr lang="en-US" sz="1400" dirty="0"/>
              <a:t>How much lifetime exemption have they used?  How much GST have they sued?</a:t>
            </a:r>
          </a:p>
          <a:p>
            <a:pPr lvl="2">
              <a:lnSpc>
                <a:spcPct val="100000"/>
              </a:lnSpc>
            </a:pPr>
            <a:r>
              <a:rPr lang="en-US" sz="1400" dirty="0"/>
              <a:t>Are they taking advantage of qualified plans?</a:t>
            </a:r>
          </a:p>
        </p:txBody>
      </p:sp>
    </p:spTree>
    <p:extLst>
      <p:ext uri="{BB962C8B-B14F-4D97-AF65-F5344CB8AC3E}">
        <p14:creationId xmlns:p14="http://schemas.microsoft.com/office/powerpoint/2010/main" val="702573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E920-64BD-DF11-E906-433442C2B975}"/>
              </a:ext>
            </a:extLst>
          </p:cNvPr>
          <p:cNvSpPr>
            <a:spLocks noGrp="1"/>
          </p:cNvSpPr>
          <p:nvPr>
            <p:ph type="title" idx="4294967295"/>
          </p:nvPr>
        </p:nvSpPr>
        <p:spPr>
          <a:xfrm>
            <a:off x="628650" y="620713"/>
            <a:ext cx="7886700" cy="552450"/>
          </a:xfrm>
        </p:spPr>
        <p:txBody>
          <a:bodyPr>
            <a:normAutofit fontScale="90000"/>
          </a:bodyPr>
          <a:lstStyle/>
          <a:p>
            <a:pPr algn="ctr"/>
            <a:r>
              <a:rPr lang="en-US" b="1" dirty="0" smtClean="0"/>
              <a:t>What We Look For In Our Assessment (Part 5)</a:t>
            </a:r>
            <a:endParaRPr lang="en-US" b="1" dirty="0"/>
          </a:p>
        </p:txBody>
      </p:sp>
      <p:sp>
        <p:nvSpPr>
          <p:cNvPr id="3" name="Content Placeholder 2">
            <a:extLst>
              <a:ext uri="{FF2B5EF4-FFF2-40B4-BE49-F238E27FC236}">
                <a16:creationId xmlns:a16="http://schemas.microsoft.com/office/drawing/2014/main" id="{51600631-13F3-FABF-5986-D7CD9F5FB1A2}"/>
              </a:ext>
            </a:extLst>
          </p:cNvPr>
          <p:cNvSpPr>
            <a:spLocks noGrp="1"/>
          </p:cNvSpPr>
          <p:nvPr>
            <p:ph idx="4294967295"/>
          </p:nvPr>
        </p:nvSpPr>
        <p:spPr>
          <a:xfrm>
            <a:off x="628650" y="1616075"/>
            <a:ext cx="7886700" cy="3579813"/>
          </a:xfrm>
        </p:spPr>
        <p:txBody>
          <a:bodyPr>
            <a:noAutofit/>
          </a:bodyPr>
          <a:lstStyle/>
          <a:p>
            <a:pPr lvl="1">
              <a:lnSpc>
                <a:spcPct val="120000"/>
              </a:lnSpc>
            </a:pPr>
            <a:r>
              <a:rPr lang="en-US" sz="1400" dirty="0"/>
              <a:t>Children  </a:t>
            </a:r>
          </a:p>
          <a:p>
            <a:pPr lvl="2">
              <a:lnSpc>
                <a:spcPct val="120000"/>
              </a:lnSpc>
            </a:pPr>
            <a:r>
              <a:rPr lang="en-US" sz="1200" dirty="0"/>
              <a:t>Understand their current finances</a:t>
            </a:r>
          </a:p>
          <a:p>
            <a:pPr lvl="2">
              <a:lnSpc>
                <a:spcPct val="120000"/>
              </a:lnSpc>
            </a:pPr>
            <a:r>
              <a:rPr lang="en-US" sz="1200" dirty="0"/>
              <a:t>Do they have estate documents?</a:t>
            </a:r>
          </a:p>
          <a:p>
            <a:pPr lvl="2">
              <a:lnSpc>
                <a:spcPct val="120000"/>
              </a:lnSpc>
            </a:pPr>
            <a:r>
              <a:rPr lang="en-US" sz="1200" dirty="0"/>
              <a:t>What is their tax bracket?</a:t>
            </a:r>
          </a:p>
          <a:p>
            <a:pPr lvl="2">
              <a:lnSpc>
                <a:spcPct val="120000"/>
              </a:lnSpc>
            </a:pPr>
            <a:r>
              <a:rPr lang="en-US" sz="1200" dirty="0"/>
              <a:t>Married? Prenuptials?</a:t>
            </a:r>
          </a:p>
          <a:p>
            <a:pPr marL="685800" lvl="2" indent="0">
              <a:lnSpc>
                <a:spcPct val="120000"/>
              </a:lnSpc>
              <a:buNone/>
            </a:pPr>
            <a:endParaRPr lang="en-US" sz="1200" dirty="0"/>
          </a:p>
          <a:p>
            <a:pPr lvl="1">
              <a:lnSpc>
                <a:spcPct val="120000"/>
              </a:lnSpc>
            </a:pPr>
            <a:r>
              <a:rPr lang="en-US" sz="1400" dirty="0"/>
              <a:t>Philanthropy</a:t>
            </a:r>
          </a:p>
          <a:p>
            <a:pPr lvl="2">
              <a:lnSpc>
                <a:spcPct val="120000"/>
              </a:lnSpc>
            </a:pPr>
            <a:r>
              <a:rPr lang="en-US" sz="1200" dirty="0"/>
              <a:t>Do they have a foundation or donor fund?  </a:t>
            </a:r>
          </a:p>
          <a:p>
            <a:pPr lvl="2">
              <a:lnSpc>
                <a:spcPct val="120000"/>
              </a:lnSpc>
            </a:pPr>
            <a:r>
              <a:rPr lang="en-US" sz="1200" dirty="0"/>
              <a:t>How do they give?</a:t>
            </a:r>
          </a:p>
          <a:p>
            <a:pPr lvl="2">
              <a:lnSpc>
                <a:spcPct val="120000"/>
              </a:lnSpc>
            </a:pPr>
            <a:r>
              <a:rPr lang="en-US" sz="1200" dirty="0"/>
              <a:t>Are they planning any large gifts?  Do they want to leave money upon their deaths?</a:t>
            </a:r>
          </a:p>
          <a:p>
            <a:pPr marL="685800" lvl="2" indent="0">
              <a:lnSpc>
                <a:spcPct val="120000"/>
              </a:lnSpc>
              <a:buNone/>
            </a:pPr>
            <a:endParaRPr lang="en-US" sz="1200" dirty="0"/>
          </a:p>
          <a:p>
            <a:pPr lvl="1">
              <a:lnSpc>
                <a:spcPct val="120000"/>
              </a:lnSpc>
            </a:pPr>
            <a:r>
              <a:rPr lang="en-US" sz="1400" dirty="0"/>
              <a:t>Business </a:t>
            </a:r>
          </a:p>
          <a:p>
            <a:pPr lvl="2">
              <a:lnSpc>
                <a:spcPct val="120000"/>
              </a:lnSpc>
            </a:pPr>
            <a:r>
              <a:rPr lang="en-US" sz="1200" dirty="0"/>
              <a:t>What is the current financial health?</a:t>
            </a:r>
          </a:p>
          <a:p>
            <a:pPr lvl="2">
              <a:lnSpc>
                <a:spcPct val="120000"/>
              </a:lnSpc>
            </a:pPr>
            <a:r>
              <a:rPr lang="en-US" sz="1200" dirty="0"/>
              <a:t>Do they have adequate agreements in place? Are their entity documents up to date?</a:t>
            </a:r>
          </a:p>
          <a:p>
            <a:pPr lvl="2">
              <a:lnSpc>
                <a:spcPct val="120000"/>
              </a:lnSpc>
            </a:pPr>
            <a:r>
              <a:rPr lang="en-US" sz="1200" dirty="0"/>
              <a:t>Is there a succession plan in place, if owner dies or becomes disability?</a:t>
            </a:r>
          </a:p>
        </p:txBody>
      </p:sp>
    </p:spTree>
    <p:extLst>
      <p:ext uri="{BB962C8B-B14F-4D97-AF65-F5344CB8AC3E}">
        <p14:creationId xmlns:p14="http://schemas.microsoft.com/office/powerpoint/2010/main" val="658477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E920-64BD-DF11-E906-433442C2B975}"/>
              </a:ext>
            </a:extLst>
          </p:cNvPr>
          <p:cNvSpPr>
            <a:spLocks noGrp="1"/>
          </p:cNvSpPr>
          <p:nvPr>
            <p:ph type="title" idx="4294967295"/>
          </p:nvPr>
        </p:nvSpPr>
        <p:spPr>
          <a:xfrm>
            <a:off x="628650" y="404813"/>
            <a:ext cx="7886700" cy="554037"/>
          </a:xfrm>
        </p:spPr>
        <p:txBody>
          <a:bodyPr>
            <a:normAutofit fontScale="90000"/>
          </a:bodyPr>
          <a:lstStyle/>
          <a:p>
            <a:pPr algn="ctr"/>
            <a:r>
              <a:rPr lang="en-US" b="1" dirty="0" smtClean="0"/>
              <a:t>What We Look For In Our Assessment (Part 6)</a:t>
            </a:r>
            <a:endParaRPr lang="en-US" b="1" dirty="0"/>
          </a:p>
        </p:txBody>
      </p:sp>
      <p:sp>
        <p:nvSpPr>
          <p:cNvPr id="3" name="Content Placeholder 2">
            <a:extLst>
              <a:ext uri="{FF2B5EF4-FFF2-40B4-BE49-F238E27FC236}">
                <a16:creationId xmlns:a16="http://schemas.microsoft.com/office/drawing/2014/main" id="{51600631-13F3-FABF-5986-D7CD9F5FB1A2}"/>
              </a:ext>
            </a:extLst>
          </p:cNvPr>
          <p:cNvSpPr>
            <a:spLocks noGrp="1"/>
          </p:cNvSpPr>
          <p:nvPr>
            <p:ph idx="4294967295"/>
          </p:nvPr>
        </p:nvSpPr>
        <p:spPr>
          <a:xfrm>
            <a:off x="628650" y="1068388"/>
            <a:ext cx="7886700" cy="3579812"/>
          </a:xfrm>
        </p:spPr>
        <p:txBody>
          <a:bodyPr>
            <a:noAutofit/>
          </a:bodyPr>
          <a:lstStyle/>
          <a:p>
            <a:pPr lvl="1">
              <a:lnSpc>
                <a:spcPct val="120000"/>
              </a:lnSpc>
            </a:pPr>
            <a:r>
              <a:rPr lang="en-US" sz="1050" dirty="0"/>
              <a:t>Asset Protection  </a:t>
            </a:r>
          </a:p>
          <a:p>
            <a:pPr lvl="2">
              <a:lnSpc>
                <a:spcPct val="120000"/>
              </a:lnSpc>
            </a:pPr>
            <a:r>
              <a:rPr lang="en-US" sz="1200" dirty="0"/>
              <a:t>How to they own title to assets?</a:t>
            </a:r>
          </a:p>
          <a:p>
            <a:pPr lvl="2">
              <a:lnSpc>
                <a:spcPct val="120000"/>
              </a:lnSpc>
            </a:pPr>
            <a:r>
              <a:rPr lang="en-US" sz="1200" dirty="0"/>
              <a:t>What risks are they facing?</a:t>
            </a:r>
          </a:p>
          <a:p>
            <a:pPr lvl="2">
              <a:lnSpc>
                <a:spcPct val="120000"/>
              </a:lnSpc>
            </a:pPr>
            <a:r>
              <a:rPr lang="en-US" sz="1200" dirty="0"/>
              <a:t>Is there a prenuptial or post nuptial agreement?  Should they or their children have one?</a:t>
            </a:r>
          </a:p>
          <a:p>
            <a:pPr lvl="2">
              <a:lnSpc>
                <a:spcPct val="120000"/>
              </a:lnSpc>
            </a:pPr>
            <a:r>
              <a:rPr lang="en-US" sz="1200" dirty="0"/>
              <a:t>What state does the family domicile?</a:t>
            </a:r>
          </a:p>
          <a:p>
            <a:pPr lvl="2">
              <a:lnSpc>
                <a:spcPct val="120000"/>
              </a:lnSpc>
            </a:pPr>
            <a:r>
              <a:rPr lang="en-US" sz="1200" dirty="0"/>
              <a:t>Do they operate domestic or internationally?</a:t>
            </a:r>
          </a:p>
          <a:p>
            <a:pPr lvl="2">
              <a:lnSpc>
                <a:spcPct val="120000"/>
              </a:lnSpc>
            </a:pPr>
            <a:r>
              <a:rPr lang="en-US" sz="1200" dirty="0"/>
              <a:t>How considered are they with asset protection?  How concerned should they be?</a:t>
            </a:r>
          </a:p>
          <a:p>
            <a:pPr lvl="2">
              <a:lnSpc>
                <a:spcPct val="120000"/>
              </a:lnSpc>
            </a:pPr>
            <a:r>
              <a:rPr lang="en-US" sz="1200" dirty="0"/>
              <a:t>Are there ways to better protect their business and other assets?</a:t>
            </a:r>
          </a:p>
          <a:p>
            <a:pPr lvl="2">
              <a:lnSpc>
                <a:spcPct val="120000"/>
              </a:lnSpc>
            </a:pPr>
            <a:r>
              <a:rPr lang="en-US" sz="1200" dirty="0"/>
              <a:t>What are the most litigious assets the client owns? Can they be isolated or insured to pass risk?</a:t>
            </a:r>
          </a:p>
          <a:p>
            <a:pPr marL="685800" lvl="2" indent="0">
              <a:lnSpc>
                <a:spcPct val="120000"/>
              </a:lnSpc>
              <a:buNone/>
            </a:pPr>
            <a:endParaRPr lang="en-US" sz="1200" dirty="0"/>
          </a:p>
          <a:p>
            <a:pPr lvl="1">
              <a:lnSpc>
                <a:spcPct val="120000"/>
              </a:lnSpc>
            </a:pPr>
            <a:r>
              <a:rPr lang="en-US" sz="1050" dirty="0"/>
              <a:t>Philanthropy</a:t>
            </a:r>
          </a:p>
          <a:p>
            <a:pPr lvl="2">
              <a:lnSpc>
                <a:spcPct val="120000"/>
              </a:lnSpc>
            </a:pPr>
            <a:r>
              <a:rPr lang="en-US" sz="1200" dirty="0"/>
              <a:t>Do they have a foundation or donor fund?  </a:t>
            </a:r>
          </a:p>
          <a:p>
            <a:pPr lvl="2">
              <a:lnSpc>
                <a:spcPct val="120000"/>
              </a:lnSpc>
            </a:pPr>
            <a:r>
              <a:rPr lang="en-US" sz="1200" dirty="0"/>
              <a:t>How do they give?</a:t>
            </a:r>
          </a:p>
          <a:p>
            <a:pPr lvl="2">
              <a:lnSpc>
                <a:spcPct val="120000"/>
              </a:lnSpc>
            </a:pPr>
            <a:r>
              <a:rPr lang="en-US" sz="1200" dirty="0"/>
              <a:t>Are they planning any large gifts?  Do they want to leave money upon their deaths?</a:t>
            </a:r>
          </a:p>
          <a:p>
            <a:pPr marL="685800" lvl="2" indent="0">
              <a:lnSpc>
                <a:spcPct val="120000"/>
              </a:lnSpc>
              <a:buNone/>
            </a:pPr>
            <a:endParaRPr lang="en-US" sz="1200" dirty="0"/>
          </a:p>
          <a:p>
            <a:pPr lvl="1">
              <a:lnSpc>
                <a:spcPct val="120000"/>
              </a:lnSpc>
            </a:pPr>
            <a:r>
              <a:rPr lang="en-US" sz="1050" dirty="0"/>
              <a:t>Business </a:t>
            </a:r>
          </a:p>
          <a:p>
            <a:pPr lvl="2">
              <a:lnSpc>
                <a:spcPct val="120000"/>
              </a:lnSpc>
            </a:pPr>
            <a:r>
              <a:rPr lang="en-US" sz="1200" dirty="0"/>
              <a:t>What is the current financial health?</a:t>
            </a:r>
          </a:p>
          <a:p>
            <a:pPr lvl="2">
              <a:lnSpc>
                <a:spcPct val="120000"/>
              </a:lnSpc>
            </a:pPr>
            <a:r>
              <a:rPr lang="en-US" sz="1200" dirty="0"/>
              <a:t>Do they have adequate agreements in place? Are their entity documents up to date?</a:t>
            </a:r>
          </a:p>
          <a:p>
            <a:pPr lvl="2">
              <a:lnSpc>
                <a:spcPct val="120000"/>
              </a:lnSpc>
            </a:pPr>
            <a:r>
              <a:rPr lang="en-US" sz="1200" dirty="0"/>
              <a:t>Is there a succession plan in place, if owner dies or becomes disability?</a:t>
            </a:r>
          </a:p>
        </p:txBody>
      </p:sp>
    </p:spTree>
    <p:extLst>
      <p:ext uri="{BB962C8B-B14F-4D97-AF65-F5344CB8AC3E}">
        <p14:creationId xmlns:p14="http://schemas.microsoft.com/office/powerpoint/2010/main" val="1940557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451187" y="1232808"/>
            <a:ext cx="2607757" cy="5035899"/>
          </a:xfrm>
          <a:prstGeom prst="rect">
            <a:avLst/>
          </a:prstGeom>
        </p:spPr>
      </p:pic>
      <p:sp>
        <p:nvSpPr>
          <p:cNvPr id="2" name="TextBox 1"/>
          <p:cNvSpPr txBox="1"/>
          <p:nvPr/>
        </p:nvSpPr>
        <p:spPr>
          <a:xfrm>
            <a:off x="-820379" y="235674"/>
            <a:ext cx="789662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How Do I Ask A Question?</a:t>
            </a:r>
          </a:p>
        </p:txBody>
      </p:sp>
      <p:sp>
        <p:nvSpPr>
          <p:cNvPr id="9" name="TextBox 8"/>
          <p:cNvSpPr txBox="1"/>
          <p:nvPr/>
        </p:nvSpPr>
        <p:spPr>
          <a:xfrm>
            <a:off x="7147882" y="109130"/>
            <a:ext cx="1698437" cy="738664"/>
          </a:xfrm>
          <a:prstGeom prst="rect">
            <a:avLst/>
          </a:prstGeom>
          <a:solidFill>
            <a:schemeClr val="bg1"/>
          </a:solidFill>
          <a:ln>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STEP 1: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Click Red Arrow to open Control Panel</a:t>
            </a:r>
          </a:p>
        </p:txBody>
      </p:sp>
      <p:sp>
        <p:nvSpPr>
          <p:cNvPr id="10" name="TextBox 9"/>
          <p:cNvSpPr txBox="1"/>
          <p:nvPr/>
        </p:nvSpPr>
        <p:spPr>
          <a:xfrm>
            <a:off x="1225398" y="5459078"/>
            <a:ext cx="4608474" cy="461665"/>
          </a:xfrm>
          <a:prstGeom prst="rect">
            <a:avLst/>
          </a:prstGeom>
          <a:solidFill>
            <a:schemeClr val="bg1"/>
          </a:solid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STEP 2:  Open Drop Down Arrow to Question Section; Type and send your question.</a:t>
            </a:r>
          </a:p>
        </p:txBody>
      </p:sp>
      <p:cxnSp>
        <p:nvCxnSpPr>
          <p:cNvPr id="14" name="Straight Arrow Connector 13"/>
          <p:cNvCxnSpPr>
            <a:stCxn id="9" idx="1"/>
          </p:cNvCxnSpPr>
          <p:nvPr/>
        </p:nvCxnSpPr>
        <p:spPr>
          <a:xfrm flipH="1">
            <a:off x="6555204" y="478462"/>
            <a:ext cx="592678" cy="53323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466" y="1114366"/>
            <a:ext cx="6172994" cy="4227026"/>
          </a:xfrm>
          <a:prstGeom prst="rect">
            <a:avLst/>
          </a:prstGeom>
        </p:spPr>
      </p:pic>
      <p:sp>
        <p:nvSpPr>
          <p:cNvPr id="13" name="Rectangle 12"/>
          <p:cNvSpPr/>
          <p:nvPr/>
        </p:nvSpPr>
        <p:spPr>
          <a:xfrm>
            <a:off x="2576078" y="1483990"/>
            <a:ext cx="1256130" cy="848664"/>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Oval 2"/>
          <p:cNvSpPr/>
          <p:nvPr/>
        </p:nvSpPr>
        <p:spPr>
          <a:xfrm>
            <a:off x="6194253" y="1011692"/>
            <a:ext cx="306844" cy="2803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p:cNvSpPr/>
          <p:nvPr/>
        </p:nvSpPr>
        <p:spPr>
          <a:xfrm>
            <a:off x="6757416" y="3683577"/>
            <a:ext cx="243638" cy="2822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p:cNvCxnSpPr/>
          <p:nvPr/>
        </p:nvCxnSpPr>
        <p:spPr>
          <a:xfrm flipV="1">
            <a:off x="5788152" y="3913633"/>
            <a:ext cx="1047221" cy="149589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536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30F1-2FB3-0157-93D5-D1FF4829732E}"/>
              </a:ext>
            </a:extLst>
          </p:cNvPr>
          <p:cNvSpPr>
            <a:spLocks noGrp="1"/>
          </p:cNvSpPr>
          <p:nvPr>
            <p:ph type="title" idx="4294967295"/>
          </p:nvPr>
        </p:nvSpPr>
        <p:spPr>
          <a:xfrm>
            <a:off x="628650" y="192088"/>
            <a:ext cx="7886700" cy="633412"/>
          </a:xfrm>
        </p:spPr>
        <p:txBody>
          <a:bodyPr>
            <a:noAutofit/>
          </a:bodyPr>
          <a:lstStyle/>
          <a:p>
            <a:pPr algn="ctr"/>
            <a:r>
              <a:rPr lang="en-US" sz="4000" b="1" dirty="0"/>
              <a:t>Design Deliverables</a:t>
            </a:r>
          </a:p>
        </p:txBody>
      </p:sp>
      <p:sp>
        <p:nvSpPr>
          <p:cNvPr id="3" name="Content Placeholder 2">
            <a:extLst>
              <a:ext uri="{FF2B5EF4-FFF2-40B4-BE49-F238E27FC236}">
                <a16:creationId xmlns:a16="http://schemas.microsoft.com/office/drawing/2014/main" id="{45686DA5-C2D7-2D54-18FA-E0A37BE8BEAD}"/>
              </a:ext>
            </a:extLst>
          </p:cNvPr>
          <p:cNvSpPr>
            <a:spLocks noGrp="1"/>
          </p:cNvSpPr>
          <p:nvPr>
            <p:ph idx="4294967295"/>
          </p:nvPr>
        </p:nvSpPr>
        <p:spPr>
          <a:xfrm>
            <a:off x="628650" y="1700213"/>
            <a:ext cx="7886700" cy="3646487"/>
          </a:xfrm>
        </p:spPr>
        <p:txBody>
          <a:bodyPr>
            <a:noAutofit/>
          </a:bodyPr>
          <a:lstStyle/>
          <a:p>
            <a:pPr>
              <a:lnSpc>
                <a:spcPct val="100000"/>
              </a:lnSpc>
            </a:pPr>
            <a:r>
              <a:rPr lang="en-US" sz="1500" dirty="0"/>
              <a:t>Deliverables</a:t>
            </a:r>
          </a:p>
          <a:p>
            <a:pPr lvl="1">
              <a:lnSpc>
                <a:spcPct val="100000"/>
              </a:lnSpc>
            </a:pPr>
            <a:r>
              <a:rPr lang="en-US" sz="1500" dirty="0"/>
              <a:t>Family Tree</a:t>
            </a:r>
          </a:p>
          <a:p>
            <a:pPr lvl="1">
              <a:lnSpc>
                <a:spcPct val="100000"/>
              </a:lnSpc>
            </a:pPr>
            <a:r>
              <a:rPr lang="en-US" sz="1500" dirty="0"/>
              <a:t>Current Net Worth Statement</a:t>
            </a:r>
          </a:p>
          <a:p>
            <a:pPr lvl="1">
              <a:lnSpc>
                <a:spcPct val="100000"/>
              </a:lnSpc>
            </a:pPr>
            <a:r>
              <a:rPr lang="en-US" sz="1500" dirty="0"/>
              <a:t>Estate Tax Exposure</a:t>
            </a:r>
          </a:p>
          <a:p>
            <a:pPr lvl="1">
              <a:lnSpc>
                <a:spcPct val="100000"/>
              </a:lnSpc>
            </a:pPr>
            <a:r>
              <a:rPr lang="en-US" sz="1500" dirty="0"/>
              <a:t>Income Tax Exposure</a:t>
            </a:r>
          </a:p>
          <a:p>
            <a:pPr lvl="1">
              <a:lnSpc>
                <a:spcPct val="100000"/>
              </a:lnSpc>
            </a:pPr>
            <a:r>
              <a:rPr lang="en-US" sz="1500" dirty="0"/>
              <a:t>Summary of All Insurances</a:t>
            </a:r>
          </a:p>
          <a:p>
            <a:pPr lvl="1">
              <a:lnSpc>
                <a:spcPct val="100000"/>
              </a:lnSpc>
            </a:pPr>
            <a:r>
              <a:rPr lang="en-US" sz="1500" dirty="0"/>
              <a:t>Flowchart of all entities</a:t>
            </a:r>
          </a:p>
          <a:p>
            <a:pPr lvl="1">
              <a:lnSpc>
                <a:spcPct val="100000"/>
              </a:lnSpc>
            </a:pPr>
            <a:r>
              <a:rPr lang="en-US" sz="1500" dirty="0"/>
              <a:t>Summary of current estate plan, estate documents and fiduciaries</a:t>
            </a:r>
          </a:p>
          <a:p>
            <a:pPr lvl="1">
              <a:lnSpc>
                <a:spcPct val="100000"/>
              </a:lnSpc>
            </a:pPr>
            <a:r>
              <a:rPr lang="en-US" sz="1500" dirty="0"/>
              <a:t>Asset allocation and location</a:t>
            </a:r>
          </a:p>
          <a:p>
            <a:pPr>
              <a:lnSpc>
                <a:spcPct val="100000"/>
              </a:lnSpc>
            </a:pPr>
            <a:r>
              <a:rPr lang="en-US" sz="1500" dirty="0"/>
              <a:t>Risk &amp; Opportunities Memo</a:t>
            </a:r>
          </a:p>
          <a:p>
            <a:pPr>
              <a:lnSpc>
                <a:spcPct val="100000"/>
              </a:lnSpc>
            </a:pPr>
            <a:r>
              <a:rPr lang="en-US" sz="1500" dirty="0"/>
              <a:t>Strategy meeting to review and determine what recommendations will be implemented and when.</a:t>
            </a:r>
          </a:p>
          <a:p>
            <a:pPr>
              <a:lnSpc>
                <a:spcPct val="100000"/>
              </a:lnSpc>
            </a:pPr>
            <a:r>
              <a:rPr lang="en-US" sz="1500" dirty="0"/>
              <a:t>Next Step is we begin to Building Our Recommended Wealth Structure to address the risks and opportunities in the family’s current situation.</a:t>
            </a:r>
          </a:p>
        </p:txBody>
      </p:sp>
    </p:spTree>
    <p:extLst>
      <p:ext uri="{BB962C8B-B14F-4D97-AF65-F5344CB8AC3E}">
        <p14:creationId xmlns:p14="http://schemas.microsoft.com/office/powerpoint/2010/main" val="1837688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0EF9-6130-B5A0-661E-FFD46D92AB94}"/>
              </a:ext>
            </a:extLst>
          </p:cNvPr>
          <p:cNvSpPr>
            <a:spLocks noGrp="1"/>
          </p:cNvSpPr>
          <p:nvPr>
            <p:ph type="title" idx="4294967295"/>
          </p:nvPr>
        </p:nvSpPr>
        <p:spPr>
          <a:xfrm>
            <a:off x="628650" y="-200025"/>
            <a:ext cx="7886700" cy="1325563"/>
          </a:xfrm>
        </p:spPr>
        <p:txBody>
          <a:bodyPr/>
          <a:lstStyle/>
          <a:p>
            <a:pPr algn="ctr"/>
            <a:r>
              <a:rPr lang="en-US" b="1" dirty="0"/>
              <a:t>Disclosure</a:t>
            </a:r>
          </a:p>
        </p:txBody>
      </p:sp>
      <p:sp>
        <p:nvSpPr>
          <p:cNvPr id="3" name="Content Placeholder 2">
            <a:extLst>
              <a:ext uri="{FF2B5EF4-FFF2-40B4-BE49-F238E27FC236}">
                <a16:creationId xmlns:a16="http://schemas.microsoft.com/office/drawing/2014/main" id="{7305515E-DDAD-0397-738B-4970B4D5CD5B}"/>
              </a:ext>
            </a:extLst>
          </p:cNvPr>
          <p:cNvSpPr>
            <a:spLocks noGrp="1"/>
          </p:cNvSpPr>
          <p:nvPr>
            <p:ph idx="4294967295"/>
          </p:nvPr>
        </p:nvSpPr>
        <p:spPr>
          <a:xfrm>
            <a:off x="590550" y="1125538"/>
            <a:ext cx="7962900" cy="3559175"/>
          </a:xfrm>
        </p:spPr>
        <p:txBody>
          <a:bodyPr>
            <a:noAutofit/>
          </a:bodyPr>
          <a:lstStyle/>
          <a:p>
            <a:pPr marL="0" indent="0" algn="ctr">
              <a:lnSpc>
                <a:spcPct val="120000"/>
              </a:lnSpc>
              <a:buNone/>
            </a:pPr>
            <a:r>
              <a:rPr lang="en-US" sz="1050" dirty="0">
                <a:solidFill>
                  <a:srgbClr val="000000"/>
                </a:solidFill>
                <a:ea typeface="Times New Roman" panose="02020603050405020304" pitchFamily="18" charset="0"/>
                <a:cs typeface="Arial" panose="020B0604020202020204" pitchFamily="34" charset="0"/>
              </a:rPr>
              <a:t>Rx Wealth Advisors, LLC (“[Rx Wealth]”) is a registered investment advisor offering advisory services in the State[s] of Pennsylvania &amp; New Mexico and in other jurisdictions where exempted. Registration does not imply a certain level of skill or training.</a:t>
            </a:r>
          </a:p>
          <a:p>
            <a:pPr marL="0" indent="0" algn="ctr">
              <a:lnSpc>
                <a:spcPct val="110000"/>
              </a:lnSpc>
              <a:buNone/>
            </a:pPr>
            <a:r>
              <a:rPr lang="en-US" sz="1050" dirty="0">
                <a:solidFill>
                  <a:srgbClr val="000000"/>
                </a:solidFill>
                <a:ea typeface="Times New Roman" panose="02020603050405020304" pitchFamily="18" charset="0"/>
                <a:cs typeface="Arial" panose="020B0604020202020204" pitchFamily="34" charset="0"/>
              </a:rPr>
              <a:t>This presentation is for informational, educational purposes only and is not intended as tax, accounting or legal advice, as an offer or solicitation of an offer to buy or sell, or as an endorsement of any company, security, fund, or other securities or non-securities offering. </a:t>
            </a:r>
            <a:r>
              <a:rPr lang="en-US" sz="1050" dirty="0">
                <a:solidFill>
                  <a:srgbClr val="000000"/>
                </a:solidFill>
                <a:ea typeface="Times New Roman" panose="02020603050405020304" pitchFamily="18" charset="0"/>
              </a:rPr>
              <a:t>This communication should not be relied upon as the sole factor in an investment or financial plan making decision.  Any user should consult their financial, tax or legal advisor before taking any action on behalf of themselves or their clients.</a:t>
            </a:r>
          </a:p>
          <a:p>
            <a:pPr marL="0" indent="0" algn="ctr">
              <a:lnSpc>
                <a:spcPct val="110000"/>
              </a:lnSpc>
              <a:buNone/>
            </a:pPr>
            <a:endParaRPr lang="en-US" sz="1050" dirty="0">
              <a:solidFill>
                <a:srgbClr val="000000"/>
              </a:solidFill>
              <a:ea typeface="Times New Roman" panose="02020603050405020304" pitchFamily="18" charset="0"/>
              <a:cs typeface="Times New Roman" panose="02020603050405020304" pitchFamily="18" charset="0"/>
            </a:endParaRPr>
          </a:p>
          <a:p>
            <a:pPr marL="0" indent="0" algn="ctr">
              <a:lnSpc>
                <a:spcPct val="110000"/>
              </a:lnSpc>
              <a:spcBef>
                <a:spcPts val="0"/>
              </a:spcBef>
              <a:spcAft>
                <a:spcPts val="1125"/>
              </a:spcAft>
              <a:buNone/>
            </a:pPr>
            <a:r>
              <a:rPr lang="en-US" sz="1050" dirty="0">
                <a:solidFill>
                  <a:srgbClr val="000000"/>
                </a:solidFill>
                <a:ea typeface="Times New Roman" panose="02020603050405020304" pitchFamily="18" charset="0"/>
                <a:cs typeface="Times New Roman" panose="02020603050405020304" pitchFamily="18" charset="0"/>
              </a:rPr>
              <a:t>Past performance is no indication of future results. Investment in securities involves significant risk and has the potential for partial or complete loss of funds invested. It should not be assumed that any recommendations made will be profitable or equal the performance noted in this publication. </a:t>
            </a:r>
            <a:endParaRPr lang="en-US" sz="1050" dirty="0">
              <a:ea typeface="Calibri" panose="020F0502020204030204" pitchFamily="34" charset="0"/>
              <a:cs typeface="Times New Roman" panose="02020603050405020304" pitchFamily="18" charset="0"/>
            </a:endParaRPr>
          </a:p>
          <a:p>
            <a:pPr marL="0" indent="0" algn="ctr">
              <a:lnSpc>
                <a:spcPct val="110000"/>
              </a:lnSpc>
              <a:buNone/>
            </a:pPr>
            <a:r>
              <a:rPr lang="en-US" sz="1050" dirty="0">
                <a:solidFill>
                  <a:srgbClr val="000000"/>
                </a:solidFill>
                <a:ea typeface="Times New Roman" panose="02020603050405020304" pitchFamily="18" charset="0"/>
                <a:cs typeface="Arial" panose="020B0604020202020204" pitchFamily="34" charset="0"/>
              </a:rPr>
              <a:t>The information herein is provided “AS IS” and without warranties of any kind either express or implied. To the fullest extent permissible pursuant to applicable laws, [Rx Wealth Advisors, LLC(referred to as “Rx Wealth”) disclaims all warranties, express or implied, including, but not limited to, implied warranties of merchantability, non-infringement, and suitability for a particular purpose.</a:t>
            </a:r>
            <a:endParaRPr lang="en-US" sz="1050" dirty="0">
              <a:ea typeface="Times New Roman" panose="02020603050405020304" pitchFamily="18" charset="0"/>
            </a:endParaRPr>
          </a:p>
          <a:p>
            <a:pPr marL="0" indent="0" algn="ctr">
              <a:lnSpc>
                <a:spcPct val="120000"/>
              </a:lnSpc>
              <a:spcBef>
                <a:spcPts val="0"/>
              </a:spcBef>
              <a:buNone/>
            </a:pPr>
            <a:endParaRPr lang="en-US" sz="1050" dirty="0">
              <a:solidFill>
                <a:srgbClr val="000000"/>
              </a:solidFill>
              <a:ea typeface="Calibri" panose="020F0502020204030204" pitchFamily="34" charset="0"/>
              <a:cs typeface="Arial" panose="020B0604020202020204" pitchFamily="34" charset="0"/>
            </a:endParaRPr>
          </a:p>
          <a:p>
            <a:pPr marL="0" indent="0" algn="ctr">
              <a:lnSpc>
                <a:spcPct val="120000"/>
              </a:lnSpc>
              <a:spcBef>
                <a:spcPts val="0"/>
              </a:spcBef>
              <a:buNone/>
            </a:pPr>
            <a:r>
              <a:rPr lang="en-US" sz="1050" dirty="0">
                <a:solidFill>
                  <a:srgbClr val="000000"/>
                </a:solidFill>
                <a:ea typeface="Calibri" panose="020F0502020204030204" pitchFamily="34" charset="0"/>
                <a:cs typeface="Arial" panose="020B0604020202020204" pitchFamily="34" charset="0"/>
              </a:rPr>
              <a:t>All opinions and estimates constitute Chris J. Roe, CPA/PFS &amp; Rx Wealth’s judgement as of the date of this communication and are subject to change without notice. Rx Wealth does not warrant that the information will be free from error. The information should not be relied upon for purposes of transacting securities or other investments. Your use of the information is at your sole risk. </a:t>
            </a:r>
          </a:p>
          <a:p>
            <a:pPr marL="0" indent="0" algn="ctr">
              <a:lnSpc>
                <a:spcPct val="120000"/>
              </a:lnSpc>
              <a:spcBef>
                <a:spcPts val="0"/>
              </a:spcBef>
              <a:buNone/>
            </a:pPr>
            <a:endParaRPr lang="en-US" sz="1050" dirty="0">
              <a:solidFill>
                <a:srgbClr val="000000"/>
              </a:solidFill>
              <a:ea typeface="Calibri" panose="020F0502020204030204" pitchFamily="34" charset="0"/>
              <a:cs typeface="Arial" panose="020B0604020202020204" pitchFamily="34" charset="0"/>
            </a:endParaRPr>
          </a:p>
          <a:p>
            <a:pPr marL="0" indent="0" algn="ctr">
              <a:lnSpc>
                <a:spcPct val="120000"/>
              </a:lnSpc>
              <a:spcBef>
                <a:spcPts val="0"/>
              </a:spcBef>
              <a:buNone/>
            </a:pPr>
            <a:r>
              <a:rPr lang="en-US" sz="1050" dirty="0">
                <a:solidFill>
                  <a:srgbClr val="000000"/>
                </a:solidFill>
                <a:ea typeface="Calibri" panose="020F0502020204030204" pitchFamily="34" charset="0"/>
                <a:cs typeface="Arial" panose="020B0604020202020204" pitchFamily="34" charset="0"/>
              </a:rPr>
              <a:t>Under no circumstances shall Chris J. Roe, CPA/PFS or Rx Wealth be liable for any direct, indirect, special or consequential damages that result from the use of, or the inability to use, the information provided herein, even if Rx Wealth or a Rx Wealth’s authorized representative has been advised of the possibility of such damages. </a:t>
            </a:r>
            <a:r>
              <a:rPr lang="en-US" sz="1050" dirty="0">
                <a:solidFill>
                  <a:srgbClr val="222222"/>
                </a:solidFill>
                <a:ea typeface="Times New Roman" panose="02020603050405020304" pitchFamily="18" charset="0"/>
                <a:cs typeface="Arial" panose="020B0604020202020204" pitchFamily="34" charset="0"/>
              </a:rPr>
              <a:t>Information contained herein should not be considered a solicitation to buy, an offer to sell, or a recommendation of any security or planning idea in any jurisdiction where such offer, solicitation, or recommendation would be unlawful or unauthorized.</a:t>
            </a:r>
            <a:endParaRPr lang="en-US" sz="1050" dirty="0">
              <a:ea typeface="Calibri" panose="020F0502020204030204" pitchFamily="34" charset="0"/>
              <a:cs typeface="Times New Roman" panose="02020603050405020304" pitchFamily="18" charset="0"/>
            </a:endParaRPr>
          </a:p>
          <a:p>
            <a:pPr marL="0" indent="0" algn="ctr">
              <a:spcBef>
                <a:spcPts val="0"/>
              </a:spcBef>
              <a:buNone/>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dirty="0"/>
          </a:p>
        </p:txBody>
      </p:sp>
    </p:spTree>
    <p:extLst>
      <p:ext uri="{BB962C8B-B14F-4D97-AF65-F5344CB8AC3E}">
        <p14:creationId xmlns:p14="http://schemas.microsoft.com/office/powerpoint/2010/main" val="3398135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143000" y="2151086"/>
            <a:ext cx="6858000" cy="2143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prstClr val="black"/>
                </a:solidFill>
                <a:latin typeface="Calibri" panose="020F0502020204030204"/>
              </a:rPr>
              <a:t>Saturday, </a:t>
            </a:r>
            <a:r>
              <a:rPr lang="en-US" sz="2000" dirty="0" smtClean="0">
                <a:solidFill>
                  <a:prstClr val="black"/>
                </a:solidFill>
                <a:latin typeface="Calibri" panose="020F0502020204030204"/>
              </a:rPr>
              <a:t>December 2</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2023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From 11:00 AM </a:t>
            </a:r>
            <a:r>
              <a:rPr lang="en-US" sz="2000" dirty="0" smtClean="0">
                <a:solidFill>
                  <a:prstClr val="black"/>
                </a:solidFill>
                <a:latin typeface="Calibri" panose="020F0502020204030204"/>
              </a:rPr>
              <a:t>to</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12:00 </a:t>
            </a:r>
            <a:r>
              <a:rPr lang="en-US" sz="2000" dirty="0">
                <a:solidFill>
                  <a:prstClr val="black"/>
                </a:solidFill>
                <a:latin typeface="Calibri" panose="020F0502020204030204"/>
              </a:rPr>
              <a:t>P</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 EST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(60 minutes)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382" y="3874208"/>
            <a:ext cx="1579334" cy="1579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890162" y="5444943"/>
            <a:ext cx="3467773" cy="720197"/>
          </a:xfrm>
          <a:prstGeom prst="rect">
            <a:avLst/>
          </a:prstGeom>
          <a:noFill/>
        </p:spPr>
        <p:txBody>
          <a:bodyPr wrap="square" rtlCol="0">
            <a:spAutoFit/>
          </a:bodyPr>
          <a:lstStyle/>
          <a:p>
            <a:pPr lvl="0" algn="ctr">
              <a:lnSpc>
                <a:spcPct val="120000"/>
              </a:lnSpc>
              <a:defRPr/>
            </a:pPr>
            <a:r>
              <a:rPr lang="en-US" sz="1200" dirty="0">
                <a:solidFill>
                  <a:prstClr val="black"/>
                </a:solidFill>
              </a:rPr>
              <a:t>Alan Gassman, JD, LL.M. (Taxation), AEP® (Distinguished)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rPr>
              <a:t>agassman@gassmanpa.com</a:t>
            </a:r>
            <a:endParaRPr kumimoji="0" lang="en-US" sz="1200" b="0" i="0" u="none" strike="noStrike" kern="1200" cap="none" spc="0" normalizeH="0" baseline="0" noProof="0" dirty="0">
              <a:ln>
                <a:noFill/>
              </a:ln>
              <a:solidFill>
                <a:prstClr val="black"/>
              </a:solidFill>
              <a:effectLst/>
              <a:uLnTx/>
              <a:uFillTx/>
              <a:latin typeface="Calibri" panose="020F0502020204030204"/>
            </a:endParaRPr>
          </a:p>
        </p:txBody>
      </p:sp>
      <p:sp>
        <p:nvSpPr>
          <p:cNvPr id="6" name="TextBox 5"/>
          <p:cNvSpPr txBox="1"/>
          <p:nvPr/>
        </p:nvSpPr>
        <p:spPr>
          <a:xfrm>
            <a:off x="150963" y="991755"/>
            <a:ext cx="8842075"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prstClr val="black"/>
                </a:solidFill>
                <a:latin typeface="Calibri" panose="020F0502020204030204"/>
              </a:rPr>
              <a:t>PART 2: IMPLEMENTING A FAMILY’S COMPLEX WEALTH STRUCTURE</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0" y="6116260"/>
            <a:ext cx="9144000" cy="74174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7999" y="6116262"/>
            <a:ext cx="4188007" cy="75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txBox="1">
            <a:spLocks/>
          </p:cNvSpPr>
          <p:nvPr/>
        </p:nvSpPr>
        <p:spPr>
          <a:xfrm>
            <a:off x="6952" y="6387632"/>
            <a:ext cx="3990110" cy="5054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j-ea"/>
                <a:cs typeface="+mj-cs"/>
              </a:rPr>
              <a:t>1245 Court Street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j-ea"/>
                <a:cs typeface="+mj-cs"/>
              </a:rPr>
              <a:t>Clearwater, FL 33756</a:t>
            </a:r>
            <a:endParaRPr kumimoji="0" lang="en-US" sz="14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12" name="Rectangle 11"/>
          <p:cNvSpPr/>
          <p:nvPr/>
        </p:nvSpPr>
        <p:spPr>
          <a:xfrm>
            <a:off x="1604773" y="4237380"/>
            <a:ext cx="5934455" cy="368049"/>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Presented By</a:t>
            </a: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62638" y="5580736"/>
            <a:ext cx="1964256" cy="461665"/>
          </a:xfrm>
          <a:prstGeom prst="rect">
            <a:avLst/>
          </a:prstGeom>
          <a:noFill/>
        </p:spPr>
        <p:txBody>
          <a:bodyPr wrap="none" rtlCol="0">
            <a:spAutoFit/>
          </a:bodyPr>
          <a:lstStyle/>
          <a:p>
            <a:pPr algn="ctr"/>
            <a:r>
              <a:rPr lang="en-US" sz="1200" dirty="0" smtClean="0"/>
              <a:t>Chris Roe, CPA, PFS</a:t>
            </a:r>
          </a:p>
          <a:p>
            <a:pPr algn="ctr"/>
            <a:r>
              <a:rPr lang="en-US" sz="1200" dirty="0"/>
              <a:t>croe@rxwealthadvisors.com</a:t>
            </a:r>
          </a:p>
        </p:txBody>
      </p:sp>
      <p:pic>
        <p:nvPicPr>
          <p:cNvPr id="14" name="Picture 13"/>
          <p:cNvPicPr>
            <a:picLocks noChangeAspect="1"/>
          </p:cNvPicPr>
          <p:nvPr/>
        </p:nvPicPr>
        <p:blipFill>
          <a:blip r:embed="rId4"/>
          <a:stretch>
            <a:fillRect/>
          </a:stretch>
        </p:blipFill>
        <p:spPr>
          <a:xfrm>
            <a:off x="270886" y="3871630"/>
            <a:ext cx="1540690" cy="1581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3001314" y="203084"/>
            <a:ext cx="3141373" cy="584775"/>
          </a:xfrm>
          <a:prstGeom prst="rect">
            <a:avLst/>
          </a:prstGeom>
          <a:noFill/>
        </p:spPr>
        <p:txBody>
          <a:bodyPr wrap="none" rtlCol="0">
            <a:spAutoFit/>
          </a:bodyPr>
          <a:lstStyle/>
          <a:p>
            <a:r>
              <a:rPr lang="en-US" sz="3200" b="1" dirty="0" smtClean="0">
                <a:solidFill>
                  <a:srgbClr val="FF0000"/>
                </a:solidFill>
              </a:rPr>
              <a:t>PREVIOUS SLIDES</a:t>
            </a:r>
            <a:endParaRPr lang="en-US" sz="3200" b="1" dirty="0">
              <a:solidFill>
                <a:srgbClr val="FF0000"/>
              </a:solidFill>
            </a:endParaRPr>
          </a:p>
        </p:txBody>
      </p:sp>
    </p:spTree>
    <p:extLst>
      <p:ext uri="{BB962C8B-B14F-4D97-AF65-F5344CB8AC3E}">
        <p14:creationId xmlns:p14="http://schemas.microsoft.com/office/powerpoint/2010/main" val="2753427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2642616" cy="640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966CA6-C90B-A5E6-21F9-4BA5C1EABB53}"/>
              </a:ext>
            </a:extLst>
          </p:cNvPr>
          <p:cNvSpPr>
            <a:spLocks noGrp="1"/>
          </p:cNvSpPr>
          <p:nvPr>
            <p:ph sz="half" idx="4294967295"/>
          </p:nvPr>
        </p:nvSpPr>
        <p:spPr>
          <a:xfrm>
            <a:off x="6573838" y="1916113"/>
            <a:ext cx="2570162" cy="3273425"/>
          </a:xfrm>
        </p:spPr>
        <p:txBody>
          <a:bodyPr>
            <a:normAutofit lnSpcReduction="10000"/>
          </a:bodyPr>
          <a:lstStyle/>
          <a:p>
            <a:r>
              <a:rPr lang="en-US" sz="1425" dirty="0"/>
              <a:t>Inflation</a:t>
            </a:r>
          </a:p>
          <a:p>
            <a:pPr marL="0" indent="0">
              <a:buNone/>
            </a:pPr>
            <a:endParaRPr lang="en-US" sz="1425" dirty="0"/>
          </a:p>
          <a:p>
            <a:r>
              <a:rPr lang="en-US" sz="1425" dirty="0"/>
              <a:t>Spending</a:t>
            </a:r>
          </a:p>
          <a:p>
            <a:endParaRPr lang="en-US" sz="1425" dirty="0"/>
          </a:p>
          <a:p>
            <a:r>
              <a:rPr lang="en-US" sz="1425" dirty="0"/>
              <a:t>Income &amp; Estate Taxes</a:t>
            </a:r>
          </a:p>
          <a:p>
            <a:endParaRPr lang="en-US" sz="1425" dirty="0"/>
          </a:p>
          <a:p>
            <a:r>
              <a:rPr lang="en-US" sz="1425" dirty="0"/>
              <a:t>Family Division</a:t>
            </a:r>
          </a:p>
          <a:p>
            <a:endParaRPr lang="en-US" sz="1425" dirty="0"/>
          </a:p>
          <a:p>
            <a:r>
              <a:rPr lang="en-US" sz="1425" dirty="0"/>
              <a:t>Variance Drain</a:t>
            </a:r>
          </a:p>
          <a:p>
            <a:endParaRPr lang="en-US" sz="1425" dirty="0"/>
          </a:p>
          <a:p>
            <a:r>
              <a:rPr lang="en-US" sz="1425" dirty="0"/>
              <a:t>Investment Costs</a:t>
            </a:r>
          </a:p>
        </p:txBody>
      </p:sp>
      <p:sp>
        <p:nvSpPr>
          <p:cNvPr id="4" name="Content Placeholder 3">
            <a:extLst>
              <a:ext uri="{FF2B5EF4-FFF2-40B4-BE49-F238E27FC236}">
                <a16:creationId xmlns:a16="http://schemas.microsoft.com/office/drawing/2014/main" id="{963220EE-3C6A-19F1-06BA-51C5A7F697A0}"/>
              </a:ext>
            </a:extLst>
          </p:cNvPr>
          <p:cNvSpPr>
            <a:spLocks noGrp="1"/>
          </p:cNvSpPr>
          <p:nvPr>
            <p:ph sz="half" idx="4294967295"/>
          </p:nvPr>
        </p:nvSpPr>
        <p:spPr>
          <a:xfrm>
            <a:off x="4021271" y="1916112"/>
            <a:ext cx="2398712" cy="3273425"/>
          </a:xfrm>
        </p:spPr>
        <p:txBody>
          <a:bodyPr>
            <a:normAutofit fontScale="92500" lnSpcReduction="20000"/>
          </a:bodyPr>
          <a:lstStyle/>
          <a:p>
            <a:r>
              <a:rPr lang="en-US" sz="1500" dirty="0"/>
              <a:t>Bad Decision Making</a:t>
            </a:r>
          </a:p>
          <a:p>
            <a:pPr marL="0" indent="0">
              <a:buNone/>
            </a:pPr>
            <a:endParaRPr lang="en-US" sz="1425" dirty="0"/>
          </a:p>
          <a:p>
            <a:r>
              <a:rPr lang="en-US" sz="1500" dirty="0"/>
              <a:t>2</a:t>
            </a:r>
            <a:r>
              <a:rPr lang="en-US" sz="1500" baseline="30000" dirty="0"/>
              <a:t>nd</a:t>
            </a:r>
            <a:r>
              <a:rPr lang="en-US" sz="1500" dirty="0"/>
              <a:t> Marriages &amp; Children Spouses</a:t>
            </a:r>
          </a:p>
          <a:p>
            <a:pPr marL="0" indent="0">
              <a:buNone/>
            </a:pPr>
            <a:endParaRPr lang="en-US" sz="1425" dirty="0"/>
          </a:p>
          <a:p>
            <a:r>
              <a:rPr lang="en-US" sz="1500" dirty="0"/>
              <a:t>In-Laws becoming Out-Laws (Divorce)</a:t>
            </a:r>
          </a:p>
          <a:p>
            <a:endParaRPr lang="en-US" sz="1425" dirty="0"/>
          </a:p>
          <a:p>
            <a:r>
              <a:rPr lang="en-US" sz="1500" dirty="0"/>
              <a:t>Lawsuits </a:t>
            </a:r>
          </a:p>
          <a:p>
            <a:pPr marL="0" indent="0">
              <a:buNone/>
            </a:pPr>
            <a:endParaRPr lang="en-US" sz="1425" dirty="0"/>
          </a:p>
          <a:p>
            <a:r>
              <a:rPr lang="en-US" sz="1500" dirty="0"/>
              <a:t>Cybercrimes</a:t>
            </a:r>
          </a:p>
          <a:p>
            <a:pPr marL="0" indent="0">
              <a:buNone/>
            </a:pPr>
            <a:endParaRPr lang="en-US" sz="1425" dirty="0"/>
          </a:p>
          <a:p>
            <a:r>
              <a:rPr lang="en-US" sz="1500" dirty="0"/>
              <a:t>Reputation</a:t>
            </a:r>
          </a:p>
        </p:txBody>
      </p:sp>
      <p:sp>
        <p:nvSpPr>
          <p:cNvPr id="2" name="Title 1">
            <a:extLst>
              <a:ext uri="{FF2B5EF4-FFF2-40B4-BE49-F238E27FC236}">
                <a16:creationId xmlns:a16="http://schemas.microsoft.com/office/drawing/2014/main" id="{EF9CC34D-AD62-8A46-792E-3024414E1E67}"/>
              </a:ext>
            </a:extLst>
          </p:cNvPr>
          <p:cNvSpPr>
            <a:spLocks noGrp="1"/>
          </p:cNvSpPr>
          <p:nvPr>
            <p:ph type="title" idx="4294967295"/>
          </p:nvPr>
        </p:nvSpPr>
        <p:spPr>
          <a:xfrm>
            <a:off x="0" y="1928813"/>
            <a:ext cx="2174875" cy="3273425"/>
          </a:xfrm>
        </p:spPr>
        <p:txBody>
          <a:bodyPr anchor="t">
            <a:normAutofit/>
          </a:bodyPr>
          <a:lstStyle/>
          <a:p>
            <a:pPr algn="ctr"/>
            <a:r>
              <a:rPr lang="en-US" sz="3200" b="1" dirty="0">
                <a:solidFill>
                  <a:srgbClr val="FFFFFF"/>
                </a:solidFill>
              </a:rPr>
              <a:t>Risks Wealthy Families Face</a:t>
            </a:r>
          </a:p>
        </p:txBody>
      </p:sp>
    </p:spTree>
    <p:extLst>
      <p:ext uri="{BB962C8B-B14F-4D97-AF65-F5344CB8AC3E}">
        <p14:creationId xmlns:p14="http://schemas.microsoft.com/office/powerpoint/2010/main" val="3858152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2642616" cy="640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55779C-605A-29B5-525C-4921AC1DCF1E}"/>
              </a:ext>
            </a:extLst>
          </p:cNvPr>
          <p:cNvSpPr>
            <a:spLocks noGrp="1"/>
          </p:cNvSpPr>
          <p:nvPr>
            <p:ph type="title" idx="4294967295"/>
          </p:nvPr>
        </p:nvSpPr>
        <p:spPr>
          <a:xfrm>
            <a:off x="0" y="1414463"/>
            <a:ext cx="2608263" cy="3721100"/>
          </a:xfrm>
        </p:spPr>
        <p:txBody>
          <a:bodyPr vert="horz" lIns="68580" tIns="34290" rIns="68580" bIns="34290" rtlCol="0" anchor="ctr">
            <a:normAutofit/>
          </a:bodyPr>
          <a:lstStyle/>
          <a:p>
            <a:pPr algn="ctr"/>
            <a:r>
              <a:rPr lang="en-US" sz="4400" b="1" dirty="0">
                <a:solidFill>
                  <a:srgbClr val="FFFFFF"/>
                </a:solidFill>
              </a:rPr>
              <a:t>Inflation</a:t>
            </a:r>
          </a:p>
        </p:txBody>
      </p:sp>
      <p:pic>
        <p:nvPicPr>
          <p:cNvPr id="1026" name="Picture 2">
            <a:extLst>
              <a:ext uri="{FF2B5EF4-FFF2-40B4-BE49-F238E27FC236}">
                <a16:creationId xmlns:a16="http://schemas.microsoft.com/office/drawing/2014/main" id="{1FC08B9E-E5B9-47A5-12A4-47BA54A1F7F2}"/>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4229100" y="936625"/>
            <a:ext cx="4914900" cy="3057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AFB30CCF-8D75-8BD3-B472-FE567944EC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3670" y="4213729"/>
            <a:ext cx="1156856" cy="11434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14CCE5A-1E64-6385-ED71-D0B87F127D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7202" y="4213730"/>
            <a:ext cx="1156856" cy="11434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ritage Images/Heritage Images via Getty Images">
            <a:extLst>
              <a:ext uri="{FF2B5EF4-FFF2-40B4-BE49-F238E27FC236}">
                <a16:creationId xmlns:a16="http://schemas.microsoft.com/office/drawing/2014/main" id="{9788CBBB-1CEC-4F58-4E88-7C8A2C32E2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5436" y="4213728"/>
            <a:ext cx="1156856" cy="114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709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642616" cy="640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55779C-605A-29B5-525C-4921AC1DCF1E}"/>
              </a:ext>
            </a:extLst>
          </p:cNvPr>
          <p:cNvSpPr>
            <a:spLocks noGrp="1"/>
          </p:cNvSpPr>
          <p:nvPr>
            <p:ph type="title" idx="4294967295"/>
          </p:nvPr>
        </p:nvSpPr>
        <p:spPr>
          <a:xfrm>
            <a:off x="0" y="1414463"/>
            <a:ext cx="2608263" cy="3721100"/>
          </a:xfrm>
        </p:spPr>
        <p:txBody>
          <a:bodyPr vert="horz" lIns="68580" tIns="34290" rIns="68580" bIns="34290" rtlCol="0" anchor="ctr">
            <a:normAutofit/>
          </a:bodyPr>
          <a:lstStyle/>
          <a:p>
            <a:pPr algn="ctr"/>
            <a:r>
              <a:rPr lang="en-US" sz="4000" b="1" dirty="0">
                <a:solidFill>
                  <a:srgbClr val="FFFFFF"/>
                </a:solidFill>
              </a:rPr>
              <a:t>Inflation &amp; Investment Returns</a:t>
            </a:r>
          </a:p>
        </p:txBody>
      </p:sp>
      <p:pic>
        <p:nvPicPr>
          <p:cNvPr id="5122" name="Picture 2">
            <a:extLst>
              <a:ext uri="{FF2B5EF4-FFF2-40B4-BE49-F238E27FC236}">
                <a16:creationId xmlns:a16="http://schemas.microsoft.com/office/drawing/2014/main" id="{3BF2A304-FA0D-FFFC-BBA0-A36A1022B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2435" y="1090837"/>
            <a:ext cx="5018903" cy="26260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8BEC76D-B3AF-FED9-4883-7B2A9A25CB4B}"/>
              </a:ext>
            </a:extLst>
          </p:cNvPr>
          <p:cNvSpPr txBox="1"/>
          <p:nvPr/>
        </p:nvSpPr>
        <p:spPr>
          <a:xfrm>
            <a:off x="3872435" y="3767855"/>
            <a:ext cx="2334293" cy="161583"/>
          </a:xfrm>
          <a:prstGeom prst="rect">
            <a:avLst/>
          </a:prstGeom>
          <a:noFill/>
        </p:spPr>
        <p:txBody>
          <a:bodyPr wrap="none" rtlCol="0">
            <a:spAutoFit/>
          </a:bodyPr>
          <a:lstStyle/>
          <a:p>
            <a:r>
              <a:rPr lang="en-US" sz="450" dirty="0"/>
              <a:t>Source: https://www.officialdata.org/us/stocks/s-p-500/1872?amount=100&amp;endYear=2023</a:t>
            </a:r>
          </a:p>
        </p:txBody>
      </p:sp>
      <p:sp>
        <p:nvSpPr>
          <p:cNvPr id="5" name="TextBox 4">
            <a:extLst>
              <a:ext uri="{FF2B5EF4-FFF2-40B4-BE49-F238E27FC236}">
                <a16:creationId xmlns:a16="http://schemas.microsoft.com/office/drawing/2014/main" id="{FB610761-24C0-F2E8-A154-E46137A78AB4}"/>
              </a:ext>
            </a:extLst>
          </p:cNvPr>
          <p:cNvSpPr txBox="1"/>
          <p:nvPr/>
        </p:nvSpPr>
        <p:spPr>
          <a:xfrm>
            <a:off x="3872435" y="3979129"/>
            <a:ext cx="4970631" cy="2008242"/>
          </a:xfrm>
          <a:prstGeom prst="rect">
            <a:avLst/>
          </a:prstGeom>
          <a:noFill/>
        </p:spPr>
        <p:txBody>
          <a:bodyPr wrap="square" rtlCol="0">
            <a:spAutoFit/>
          </a:bodyPr>
          <a:lstStyle/>
          <a:p>
            <a:pPr marL="128585" indent="-128585" algn="just">
              <a:buFont typeface="Arial" panose="020B0604020202020204" pitchFamily="34" charset="0"/>
              <a:buChar char="•"/>
            </a:pPr>
            <a:r>
              <a:rPr lang="en-US" sz="1200" dirty="0">
                <a:solidFill>
                  <a:srgbClr val="000000"/>
                </a:solidFill>
              </a:rPr>
              <a:t>The </a:t>
            </a:r>
            <a:r>
              <a:rPr lang="en-US" sz="1200" i="1" dirty="0">
                <a:solidFill>
                  <a:srgbClr val="000000"/>
                </a:solidFill>
              </a:rPr>
              <a:t>nominal</a:t>
            </a:r>
            <a:r>
              <a:rPr lang="en-US" sz="1200" dirty="0">
                <a:solidFill>
                  <a:srgbClr val="000000"/>
                </a:solidFill>
              </a:rPr>
              <a:t> investment return on $100 is $56m, or 56m%. In 2023, the family would have $56m. Avg Return = 9.13% over 151 years.</a:t>
            </a:r>
          </a:p>
          <a:p>
            <a:pPr marL="128585" indent="-128585" algn="just">
              <a:buFont typeface="Arial" panose="020B0604020202020204" pitchFamily="34" charset="0"/>
              <a:buChar char="•"/>
            </a:pPr>
            <a:endParaRPr lang="en-US" sz="1200" dirty="0">
              <a:solidFill>
                <a:srgbClr val="000000"/>
              </a:solidFill>
            </a:endParaRPr>
          </a:p>
          <a:p>
            <a:pPr marL="128585" indent="-128585" algn="just">
              <a:buFont typeface="Arial" panose="020B0604020202020204" pitchFamily="34" charset="0"/>
              <a:buChar char="•"/>
            </a:pPr>
            <a:r>
              <a:rPr lang="en-US" sz="1200" dirty="0">
                <a:solidFill>
                  <a:srgbClr val="000000"/>
                </a:solidFill>
              </a:rPr>
              <a:t>The avg. inflation rate of 7.75% per Advisor Perspective Chart, means the real return over this time was just 1.38%. Or purchasing power in inflation adjusted $s is $1.38m.</a:t>
            </a:r>
          </a:p>
          <a:p>
            <a:pPr marL="128585" indent="-128585" algn="just">
              <a:buFont typeface="Arial" panose="020B0604020202020204" pitchFamily="34" charset="0"/>
              <a:buChar char="•"/>
            </a:pPr>
            <a:endParaRPr lang="en-US" sz="1200" dirty="0">
              <a:solidFill>
                <a:srgbClr val="000000"/>
              </a:solidFill>
            </a:endParaRPr>
          </a:p>
          <a:p>
            <a:pPr marL="128585" indent="-128585" algn="just">
              <a:buFont typeface="Arial" panose="020B0604020202020204" pitchFamily="34" charset="0"/>
              <a:buChar char="•"/>
            </a:pPr>
            <a:r>
              <a:rPr lang="en-US" sz="1200" dirty="0">
                <a:solidFill>
                  <a:srgbClr val="000000"/>
                </a:solidFill>
              </a:rPr>
              <a:t>Does not account for any taxes paid along the way which interrupts compounding.</a:t>
            </a:r>
          </a:p>
          <a:p>
            <a:pPr algn="just"/>
            <a:endParaRPr lang="en-US" sz="825" dirty="0">
              <a:solidFill>
                <a:srgbClr val="000000"/>
              </a:solidFill>
            </a:endParaRPr>
          </a:p>
          <a:p>
            <a:pPr algn="just"/>
            <a:endParaRPr lang="en-US" sz="825" dirty="0"/>
          </a:p>
        </p:txBody>
      </p:sp>
    </p:spTree>
    <p:extLst>
      <p:ext uri="{BB962C8B-B14F-4D97-AF65-F5344CB8AC3E}">
        <p14:creationId xmlns:p14="http://schemas.microsoft.com/office/powerpoint/2010/main" val="2143788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2642616" cy="640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55779C-605A-29B5-525C-4921AC1DCF1E}"/>
              </a:ext>
            </a:extLst>
          </p:cNvPr>
          <p:cNvSpPr>
            <a:spLocks noGrp="1"/>
          </p:cNvSpPr>
          <p:nvPr>
            <p:ph type="title" idx="4294967295"/>
          </p:nvPr>
        </p:nvSpPr>
        <p:spPr>
          <a:xfrm>
            <a:off x="0" y="1414463"/>
            <a:ext cx="2608263" cy="3721100"/>
          </a:xfrm>
        </p:spPr>
        <p:txBody>
          <a:bodyPr vert="horz" lIns="68580" tIns="34290" rIns="68580" bIns="34290" rtlCol="0" anchor="ctr">
            <a:normAutofit/>
          </a:bodyPr>
          <a:lstStyle/>
          <a:p>
            <a:pPr algn="ctr"/>
            <a:r>
              <a:rPr lang="en-US" sz="4000" b="1" dirty="0">
                <a:solidFill>
                  <a:srgbClr val="FFFFFF"/>
                </a:solidFill>
              </a:rPr>
              <a:t>Inflation &amp; Investment Returns</a:t>
            </a:r>
          </a:p>
        </p:txBody>
      </p:sp>
      <p:pic>
        <p:nvPicPr>
          <p:cNvPr id="6" name="Picture 5">
            <a:extLst>
              <a:ext uri="{FF2B5EF4-FFF2-40B4-BE49-F238E27FC236}">
                <a16:creationId xmlns:a16="http://schemas.microsoft.com/office/drawing/2014/main" id="{4A05EBAC-0445-3093-0599-51F672A1FB7F}"/>
              </a:ext>
            </a:extLst>
          </p:cNvPr>
          <p:cNvPicPr>
            <a:picLocks noChangeAspect="1"/>
          </p:cNvPicPr>
          <p:nvPr/>
        </p:nvPicPr>
        <p:blipFill>
          <a:blip r:embed="rId2"/>
          <a:stretch>
            <a:fillRect/>
          </a:stretch>
        </p:blipFill>
        <p:spPr>
          <a:xfrm>
            <a:off x="3655244" y="1090838"/>
            <a:ext cx="5429839" cy="4158243"/>
          </a:xfrm>
          <a:prstGeom prst="rect">
            <a:avLst/>
          </a:prstGeom>
        </p:spPr>
      </p:pic>
    </p:spTree>
    <p:extLst>
      <p:ext uri="{BB962C8B-B14F-4D97-AF65-F5344CB8AC3E}">
        <p14:creationId xmlns:p14="http://schemas.microsoft.com/office/powerpoint/2010/main" val="2893814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2642616" cy="640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DEF02C-61AC-E686-EBA5-EBA366CB1D93}"/>
              </a:ext>
            </a:extLst>
          </p:cNvPr>
          <p:cNvSpPr>
            <a:spLocks noGrp="1"/>
          </p:cNvSpPr>
          <p:nvPr>
            <p:ph type="title" idx="4294967295"/>
          </p:nvPr>
        </p:nvSpPr>
        <p:spPr>
          <a:xfrm>
            <a:off x="0" y="1273175"/>
            <a:ext cx="2344738" cy="4183063"/>
          </a:xfrm>
        </p:spPr>
        <p:txBody>
          <a:bodyPr anchor="t">
            <a:normAutofit/>
          </a:bodyPr>
          <a:lstStyle/>
          <a:p>
            <a:pPr algn="ctr"/>
            <a:r>
              <a:rPr lang="en-US" sz="4000" b="1" dirty="0">
                <a:solidFill>
                  <a:schemeClr val="bg1"/>
                </a:solidFill>
              </a:rPr>
              <a:t/>
            </a:r>
            <a:br>
              <a:rPr lang="en-US" sz="4000" b="1" dirty="0">
                <a:solidFill>
                  <a:schemeClr val="bg1"/>
                </a:solidFill>
              </a:rPr>
            </a:br>
            <a:r>
              <a:rPr lang="en-US" sz="4000" b="1" dirty="0">
                <a:solidFill>
                  <a:schemeClr val="bg1"/>
                </a:solidFill>
              </a:rPr>
              <a:t>Spending/Divorce, Bad Decision</a:t>
            </a:r>
          </a:p>
        </p:txBody>
      </p:sp>
      <p:sp>
        <p:nvSpPr>
          <p:cNvPr id="3" name="Content Placeholder 2">
            <a:extLst>
              <a:ext uri="{FF2B5EF4-FFF2-40B4-BE49-F238E27FC236}">
                <a16:creationId xmlns:a16="http://schemas.microsoft.com/office/drawing/2014/main" id="{CBF3C3B0-5E95-1273-0E2B-F9CABEC70FD8}"/>
              </a:ext>
            </a:extLst>
          </p:cNvPr>
          <p:cNvSpPr>
            <a:spLocks noGrp="1"/>
          </p:cNvSpPr>
          <p:nvPr>
            <p:ph idx="4294967295"/>
          </p:nvPr>
        </p:nvSpPr>
        <p:spPr>
          <a:xfrm>
            <a:off x="4316413" y="1135063"/>
            <a:ext cx="4827587" cy="4321175"/>
          </a:xfrm>
        </p:spPr>
        <p:txBody>
          <a:bodyPr>
            <a:normAutofit/>
          </a:bodyPr>
          <a:lstStyle/>
          <a:p>
            <a:r>
              <a:rPr lang="en-US" sz="1500" dirty="0"/>
              <a:t>More family’s wealth is lost to overspending, bad behavior &amp; divorce than to market losses, overpaying your advisor or investment costs or not earning enough investment return.</a:t>
            </a:r>
          </a:p>
          <a:p>
            <a:endParaRPr lang="en-US" sz="1500" dirty="0"/>
          </a:p>
          <a:p>
            <a:r>
              <a:rPr lang="en-US" sz="1500" dirty="0"/>
              <a:t>“If only we can make a higher return“, says the family.  Investment returns can not be controlled; spending, decision making, and behavior can.</a:t>
            </a:r>
          </a:p>
          <a:p>
            <a:endParaRPr lang="en-US" sz="1500" dirty="0"/>
          </a:p>
          <a:p>
            <a:r>
              <a:rPr lang="en-US" sz="1500" dirty="0"/>
              <a:t>Do not operate your family’s decision making &amp; spending like:</a:t>
            </a:r>
          </a:p>
          <a:p>
            <a:endParaRPr lang="en-US" sz="975" dirty="0"/>
          </a:p>
          <a:p>
            <a:pPr marL="0" indent="0">
              <a:buNone/>
            </a:pPr>
            <a:endParaRPr lang="en-US" sz="975" dirty="0"/>
          </a:p>
        </p:txBody>
      </p:sp>
      <p:pic>
        <p:nvPicPr>
          <p:cNvPr id="6" name="Picture 2" descr="View High School: American Government Course - Online Video Lessons |  Study.com">
            <a:extLst>
              <a:ext uri="{FF2B5EF4-FFF2-40B4-BE49-F238E27FC236}">
                <a16:creationId xmlns:a16="http://schemas.microsoft.com/office/drawing/2014/main" id="{DCC8F93A-05EE-2555-DE20-CB491C91C0A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957"/>
          <a:stretch/>
        </p:blipFill>
        <p:spPr bwMode="auto">
          <a:xfrm>
            <a:off x="6261099" y="3889223"/>
            <a:ext cx="1859879" cy="90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40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3359888" cy="640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6EADF9-A1CC-ACC6-47EE-A917FF5B05B9}"/>
              </a:ext>
            </a:extLst>
          </p:cNvPr>
          <p:cNvSpPr>
            <a:spLocks noGrp="1"/>
          </p:cNvSpPr>
          <p:nvPr>
            <p:ph type="title" idx="4294967295"/>
          </p:nvPr>
        </p:nvSpPr>
        <p:spPr>
          <a:xfrm>
            <a:off x="0" y="1344613"/>
            <a:ext cx="3213100" cy="1265237"/>
          </a:xfrm>
        </p:spPr>
        <p:txBody>
          <a:bodyPr anchor="t">
            <a:normAutofit/>
          </a:bodyPr>
          <a:lstStyle/>
          <a:p>
            <a:pPr algn="ctr"/>
            <a:r>
              <a:rPr lang="en-US" sz="4000" b="1" dirty="0">
                <a:solidFill>
                  <a:schemeClr val="bg1"/>
                </a:solidFill>
              </a:rPr>
              <a:t>Taxes - Income &amp; Estate</a:t>
            </a:r>
          </a:p>
        </p:txBody>
      </p:sp>
      <p:sp>
        <p:nvSpPr>
          <p:cNvPr id="4" name="Content Placeholder 3">
            <a:extLst>
              <a:ext uri="{FF2B5EF4-FFF2-40B4-BE49-F238E27FC236}">
                <a16:creationId xmlns:a16="http://schemas.microsoft.com/office/drawing/2014/main" id="{B7412D88-341E-ABDE-0C45-E272CD4359A5}"/>
              </a:ext>
            </a:extLst>
          </p:cNvPr>
          <p:cNvSpPr>
            <a:spLocks noGrp="1"/>
          </p:cNvSpPr>
          <p:nvPr>
            <p:ph idx="4294967295"/>
          </p:nvPr>
        </p:nvSpPr>
        <p:spPr>
          <a:xfrm>
            <a:off x="4241800" y="2163763"/>
            <a:ext cx="4902200" cy="2703512"/>
          </a:xfrm>
        </p:spPr>
        <p:txBody>
          <a:bodyPr>
            <a:normAutofit/>
          </a:bodyPr>
          <a:lstStyle/>
          <a:p>
            <a:r>
              <a:rPr lang="en-US" sz="1500" dirty="0"/>
              <a:t>Each year, the family’s earnings from wages, business and investments are subject to income, sales tax and other taxes. Can be as high as 40.8% for income tax.</a:t>
            </a:r>
          </a:p>
          <a:p>
            <a:pPr marL="0" indent="0">
              <a:buNone/>
            </a:pPr>
            <a:endParaRPr lang="en-US" sz="1500" dirty="0"/>
          </a:p>
          <a:p>
            <a:r>
              <a:rPr lang="en-US" sz="1500" dirty="0"/>
              <a:t>Families do not operate as a foundation or non-profit.</a:t>
            </a:r>
          </a:p>
          <a:p>
            <a:pPr marL="0" indent="0">
              <a:buNone/>
            </a:pPr>
            <a:endParaRPr lang="en-US" sz="1500" dirty="0"/>
          </a:p>
          <a:p>
            <a:r>
              <a:rPr lang="en-US" sz="1500" dirty="0"/>
              <a:t>The wealth accumulated gets taxed on your way out of this world @ 40%</a:t>
            </a:r>
          </a:p>
        </p:txBody>
      </p:sp>
      <p:pic>
        <p:nvPicPr>
          <p:cNvPr id="8" name="Graphic 7" descr="Money">
            <a:extLst>
              <a:ext uri="{FF2B5EF4-FFF2-40B4-BE49-F238E27FC236}">
                <a16:creationId xmlns:a16="http://schemas.microsoft.com/office/drawing/2014/main" id="{5E7F3E7E-A355-2F85-54F1-1AD533E827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7703" y="2820969"/>
            <a:ext cx="2684481" cy="2684481"/>
          </a:xfrm>
          <a:prstGeom prst="rect">
            <a:avLst/>
          </a:prstGeom>
        </p:spPr>
      </p:pic>
    </p:spTree>
    <p:extLst>
      <p:ext uri="{BB962C8B-B14F-4D97-AF65-F5344CB8AC3E}">
        <p14:creationId xmlns:p14="http://schemas.microsoft.com/office/powerpoint/2010/main" val="3325680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642616" cy="640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0EA4BF-399A-6D85-7707-2891F7195871}"/>
              </a:ext>
            </a:extLst>
          </p:cNvPr>
          <p:cNvSpPr>
            <a:spLocks noGrp="1"/>
          </p:cNvSpPr>
          <p:nvPr>
            <p:ph type="title" idx="4294967295"/>
          </p:nvPr>
        </p:nvSpPr>
        <p:spPr>
          <a:xfrm>
            <a:off x="0" y="2441575"/>
            <a:ext cx="2181225" cy="979488"/>
          </a:xfrm>
        </p:spPr>
        <p:txBody>
          <a:bodyPr anchor="t">
            <a:noAutofit/>
          </a:bodyPr>
          <a:lstStyle/>
          <a:p>
            <a:pPr algn="ctr"/>
            <a:r>
              <a:rPr lang="en-US" sz="4000" b="1" dirty="0">
                <a:solidFill>
                  <a:schemeClr val="bg1"/>
                </a:solidFill>
              </a:rPr>
              <a:t>Family Division</a:t>
            </a:r>
          </a:p>
        </p:txBody>
      </p:sp>
      <p:graphicFrame>
        <p:nvGraphicFramePr>
          <p:cNvPr id="4" name="Content Placeholder 3">
            <a:extLst>
              <a:ext uri="{FF2B5EF4-FFF2-40B4-BE49-F238E27FC236}">
                <a16:creationId xmlns:a16="http://schemas.microsoft.com/office/drawing/2014/main" id="{B7CE0B22-2550-EE42-0EF1-69BD45CC42F9}"/>
              </a:ext>
            </a:extLst>
          </p:cNvPr>
          <p:cNvGraphicFramePr>
            <a:graphicFrameLocks noGrp="1"/>
          </p:cNvGraphicFramePr>
          <p:nvPr>
            <p:ph idx="4294967295"/>
            <p:extLst/>
          </p:nvPr>
        </p:nvGraphicFramePr>
        <p:xfrm>
          <a:off x="4518025" y="1755775"/>
          <a:ext cx="4625975" cy="376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946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5557" y="4910"/>
            <a:ext cx="5762993" cy="1093046"/>
          </a:xfrm>
          <a:prstGeom prst="rect">
            <a:avLst/>
          </a:prstGeom>
          <a:ln w="38100" cap="sq">
            <a:noFill/>
            <a:prstDash val="solid"/>
            <a:miter lim="800000"/>
          </a:ln>
          <a:effectLst/>
        </p:spPr>
      </p:pic>
      <p:sp>
        <p:nvSpPr>
          <p:cNvPr id="3" name="TextBox 2"/>
          <p:cNvSpPr txBox="1"/>
          <p:nvPr/>
        </p:nvSpPr>
        <p:spPr>
          <a:xfrm>
            <a:off x="172600" y="7025"/>
            <a:ext cx="2951239" cy="1231106"/>
          </a:xfrm>
          <a:prstGeom prst="rect">
            <a:avLst/>
          </a:prstGeom>
          <a:solidFill>
            <a:srgbClr val="FFFF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ALAN GASSMAN’S FREE SATURDAY WEBINAR SERIES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Past Video Recordings Are Available In Alan Gassman’s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YouTube Library</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172600" y="961685"/>
            <a:ext cx="8665492" cy="5618168"/>
          </a:xfrm>
          <a:prstGeom prst="rect">
            <a:avLst/>
          </a:prstGeom>
        </p:spPr>
      </p:pic>
    </p:spTree>
    <p:extLst>
      <p:ext uri="{BB962C8B-B14F-4D97-AF65-F5344CB8AC3E}">
        <p14:creationId xmlns:p14="http://schemas.microsoft.com/office/powerpoint/2010/main" val="37825307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642616" cy="640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842A2-5D0D-0860-4F02-BBCD015663A1}"/>
              </a:ext>
            </a:extLst>
          </p:cNvPr>
          <p:cNvSpPr>
            <a:spLocks noGrp="1"/>
          </p:cNvSpPr>
          <p:nvPr>
            <p:ph type="title" idx="4294967295"/>
          </p:nvPr>
        </p:nvSpPr>
        <p:spPr>
          <a:xfrm>
            <a:off x="0" y="1984375"/>
            <a:ext cx="2286000" cy="4183063"/>
          </a:xfrm>
        </p:spPr>
        <p:txBody>
          <a:bodyPr anchor="t">
            <a:normAutofit/>
          </a:bodyPr>
          <a:lstStyle/>
          <a:p>
            <a:pPr algn="ctr"/>
            <a:r>
              <a:rPr lang="en-US" sz="4000" b="1" dirty="0">
                <a:solidFill>
                  <a:schemeClr val="bg1"/>
                </a:solidFill>
              </a:rPr>
              <a:t>Volatility &amp; Draw Down Risk</a:t>
            </a:r>
          </a:p>
        </p:txBody>
      </p:sp>
      <p:sp>
        <p:nvSpPr>
          <p:cNvPr id="3" name="Content Placeholder 2">
            <a:extLst>
              <a:ext uri="{FF2B5EF4-FFF2-40B4-BE49-F238E27FC236}">
                <a16:creationId xmlns:a16="http://schemas.microsoft.com/office/drawing/2014/main" id="{BD83AAFC-0D36-1E4B-BE0A-7C5C8ED3D1A8}"/>
              </a:ext>
            </a:extLst>
          </p:cNvPr>
          <p:cNvSpPr>
            <a:spLocks noGrp="1"/>
          </p:cNvSpPr>
          <p:nvPr>
            <p:ph idx="4294967295"/>
          </p:nvPr>
        </p:nvSpPr>
        <p:spPr>
          <a:xfrm>
            <a:off x="4351338" y="1495425"/>
            <a:ext cx="4792662" cy="3994150"/>
          </a:xfrm>
        </p:spPr>
        <p:txBody>
          <a:bodyPr>
            <a:normAutofit/>
          </a:bodyPr>
          <a:lstStyle/>
          <a:p>
            <a:endParaRPr lang="en-US" sz="1800" b="1" i="1" dirty="0"/>
          </a:p>
          <a:p>
            <a:r>
              <a:rPr lang="en-US" sz="1800" b="1" i="1" dirty="0"/>
              <a:t>Investment Return Variance  </a:t>
            </a:r>
            <a:r>
              <a:rPr lang="en-US" sz="1800" dirty="0"/>
              <a:t>- Owning investments are inherently price volatile and will profoundly impact a family's terminal wealth.   This is often referred to as the “Volatility Tax” or Sequence of Return Risk.</a:t>
            </a:r>
          </a:p>
          <a:p>
            <a:pPr marL="0" indent="0">
              <a:buNone/>
            </a:pPr>
            <a:endParaRPr lang="en-US" sz="1800" dirty="0"/>
          </a:p>
          <a:p>
            <a:r>
              <a:rPr lang="en-US" sz="1800" b="1" i="1" dirty="0"/>
              <a:t>Drawdown Risk </a:t>
            </a:r>
            <a:r>
              <a:rPr lang="en-US" sz="1800" dirty="0"/>
              <a:t>– When a family funds lifestyle from investments, having a portfolio with potentially large drawdowns magnifies portfolio losses</a:t>
            </a:r>
          </a:p>
          <a:p>
            <a:pPr marL="0" indent="0">
              <a:buNone/>
            </a:pPr>
            <a:endParaRPr lang="en-US" sz="1800" dirty="0"/>
          </a:p>
          <a:p>
            <a:endParaRPr lang="en-US" sz="1800" dirty="0"/>
          </a:p>
        </p:txBody>
      </p:sp>
    </p:spTree>
    <p:extLst>
      <p:ext uri="{BB962C8B-B14F-4D97-AF65-F5344CB8AC3E}">
        <p14:creationId xmlns:p14="http://schemas.microsoft.com/office/powerpoint/2010/main" val="3900040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42A2-5D0D-0860-4F02-BBCD015663A1}"/>
              </a:ext>
            </a:extLst>
          </p:cNvPr>
          <p:cNvSpPr>
            <a:spLocks noGrp="1"/>
          </p:cNvSpPr>
          <p:nvPr>
            <p:ph type="title" idx="4294967295"/>
          </p:nvPr>
        </p:nvSpPr>
        <p:spPr>
          <a:xfrm>
            <a:off x="628650" y="390137"/>
            <a:ext cx="7886700" cy="446087"/>
          </a:xfrm>
        </p:spPr>
        <p:txBody>
          <a:bodyPr>
            <a:normAutofit fontScale="90000"/>
          </a:bodyPr>
          <a:lstStyle/>
          <a:p>
            <a:pPr algn="ctr"/>
            <a:r>
              <a:rPr lang="en-US" dirty="0"/>
              <a:t>Volatility &amp; Draw Down Risk (Continue)</a:t>
            </a:r>
          </a:p>
        </p:txBody>
      </p:sp>
      <p:sp>
        <p:nvSpPr>
          <p:cNvPr id="3" name="Content Placeholder 2">
            <a:extLst>
              <a:ext uri="{FF2B5EF4-FFF2-40B4-BE49-F238E27FC236}">
                <a16:creationId xmlns:a16="http://schemas.microsoft.com/office/drawing/2014/main" id="{BD83AAFC-0D36-1E4B-BE0A-7C5C8ED3D1A8}"/>
              </a:ext>
            </a:extLst>
          </p:cNvPr>
          <p:cNvSpPr>
            <a:spLocks noGrp="1"/>
          </p:cNvSpPr>
          <p:nvPr>
            <p:ph idx="4294967295"/>
          </p:nvPr>
        </p:nvSpPr>
        <p:spPr>
          <a:xfrm>
            <a:off x="0" y="1577975"/>
            <a:ext cx="7886700" cy="3963988"/>
          </a:xfrm>
        </p:spPr>
        <p:txBody>
          <a:bodyPr/>
          <a:lstStyle/>
          <a:p>
            <a:r>
              <a:rPr lang="en-US" sz="1500" b="1" i="1" dirty="0"/>
              <a:t>Investment Return Variance  &amp; Draw Down Risk</a:t>
            </a:r>
          </a:p>
          <a:p>
            <a:pPr marL="0" indent="0">
              <a:buNone/>
            </a:pPr>
            <a:r>
              <a:rPr lang="en-US" sz="900" b="1" u="sng" dirty="0"/>
              <a:t>Hypothetical Example (Past performance in not indicative of future results)</a:t>
            </a:r>
          </a:p>
          <a:p>
            <a:pPr marL="0" indent="0">
              <a:buNone/>
            </a:pPr>
            <a:r>
              <a:rPr lang="en-US" sz="900" dirty="0"/>
              <a:t>From Jan 1, 2012 to December 31, 2022: P(1), 60%/40% VTI/AGG, P(2) 60% VTI, 20% AGG, 10% Gold, 10% Commodities, P(3) 70% VTI, 15% AGG, 5% Gold, 5% Commodities; 5% Uncorrelated Diversifying Strategy. Includes Fee Withdrawal quarterly at .25%.</a:t>
            </a:r>
          </a:p>
          <a:p>
            <a:endParaRPr lang="en-US" dirty="0"/>
          </a:p>
        </p:txBody>
      </p:sp>
      <p:pic>
        <p:nvPicPr>
          <p:cNvPr id="10" name="Picture 9">
            <a:extLst>
              <a:ext uri="{FF2B5EF4-FFF2-40B4-BE49-F238E27FC236}">
                <a16:creationId xmlns:a16="http://schemas.microsoft.com/office/drawing/2014/main" id="{9393D4DC-612F-25C2-A3EC-C5630782CE85}"/>
              </a:ext>
            </a:extLst>
          </p:cNvPr>
          <p:cNvPicPr>
            <a:picLocks noChangeAspect="1"/>
          </p:cNvPicPr>
          <p:nvPr/>
        </p:nvPicPr>
        <p:blipFill>
          <a:blip r:embed="rId2"/>
          <a:stretch>
            <a:fillRect/>
          </a:stretch>
        </p:blipFill>
        <p:spPr>
          <a:xfrm>
            <a:off x="628650" y="2402032"/>
            <a:ext cx="8231332" cy="1350818"/>
          </a:xfrm>
          <a:prstGeom prst="rect">
            <a:avLst/>
          </a:prstGeom>
        </p:spPr>
      </p:pic>
      <p:pic>
        <p:nvPicPr>
          <p:cNvPr id="14" name="Picture 13">
            <a:extLst>
              <a:ext uri="{FF2B5EF4-FFF2-40B4-BE49-F238E27FC236}">
                <a16:creationId xmlns:a16="http://schemas.microsoft.com/office/drawing/2014/main" id="{17AC9F98-D616-9184-5D19-9325943D6CC6}"/>
              </a:ext>
            </a:extLst>
          </p:cNvPr>
          <p:cNvPicPr>
            <a:picLocks noChangeAspect="1"/>
          </p:cNvPicPr>
          <p:nvPr/>
        </p:nvPicPr>
        <p:blipFill>
          <a:blip r:embed="rId3"/>
          <a:stretch>
            <a:fillRect/>
          </a:stretch>
        </p:blipFill>
        <p:spPr>
          <a:xfrm>
            <a:off x="628650" y="3808270"/>
            <a:ext cx="8231333" cy="1918637"/>
          </a:xfrm>
          <a:prstGeom prst="rect">
            <a:avLst/>
          </a:prstGeom>
        </p:spPr>
      </p:pic>
    </p:spTree>
    <p:extLst>
      <p:ext uri="{BB962C8B-B14F-4D97-AF65-F5344CB8AC3E}">
        <p14:creationId xmlns:p14="http://schemas.microsoft.com/office/powerpoint/2010/main" val="4253100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42A2-5D0D-0860-4F02-BBCD015663A1}"/>
              </a:ext>
            </a:extLst>
          </p:cNvPr>
          <p:cNvSpPr>
            <a:spLocks noGrp="1"/>
          </p:cNvSpPr>
          <p:nvPr>
            <p:ph type="title" idx="4294967295"/>
          </p:nvPr>
        </p:nvSpPr>
        <p:spPr>
          <a:xfrm>
            <a:off x="628650" y="511175"/>
            <a:ext cx="7886700" cy="446088"/>
          </a:xfrm>
        </p:spPr>
        <p:txBody>
          <a:bodyPr>
            <a:normAutofit fontScale="90000"/>
          </a:bodyPr>
          <a:lstStyle/>
          <a:p>
            <a:pPr algn="ctr"/>
            <a:r>
              <a:rPr lang="en-US" dirty="0"/>
              <a:t>Volatility &amp; Draw Down Risk (Continue)</a:t>
            </a:r>
          </a:p>
        </p:txBody>
      </p:sp>
      <p:sp>
        <p:nvSpPr>
          <p:cNvPr id="3" name="Content Placeholder 2">
            <a:extLst>
              <a:ext uri="{FF2B5EF4-FFF2-40B4-BE49-F238E27FC236}">
                <a16:creationId xmlns:a16="http://schemas.microsoft.com/office/drawing/2014/main" id="{BD83AAFC-0D36-1E4B-BE0A-7C5C8ED3D1A8}"/>
              </a:ext>
            </a:extLst>
          </p:cNvPr>
          <p:cNvSpPr>
            <a:spLocks noGrp="1"/>
          </p:cNvSpPr>
          <p:nvPr>
            <p:ph idx="4294967295"/>
          </p:nvPr>
        </p:nvSpPr>
        <p:spPr>
          <a:xfrm>
            <a:off x="0" y="1577975"/>
            <a:ext cx="7886700" cy="3963988"/>
          </a:xfrm>
        </p:spPr>
        <p:txBody>
          <a:bodyPr/>
          <a:lstStyle/>
          <a:p>
            <a:r>
              <a:rPr lang="en-US" sz="1500" b="1" i="1" dirty="0"/>
              <a:t>Investment Return Variance  &amp; Draw Down Risk</a:t>
            </a:r>
          </a:p>
          <a:p>
            <a:pPr marL="0" indent="0">
              <a:buNone/>
            </a:pPr>
            <a:r>
              <a:rPr lang="en-US" sz="900" b="1" u="sng" dirty="0"/>
              <a:t>Hypothetical Example Continues (Past performance in not indicative of future results) - From March 2006 through October 2023</a:t>
            </a:r>
          </a:p>
          <a:p>
            <a:pPr marL="0" indent="0">
              <a:buNone/>
            </a:pPr>
            <a:endParaRPr lang="en-US" sz="900" b="1" u="sng" dirty="0"/>
          </a:p>
          <a:p>
            <a:endParaRPr lang="en-US" dirty="0"/>
          </a:p>
        </p:txBody>
      </p:sp>
      <p:pic>
        <p:nvPicPr>
          <p:cNvPr id="5" name="Picture 4">
            <a:extLst>
              <a:ext uri="{FF2B5EF4-FFF2-40B4-BE49-F238E27FC236}">
                <a16:creationId xmlns:a16="http://schemas.microsoft.com/office/drawing/2014/main" id="{7722E18C-11BD-F64A-C624-3C253C20021D}"/>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628649" y="2126849"/>
            <a:ext cx="7886699" cy="832048"/>
          </a:xfrm>
          <a:prstGeom prst="rect">
            <a:avLst/>
          </a:prstGeom>
          <a:effectLst/>
        </p:spPr>
      </p:pic>
      <p:pic>
        <p:nvPicPr>
          <p:cNvPr id="11" name="Picture 10">
            <a:extLst>
              <a:ext uri="{FF2B5EF4-FFF2-40B4-BE49-F238E27FC236}">
                <a16:creationId xmlns:a16="http://schemas.microsoft.com/office/drawing/2014/main" id="{F2FCE028-97D2-5D7A-5ECB-CAA57CDB56A4}"/>
              </a:ext>
            </a:extLst>
          </p:cNvPr>
          <p:cNvPicPr>
            <a:picLocks noChangeAspect="1"/>
          </p:cNvPicPr>
          <p:nvPr/>
        </p:nvPicPr>
        <p:blipFill>
          <a:blip r:embed="rId4"/>
          <a:stretch>
            <a:fillRect/>
          </a:stretch>
        </p:blipFill>
        <p:spPr>
          <a:xfrm>
            <a:off x="628649" y="3040012"/>
            <a:ext cx="7886699" cy="2686895"/>
          </a:xfrm>
          <a:prstGeom prst="rect">
            <a:avLst/>
          </a:prstGeom>
        </p:spPr>
      </p:pic>
    </p:spTree>
    <p:extLst>
      <p:ext uri="{BB962C8B-B14F-4D97-AF65-F5344CB8AC3E}">
        <p14:creationId xmlns:p14="http://schemas.microsoft.com/office/powerpoint/2010/main" val="1728769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42A2-5D0D-0860-4F02-BBCD015663A1}"/>
              </a:ext>
            </a:extLst>
          </p:cNvPr>
          <p:cNvSpPr>
            <a:spLocks noGrp="1"/>
          </p:cNvSpPr>
          <p:nvPr>
            <p:ph type="title" idx="4294967295"/>
          </p:nvPr>
        </p:nvSpPr>
        <p:spPr>
          <a:xfrm>
            <a:off x="628650" y="549275"/>
            <a:ext cx="7886700" cy="446088"/>
          </a:xfrm>
        </p:spPr>
        <p:txBody>
          <a:bodyPr>
            <a:normAutofit fontScale="90000"/>
          </a:bodyPr>
          <a:lstStyle/>
          <a:p>
            <a:pPr algn="ctr"/>
            <a:r>
              <a:rPr lang="en-US" dirty="0"/>
              <a:t>Volatility &amp; Draw Down Risk (Continue)</a:t>
            </a:r>
          </a:p>
        </p:txBody>
      </p:sp>
      <p:sp>
        <p:nvSpPr>
          <p:cNvPr id="3" name="Content Placeholder 2">
            <a:extLst>
              <a:ext uri="{FF2B5EF4-FFF2-40B4-BE49-F238E27FC236}">
                <a16:creationId xmlns:a16="http://schemas.microsoft.com/office/drawing/2014/main" id="{BD83AAFC-0D36-1E4B-BE0A-7C5C8ED3D1A8}"/>
              </a:ext>
            </a:extLst>
          </p:cNvPr>
          <p:cNvSpPr>
            <a:spLocks noGrp="1"/>
          </p:cNvSpPr>
          <p:nvPr>
            <p:ph idx="4294967295"/>
          </p:nvPr>
        </p:nvSpPr>
        <p:spPr>
          <a:xfrm>
            <a:off x="0" y="1577975"/>
            <a:ext cx="7886700" cy="3963988"/>
          </a:xfrm>
        </p:spPr>
        <p:txBody>
          <a:bodyPr/>
          <a:lstStyle/>
          <a:p>
            <a:r>
              <a:rPr lang="en-US" sz="1500" b="1" i="1" dirty="0"/>
              <a:t>Investment Return Variance  &amp; Draw Down Risk</a:t>
            </a:r>
          </a:p>
          <a:p>
            <a:pPr marL="0" indent="0">
              <a:buNone/>
            </a:pPr>
            <a:r>
              <a:rPr lang="en-US" sz="900" b="1" u="sng" dirty="0"/>
              <a:t>Hypothetical Example Continues (Past performance in not indicative of future results) – From March 2006 through October 2023</a:t>
            </a:r>
          </a:p>
          <a:p>
            <a:endParaRPr lang="en-US" dirty="0"/>
          </a:p>
        </p:txBody>
      </p:sp>
      <p:pic>
        <p:nvPicPr>
          <p:cNvPr id="5" name="Picture 4">
            <a:extLst>
              <a:ext uri="{FF2B5EF4-FFF2-40B4-BE49-F238E27FC236}">
                <a16:creationId xmlns:a16="http://schemas.microsoft.com/office/drawing/2014/main" id="{7722E18C-11BD-F64A-C624-3C253C20021D}"/>
              </a:ext>
            </a:extLst>
          </p:cNvPr>
          <p:cNvPicPr>
            <a:picLocks noChangeAspect="1"/>
          </p:cNvPicPr>
          <p:nvPr/>
        </p:nvPicPr>
        <p:blipFill>
          <a:blip r:embed="rId2">
            <a:alphaModFix/>
          </a:blip>
          <a:stretch>
            <a:fillRect/>
          </a:stretch>
        </p:blipFill>
        <p:spPr>
          <a:xfrm>
            <a:off x="628651" y="2295825"/>
            <a:ext cx="7886699" cy="1027534"/>
          </a:xfrm>
          <a:prstGeom prst="rect">
            <a:avLst/>
          </a:prstGeom>
          <a:effectLst/>
        </p:spPr>
      </p:pic>
      <p:pic>
        <p:nvPicPr>
          <p:cNvPr id="8" name="Picture 7">
            <a:extLst>
              <a:ext uri="{FF2B5EF4-FFF2-40B4-BE49-F238E27FC236}">
                <a16:creationId xmlns:a16="http://schemas.microsoft.com/office/drawing/2014/main" id="{7CD9135D-CAA8-1FFB-A0B0-F85462808D99}"/>
              </a:ext>
            </a:extLst>
          </p:cNvPr>
          <p:cNvPicPr>
            <a:picLocks noChangeAspect="1"/>
          </p:cNvPicPr>
          <p:nvPr/>
        </p:nvPicPr>
        <p:blipFill>
          <a:blip r:embed="rId3"/>
          <a:stretch>
            <a:fillRect/>
          </a:stretch>
        </p:blipFill>
        <p:spPr>
          <a:xfrm>
            <a:off x="628649" y="3472183"/>
            <a:ext cx="7886700" cy="1617632"/>
          </a:xfrm>
          <a:prstGeom prst="rect">
            <a:avLst/>
          </a:prstGeom>
        </p:spPr>
      </p:pic>
    </p:spTree>
    <p:extLst>
      <p:ext uri="{BB962C8B-B14F-4D97-AF65-F5344CB8AC3E}">
        <p14:creationId xmlns:p14="http://schemas.microsoft.com/office/powerpoint/2010/main" val="1098540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2642616" cy="640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237998-9696-96F0-F9AD-FF40712D0C1A}"/>
              </a:ext>
            </a:extLst>
          </p:cNvPr>
          <p:cNvSpPr>
            <a:spLocks noGrp="1"/>
          </p:cNvSpPr>
          <p:nvPr>
            <p:ph type="title" idx="4294967295"/>
          </p:nvPr>
        </p:nvSpPr>
        <p:spPr>
          <a:xfrm>
            <a:off x="0" y="1335088"/>
            <a:ext cx="2397125" cy="4183062"/>
          </a:xfrm>
        </p:spPr>
        <p:txBody>
          <a:bodyPr vert="horz" lIns="68580" tIns="34290" rIns="68580" bIns="34290" rtlCol="0" anchor="t">
            <a:normAutofit/>
          </a:bodyPr>
          <a:lstStyle/>
          <a:p>
            <a:pPr algn="ctr"/>
            <a:r>
              <a:rPr lang="en-US" sz="4000" b="1" kern="1200" dirty="0">
                <a:solidFill>
                  <a:schemeClr val="bg1"/>
                </a:solidFill>
                <a:latin typeface="+mj-lt"/>
                <a:ea typeface="+mj-ea"/>
                <a:cs typeface="+mj-cs"/>
              </a:rPr>
              <a:t/>
            </a:r>
            <a:br>
              <a:rPr lang="en-US" sz="4000" b="1" kern="1200" dirty="0">
                <a:solidFill>
                  <a:schemeClr val="bg1"/>
                </a:solidFill>
                <a:latin typeface="+mj-lt"/>
                <a:ea typeface="+mj-ea"/>
                <a:cs typeface="+mj-cs"/>
              </a:rPr>
            </a:br>
            <a:r>
              <a:rPr lang="en-US" sz="4000" b="1" kern="1200" dirty="0">
                <a:solidFill>
                  <a:schemeClr val="bg1"/>
                </a:solidFill>
                <a:latin typeface="+mj-lt"/>
                <a:ea typeface="+mj-ea"/>
                <a:cs typeface="+mj-cs"/>
              </a:rPr>
              <a:t>Investment Costs</a:t>
            </a:r>
          </a:p>
        </p:txBody>
      </p:sp>
      <p:pic>
        <p:nvPicPr>
          <p:cNvPr id="5" name="Content Placeholder 4">
            <a:extLst>
              <a:ext uri="{FF2B5EF4-FFF2-40B4-BE49-F238E27FC236}">
                <a16:creationId xmlns:a16="http://schemas.microsoft.com/office/drawing/2014/main" id="{1A75F602-781C-B8A2-580A-25F14192208B}"/>
              </a:ext>
            </a:extLst>
          </p:cNvPr>
          <p:cNvPicPr>
            <a:picLocks noGrp="1" noChangeAspect="1"/>
          </p:cNvPicPr>
          <p:nvPr>
            <p:ph idx="4294967295"/>
          </p:nvPr>
        </p:nvPicPr>
        <p:blipFill>
          <a:blip r:embed="rId2"/>
          <a:stretch>
            <a:fillRect/>
          </a:stretch>
        </p:blipFill>
        <p:spPr>
          <a:xfrm>
            <a:off x="4322763" y="973138"/>
            <a:ext cx="4821237" cy="2351087"/>
          </a:xfrm>
          <a:prstGeom prst="rect">
            <a:avLst/>
          </a:prstGeom>
        </p:spPr>
      </p:pic>
      <p:sp>
        <p:nvSpPr>
          <p:cNvPr id="6" name="TextBox 5">
            <a:extLst>
              <a:ext uri="{FF2B5EF4-FFF2-40B4-BE49-F238E27FC236}">
                <a16:creationId xmlns:a16="http://schemas.microsoft.com/office/drawing/2014/main" id="{AAEC9AEE-E8D3-8145-57B1-BDD598D75816}"/>
              </a:ext>
            </a:extLst>
          </p:cNvPr>
          <p:cNvSpPr txBox="1"/>
          <p:nvPr/>
        </p:nvSpPr>
        <p:spPr>
          <a:xfrm>
            <a:off x="4079975" y="3371852"/>
            <a:ext cx="4204043" cy="230261"/>
          </a:xfrm>
          <a:prstGeom prst="rect">
            <a:avLst/>
          </a:prstGeom>
        </p:spPr>
        <p:txBody>
          <a:bodyPr vert="horz" lIns="68580" tIns="34290" rIns="68580" bIns="34290" rtlCol="0">
            <a:normAutofit fontScale="70000" lnSpcReduction="20000"/>
          </a:bodyPr>
          <a:lstStyle/>
          <a:p>
            <a:pPr>
              <a:lnSpc>
                <a:spcPct val="90000"/>
              </a:lnSpc>
              <a:spcAft>
                <a:spcPts val="450"/>
              </a:spcAft>
            </a:pPr>
            <a:endParaRPr lang="en-US" sz="750" dirty="0"/>
          </a:p>
          <a:p>
            <a:pPr>
              <a:lnSpc>
                <a:spcPct val="90000"/>
              </a:lnSpc>
              <a:spcAft>
                <a:spcPts val="450"/>
              </a:spcAft>
            </a:pPr>
            <a:r>
              <a:rPr lang="en-US" sz="600" b="1" dirty="0"/>
              <a:t>Source: https://www.sec.gov/investor/alerts/ib_fees_expenses.pdf</a:t>
            </a:r>
          </a:p>
        </p:txBody>
      </p:sp>
      <p:pic>
        <p:nvPicPr>
          <p:cNvPr id="8" name="Picture 7">
            <a:extLst>
              <a:ext uri="{FF2B5EF4-FFF2-40B4-BE49-F238E27FC236}">
                <a16:creationId xmlns:a16="http://schemas.microsoft.com/office/drawing/2014/main" id="{79A16092-47E4-E8BB-409C-4C76EE96D39B}"/>
              </a:ext>
            </a:extLst>
          </p:cNvPr>
          <p:cNvPicPr>
            <a:picLocks noChangeAspect="1"/>
          </p:cNvPicPr>
          <p:nvPr/>
        </p:nvPicPr>
        <p:blipFill>
          <a:blip r:embed="rId3"/>
          <a:stretch>
            <a:fillRect/>
          </a:stretch>
        </p:blipFill>
        <p:spPr>
          <a:xfrm>
            <a:off x="4079975" y="3697432"/>
            <a:ext cx="4876991" cy="2175164"/>
          </a:xfrm>
          <a:prstGeom prst="rect">
            <a:avLst/>
          </a:prstGeom>
        </p:spPr>
      </p:pic>
    </p:spTree>
    <p:extLst>
      <p:ext uri="{BB962C8B-B14F-4D97-AF65-F5344CB8AC3E}">
        <p14:creationId xmlns:p14="http://schemas.microsoft.com/office/powerpoint/2010/main" val="2097710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642616" cy="640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86D32-AD05-F77E-337C-F391E25353E9}"/>
              </a:ext>
            </a:extLst>
          </p:cNvPr>
          <p:cNvSpPr>
            <a:spLocks noGrp="1"/>
          </p:cNvSpPr>
          <p:nvPr>
            <p:ph type="title" idx="4294967295"/>
          </p:nvPr>
        </p:nvSpPr>
        <p:spPr>
          <a:xfrm>
            <a:off x="0" y="1611313"/>
            <a:ext cx="2530475" cy="4183062"/>
          </a:xfrm>
        </p:spPr>
        <p:txBody>
          <a:bodyPr anchor="t">
            <a:normAutofit/>
          </a:bodyPr>
          <a:lstStyle/>
          <a:p>
            <a:pPr algn="ctr"/>
            <a:r>
              <a:rPr lang="en-US" sz="4000" b="1" dirty="0">
                <a:solidFill>
                  <a:schemeClr val="bg1"/>
                </a:solidFill>
              </a:rPr>
              <a:t/>
            </a:r>
            <a:br>
              <a:rPr lang="en-US" sz="4000" b="1" dirty="0">
                <a:solidFill>
                  <a:schemeClr val="bg1"/>
                </a:solidFill>
              </a:rPr>
            </a:br>
            <a:r>
              <a:rPr lang="en-US" sz="4000" b="1" dirty="0">
                <a:solidFill>
                  <a:schemeClr val="bg1"/>
                </a:solidFill>
              </a:rPr>
              <a:t>Investment Costs</a:t>
            </a:r>
          </a:p>
        </p:txBody>
      </p:sp>
      <p:sp>
        <p:nvSpPr>
          <p:cNvPr id="3" name="Content Placeholder 2">
            <a:extLst>
              <a:ext uri="{FF2B5EF4-FFF2-40B4-BE49-F238E27FC236}">
                <a16:creationId xmlns:a16="http://schemas.microsoft.com/office/drawing/2014/main" id="{411E2763-18D8-477E-EDAD-6196AED01867}"/>
              </a:ext>
            </a:extLst>
          </p:cNvPr>
          <p:cNvSpPr>
            <a:spLocks noGrp="1"/>
          </p:cNvSpPr>
          <p:nvPr>
            <p:ph idx="4294967295"/>
          </p:nvPr>
        </p:nvSpPr>
        <p:spPr>
          <a:xfrm>
            <a:off x="4351338" y="1495425"/>
            <a:ext cx="4792662" cy="3994150"/>
          </a:xfrm>
        </p:spPr>
        <p:txBody>
          <a:bodyPr>
            <a:normAutofit/>
          </a:bodyPr>
          <a:lstStyle/>
          <a:p>
            <a:endParaRPr lang="en-US" sz="1500" dirty="0"/>
          </a:p>
          <a:p>
            <a:endParaRPr lang="en-US" sz="1500" dirty="0"/>
          </a:p>
          <a:p>
            <a:r>
              <a:rPr lang="en-US" sz="1500" dirty="0"/>
              <a:t>What are the family’s overall investment costs?</a:t>
            </a:r>
          </a:p>
          <a:p>
            <a:pPr marL="0" indent="0">
              <a:buNone/>
            </a:pPr>
            <a:endParaRPr lang="en-US" sz="1500" dirty="0"/>
          </a:p>
          <a:p>
            <a:r>
              <a:rPr lang="en-US" sz="1500" dirty="0"/>
              <a:t>Are they paying too much for investment “Beta”?</a:t>
            </a:r>
          </a:p>
          <a:p>
            <a:pPr marL="0" indent="0">
              <a:buNone/>
            </a:pPr>
            <a:endParaRPr lang="en-US" sz="1500" dirty="0"/>
          </a:p>
          <a:p>
            <a:r>
              <a:rPr lang="en-US" sz="1500" dirty="0"/>
              <a:t>Are their private investments appropriately priced?  Or are they paying to much for “Access”?</a:t>
            </a:r>
          </a:p>
          <a:p>
            <a:pPr marL="0" indent="0">
              <a:buNone/>
            </a:pPr>
            <a:endParaRPr lang="en-US" sz="1500" dirty="0"/>
          </a:p>
          <a:p>
            <a:r>
              <a:rPr lang="en-US" sz="1500" dirty="0"/>
              <a:t>Where do they own their investments? Are they tax efficient?</a:t>
            </a:r>
          </a:p>
        </p:txBody>
      </p:sp>
    </p:spTree>
    <p:extLst>
      <p:ext uri="{BB962C8B-B14F-4D97-AF65-F5344CB8AC3E}">
        <p14:creationId xmlns:p14="http://schemas.microsoft.com/office/powerpoint/2010/main" val="3752185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ACA5-AD5E-5E67-0684-7E2371DD51FF}"/>
              </a:ext>
            </a:extLst>
          </p:cNvPr>
          <p:cNvSpPr>
            <a:spLocks noGrp="1"/>
          </p:cNvSpPr>
          <p:nvPr>
            <p:ph type="title" idx="4294967295"/>
          </p:nvPr>
        </p:nvSpPr>
        <p:spPr>
          <a:xfrm>
            <a:off x="628650" y="365125"/>
            <a:ext cx="7886700" cy="1325563"/>
          </a:xfrm>
        </p:spPr>
        <p:txBody>
          <a:bodyPr>
            <a:normAutofit/>
          </a:bodyPr>
          <a:lstStyle/>
          <a:p>
            <a:pPr algn="ctr"/>
            <a:r>
              <a:rPr lang="en-US" sz="3600" b="1" dirty="0"/>
              <a:t>Risk &amp; Opportunities Assessment</a:t>
            </a:r>
          </a:p>
        </p:txBody>
      </p:sp>
      <p:sp>
        <p:nvSpPr>
          <p:cNvPr id="3" name="Content Placeholder 2">
            <a:extLst>
              <a:ext uri="{FF2B5EF4-FFF2-40B4-BE49-F238E27FC236}">
                <a16:creationId xmlns:a16="http://schemas.microsoft.com/office/drawing/2014/main" id="{2B6E1590-B496-0621-C13E-178960E804D4}"/>
              </a:ext>
            </a:extLst>
          </p:cNvPr>
          <p:cNvSpPr>
            <a:spLocks noGrp="1"/>
          </p:cNvSpPr>
          <p:nvPr>
            <p:ph idx="4294967295"/>
          </p:nvPr>
        </p:nvSpPr>
        <p:spPr>
          <a:xfrm>
            <a:off x="628650" y="1825625"/>
            <a:ext cx="7886700" cy="4351338"/>
          </a:xfrm>
        </p:spPr>
        <p:txBody>
          <a:bodyPr>
            <a:normAutofit/>
          </a:bodyPr>
          <a:lstStyle/>
          <a:p>
            <a:r>
              <a:rPr lang="en-US" sz="2400" dirty="0"/>
              <a:t>We prepare through the Lense of the family’s current priorities.</a:t>
            </a:r>
          </a:p>
          <a:p>
            <a:pPr marL="0" indent="0">
              <a:buNone/>
            </a:pPr>
            <a:endParaRPr lang="en-US" sz="2400" dirty="0"/>
          </a:p>
          <a:p>
            <a:r>
              <a:rPr lang="en-US" sz="2400" dirty="0"/>
              <a:t>Our memo addresses the risks present in the family’s current wealth structure and provides current opportunities available to meet or enhance the family’s current priorities.</a:t>
            </a:r>
          </a:p>
          <a:p>
            <a:pPr marL="0" indent="0">
              <a:buNone/>
            </a:pPr>
            <a:endParaRPr lang="en-US" sz="2400" dirty="0"/>
          </a:p>
          <a:p>
            <a:r>
              <a:rPr lang="en-US" sz="2400" dirty="0"/>
              <a:t>This the “Roadmap” to building the family’s wealth structure.</a:t>
            </a:r>
          </a:p>
          <a:p>
            <a:pPr marL="0" indent="0">
              <a:buNone/>
            </a:pPr>
            <a:endParaRPr lang="en-US" sz="2400" dirty="0"/>
          </a:p>
          <a:p>
            <a:endParaRPr lang="en-US" sz="2400" dirty="0"/>
          </a:p>
        </p:txBody>
      </p:sp>
    </p:spTree>
    <p:extLst>
      <p:ext uri="{BB962C8B-B14F-4D97-AF65-F5344CB8AC3E}">
        <p14:creationId xmlns:p14="http://schemas.microsoft.com/office/powerpoint/2010/main" val="2069399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767862"/>
            <a:ext cx="2200940" cy="21874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Hexagon 14"/>
          <p:cNvSpPr/>
          <p:nvPr/>
        </p:nvSpPr>
        <p:spPr>
          <a:xfrm>
            <a:off x="360643" y="1767862"/>
            <a:ext cx="2622495" cy="2187450"/>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4CE920-64BD-DF11-E906-433442C2B975}"/>
              </a:ext>
            </a:extLst>
          </p:cNvPr>
          <p:cNvSpPr>
            <a:spLocks noGrp="1"/>
          </p:cNvSpPr>
          <p:nvPr>
            <p:ph type="title" idx="4294967295"/>
          </p:nvPr>
        </p:nvSpPr>
        <p:spPr>
          <a:xfrm>
            <a:off x="0" y="1985963"/>
            <a:ext cx="1971675" cy="1911350"/>
          </a:xfrm>
          <a:noFill/>
        </p:spPr>
        <p:txBody>
          <a:bodyPr vert="horz" lIns="68580" tIns="34290" rIns="68580" bIns="34290" rtlCol="0" anchor="ctr">
            <a:normAutofit/>
          </a:bodyPr>
          <a:lstStyle/>
          <a:p>
            <a:pPr algn="ctr"/>
            <a:r>
              <a:rPr lang="en-US" sz="2800" dirty="0">
                <a:solidFill>
                  <a:srgbClr val="FFFFFF"/>
                </a:solidFill>
              </a:rPr>
              <a:t>What are we look for in our assessment</a:t>
            </a:r>
          </a:p>
        </p:txBody>
      </p:sp>
      <p:pic>
        <p:nvPicPr>
          <p:cNvPr id="4098" name="Picture 2">
            <a:extLst>
              <a:ext uri="{FF2B5EF4-FFF2-40B4-BE49-F238E27FC236}">
                <a16:creationId xmlns:a16="http://schemas.microsoft.com/office/drawing/2014/main" id="{6324D701-6647-49EE-A974-ED8C6872A545}"/>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4033018" y="1349604"/>
            <a:ext cx="4197350" cy="41767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BEF0DB-5180-7375-6C12-4697FEA5A41D}"/>
              </a:ext>
            </a:extLst>
          </p:cNvPr>
          <p:cNvSpPr txBox="1"/>
          <p:nvPr/>
        </p:nvSpPr>
        <p:spPr>
          <a:xfrm>
            <a:off x="7740826" y="1767862"/>
            <a:ext cx="892488" cy="300082"/>
          </a:xfrm>
          <a:prstGeom prst="rect">
            <a:avLst/>
          </a:prstGeom>
          <a:noFill/>
        </p:spPr>
        <p:txBody>
          <a:bodyPr wrap="none" rtlCol="0">
            <a:spAutoFit/>
          </a:bodyPr>
          <a:lstStyle/>
          <a:p>
            <a:r>
              <a:rPr lang="en-US" sz="1350" dirty="0"/>
              <a:t>Cash Flow</a:t>
            </a:r>
          </a:p>
        </p:txBody>
      </p:sp>
      <p:sp>
        <p:nvSpPr>
          <p:cNvPr id="5" name="TextBox 4">
            <a:extLst>
              <a:ext uri="{FF2B5EF4-FFF2-40B4-BE49-F238E27FC236}">
                <a16:creationId xmlns:a16="http://schemas.microsoft.com/office/drawing/2014/main" id="{82267DCF-C019-DAA5-EC2D-A303498D3425}"/>
              </a:ext>
            </a:extLst>
          </p:cNvPr>
          <p:cNvSpPr txBox="1"/>
          <p:nvPr/>
        </p:nvSpPr>
        <p:spPr>
          <a:xfrm>
            <a:off x="7959959" y="2494690"/>
            <a:ext cx="1042208" cy="300082"/>
          </a:xfrm>
          <a:prstGeom prst="rect">
            <a:avLst/>
          </a:prstGeom>
          <a:noFill/>
        </p:spPr>
        <p:txBody>
          <a:bodyPr wrap="none" rtlCol="0">
            <a:spAutoFit/>
          </a:bodyPr>
          <a:lstStyle/>
          <a:p>
            <a:r>
              <a:rPr lang="en-US" sz="1350" dirty="0"/>
              <a:t>Investments</a:t>
            </a:r>
          </a:p>
        </p:txBody>
      </p:sp>
      <p:sp>
        <p:nvSpPr>
          <p:cNvPr id="6" name="TextBox 5">
            <a:extLst>
              <a:ext uri="{FF2B5EF4-FFF2-40B4-BE49-F238E27FC236}">
                <a16:creationId xmlns:a16="http://schemas.microsoft.com/office/drawing/2014/main" id="{A95101AC-2E81-F68C-DA67-BC4C00C9C32F}"/>
              </a:ext>
            </a:extLst>
          </p:cNvPr>
          <p:cNvSpPr txBox="1"/>
          <p:nvPr/>
        </p:nvSpPr>
        <p:spPr>
          <a:xfrm>
            <a:off x="7929775" y="4395049"/>
            <a:ext cx="1262397" cy="300082"/>
          </a:xfrm>
          <a:prstGeom prst="rect">
            <a:avLst/>
          </a:prstGeom>
          <a:noFill/>
        </p:spPr>
        <p:txBody>
          <a:bodyPr wrap="none" rtlCol="0">
            <a:spAutoFit/>
          </a:bodyPr>
          <a:lstStyle/>
          <a:p>
            <a:r>
              <a:rPr lang="en-US" sz="1350" dirty="0"/>
              <a:t>Estate Planning</a:t>
            </a:r>
          </a:p>
        </p:txBody>
      </p:sp>
      <p:sp>
        <p:nvSpPr>
          <p:cNvPr id="7" name="TextBox 6">
            <a:extLst>
              <a:ext uri="{FF2B5EF4-FFF2-40B4-BE49-F238E27FC236}">
                <a16:creationId xmlns:a16="http://schemas.microsoft.com/office/drawing/2014/main" id="{7B8BE56D-3149-671B-1C0C-6351B6A8F857}"/>
              </a:ext>
            </a:extLst>
          </p:cNvPr>
          <p:cNvSpPr txBox="1"/>
          <p:nvPr/>
        </p:nvSpPr>
        <p:spPr>
          <a:xfrm>
            <a:off x="8274367" y="3289627"/>
            <a:ext cx="562526" cy="300082"/>
          </a:xfrm>
          <a:prstGeom prst="rect">
            <a:avLst/>
          </a:prstGeom>
          <a:noFill/>
        </p:spPr>
        <p:txBody>
          <a:bodyPr wrap="none" rtlCol="0">
            <a:spAutoFit/>
          </a:bodyPr>
          <a:lstStyle/>
          <a:p>
            <a:r>
              <a:rPr lang="en-US" sz="1350" dirty="0"/>
              <a:t>Taxes</a:t>
            </a:r>
          </a:p>
        </p:txBody>
      </p:sp>
      <p:sp>
        <p:nvSpPr>
          <p:cNvPr id="8" name="TextBox 7">
            <a:extLst>
              <a:ext uri="{FF2B5EF4-FFF2-40B4-BE49-F238E27FC236}">
                <a16:creationId xmlns:a16="http://schemas.microsoft.com/office/drawing/2014/main" id="{3AA8E326-0629-0F5B-2587-F5E963F30CF9}"/>
              </a:ext>
            </a:extLst>
          </p:cNvPr>
          <p:cNvSpPr txBox="1"/>
          <p:nvPr/>
        </p:nvSpPr>
        <p:spPr>
          <a:xfrm>
            <a:off x="3859440" y="1767862"/>
            <a:ext cx="790601" cy="300082"/>
          </a:xfrm>
          <a:prstGeom prst="rect">
            <a:avLst/>
          </a:prstGeom>
          <a:noFill/>
        </p:spPr>
        <p:txBody>
          <a:bodyPr wrap="none" rtlCol="0">
            <a:spAutoFit/>
          </a:bodyPr>
          <a:lstStyle/>
          <a:p>
            <a:r>
              <a:rPr lang="en-US" sz="1350" dirty="0"/>
              <a:t>Business</a:t>
            </a:r>
          </a:p>
        </p:txBody>
      </p:sp>
      <p:sp>
        <p:nvSpPr>
          <p:cNvPr id="10" name="TextBox 9">
            <a:extLst>
              <a:ext uri="{FF2B5EF4-FFF2-40B4-BE49-F238E27FC236}">
                <a16:creationId xmlns:a16="http://schemas.microsoft.com/office/drawing/2014/main" id="{C5752199-9E03-BDBD-2029-3D4F9A3F39E0}"/>
              </a:ext>
            </a:extLst>
          </p:cNvPr>
          <p:cNvSpPr txBox="1"/>
          <p:nvPr/>
        </p:nvSpPr>
        <p:spPr>
          <a:xfrm>
            <a:off x="3395854" y="4399577"/>
            <a:ext cx="937757" cy="300082"/>
          </a:xfrm>
          <a:prstGeom prst="rect">
            <a:avLst/>
          </a:prstGeom>
          <a:noFill/>
        </p:spPr>
        <p:txBody>
          <a:bodyPr wrap="none" rtlCol="0">
            <a:spAutoFit/>
          </a:bodyPr>
          <a:lstStyle/>
          <a:p>
            <a:r>
              <a:rPr lang="en-US" sz="1350" dirty="0"/>
              <a:t>Insurances</a:t>
            </a:r>
          </a:p>
        </p:txBody>
      </p:sp>
      <p:sp>
        <p:nvSpPr>
          <p:cNvPr id="11" name="TextBox 10">
            <a:extLst>
              <a:ext uri="{FF2B5EF4-FFF2-40B4-BE49-F238E27FC236}">
                <a16:creationId xmlns:a16="http://schemas.microsoft.com/office/drawing/2014/main" id="{C88A012C-B5F7-78A4-8423-351A7F5744C2}"/>
              </a:ext>
            </a:extLst>
          </p:cNvPr>
          <p:cNvSpPr txBox="1"/>
          <p:nvPr/>
        </p:nvSpPr>
        <p:spPr>
          <a:xfrm>
            <a:off x="5685484" y="1062850"/>
            <a:ext cx="926664" cy="300082"/>
          </a:xfrm>
          <a:prstGeom prst="rect">
            <a:avLst/>
          </a:prstGeom>
          <a:noFill/>
        </p:spPr>
        <p:txBody>
          <a:bodyPr wrap="none" rtlCol="0">
            <a:spAutoFit/>
          </a:bodyPr>
          <a:lstStyle/>
          <a:p>
            <a:r>
              <a:rPr lang="en-US" sz="1350" dirty="0"/>
              <a:t>Net Worth</a:t>
            </a:r>
          </a:p>
        </p:txBody>
      </p:sp>
      <p:sp>
        <p:nvSpPr>
          <p:cNvPr id="12" name="TextBox 11">
            <a:extLst>
              <a:ext uri="{FF2B5EF4-FFF2-40B4-BE49-F238E27FC236}">
                <a16:creationId xmlns:a16="http://schemas.microsoft.com/office/drawing/2014/main" id="{A0A6DC62-BEF2-440F-832D-CE1219E6E006}"/>
              </a:ext>
            </a:extLst>
          </p:cNvPr>
          <p:cNvSpPr txBox="1"/>
          <p:nvPr/>
        </p:nvSpPr>
        <p:spPr>
          <a:xfrm>
            <a:off x="3230212" y="3287920"/>
            <a:ext cx="777072" cy="300082"/>
          </a:xfrm>
          <a:prstGeom prst="rect">
            <a:avLst/>
          </a:prstGeom>
          <a:noFill/>
        </p:spPr>
        <p:txBody>
          <a:bodyPr wrap="none" rtlCol="0">
            <a:spAutoFit/>
          </a:bodyPr>
          <a:lstStyle/>
          <a:p>
            <a:r>
              <a:rPr lang="en-US" sz="1350" dirty="0"/>
              <a:t>Children</a:t>
            </a:r>
          </a:p>
        </p:txBody>
      </p:sp>
      <p:sp>
        <p:nvSpPr>
          <p:cNvPr id="13" name="TextBox 12">
            <a:extLst>
              <a:ext uri="{FF2B5EF4-FFF2-40B4-BE49-F238E27FC236}">
                <a16:creationId xmlns:a16="http://schemas.microsoft.com/office/drawing/2014/main" id="{323274B7-4391-BE79-C5D1-F3E445AC0ED8}"/>
              </a:ext>
            </a:extLst>
          </p:cNvPr>
          <p:cNvSpPr txBox="1"/>
          <p:nvPr/>
        </p:nvSpPr>
        <p:spPr>
          <a:xfrm>
            <a:off x="5607071" y="5516404"/>
            <a:ext cx="1086708" cy="300082"/>
          </a:xfrm>
          <a:prstGeom prst="rect">
            <a:avLst/>
          </a:prstGeom>
          <a:noFill/>
        </p:spPr>
        <p:txBody>
          <a:bodyPr wrap="none" rtlCol="0">
            <a:spAutoFit/>
          </a:bodyPr>
          <a:lstStyle/>
          <a:p>
            <a:r>
              <a:rPr lang="en-US" sz="1350" dirty="0"/>
              <a:t>Philanthropy</a:t>
            </a:r>
          </a:p>
        </p:txBody>
      </p:sp>
      <p:sp>
        <p:nvSpPr>
          <p:cNvPr id="14" name="TextBox 13">
            <a:extLst>
              <a:ext uri="{FF2B5EF4-FFF2-40B4-BE49-F238E27FC236}">
                <a16:creationId xmlns:a16="http://schemas.microsoft.com/office/drawing/2014/main" id="{AA2851C1-2BE2-7554-2F6E-5D24FE55EBA5}"/>
              </a:ext>
            </a:extLst>
          </p:cNvPr>
          <p:cNvSpPr txBox="1"/>
          <p:nvPr/>
        </p:nvSpPr>
        <p:spPr>
          <a:xfrm>
            <a:off x="3020069" y="2494690"/>
            <a:ext cx="1336391" cy="300082"/>
          </a:xfrm>
          <a:prstGeom prst="rect">
            <a:avLst/>
          </a:prstGeom>
          <a:noFill/>
        </p:spPr>
        <p:txBody>
          <a:bodyPr wrap="none" rtlCol="0">
            <a:spAutoFit/>
          </a:bodyPr>
          <a:lstStyle/>
          <a:p>
            <a:r>
              <a:rPr lang="en-US" sz="1350" dirty="0"/>
              <a:t>Asset Protection</a:t>
            </a:r>
          </a:p>
        </p:txBody>
      </p:sp>
      <p:sp>
        <p:nvSpPr>
          <p:cNvPr id="3" name="Rectangle 2">
            <a:extLst>
              <a:ext uri="{FF2B5EF4-FFF2-40B4-BE49-F238E27FC236}">
                <a16:creationId xmlns:a16="http://schemas.microsoft.com/office/drawing/2014/main" id="{AF608465-A239-A3E7-186F-664F52068FE7}"/>
              </a:ext>
            </a:extLst>
          </p:cNvPr>
          <p:cNvSpPr/>
          <p:nvPr/>
        </p:nvSpPr>
        <p:spPr>
          <a:xfrm>
            <a:off x="5607071" y="3287920"/>
            <a:ext cx="1082462" cy="27699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350" b="1" dirty="0">
                <a:solidFill>
                  <a:schemeClr val="accent2"/>
                </a:solidFill>
              </a:rPr>
              <a:t>THE FAMILY</a:t>
            </a:r>
          </a:p>
        </p:txBody>
      </p:sp>
    </p:spTree>
    <p:extLst>
      <p:ext uri="{BB962C8B-B14F-4D97-AF65-F5344CB8AC3E}">
        <p14:creationId xmlns:p14="http://schemas.microsoft.com/office/powerpoint/2010/main" val="1704638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E920-64BD-DF11-E906-433442C2B975}"/>
              </a:ext>
            </a:extLst>
          </p:cNvPr>
          <p:cNvSpPr>
            <a:spLocks noGrp="1"/>
          </p:cNvSpPr>
          <p:nvPr>
            <p:ph type="title" idx="4294967295"/>
          </p:nvPr>
        </p:nvSpPr>
        <p:spPr>
          <a:xfrm>
            <a:off x="628650" y="647700"/>
            <a:ext cx="7886700" cy="504825"/>
          </a:xfrm>
        </p:spPr>
        <p:txBody>
          <a:bodyPr>
            <a:noAutofit/>
          </a:bodyPr>
          <a:lstStyle/>
          <a:p>
            <a:r>
              <a:rPr lang="en-US" sz="3200" b="1" dirty="0" smtClean="0"/>
              <a:t>What We Look For In Our Assessment (Part 1)</a:t>
            </a:r>
            <a:endParaRPr lang="en-US" sz="3200" b="1" dirty="0"/>
          </a:p>
        </p:txBody>
      </p:sp>
      <p:sp>
        <p:nvSpPr>
          <p:cNvPr id="3" name="Content Placeholder 2">
            <a:extLst>
              <a:ext uri="{FF2B5EF4-FFF2-40B4-BE49-F238E27FC236}">
                <a16:creationId xmlns:a16="http://schemas.microsoft.com/office/drawing/2014/main" id="{51600631-13F3-FABF-5986-D7CD9F5FB1A2}"/>
              </a:ext>
            </a:extLst>
          </p:cNvPr>
          <p:cNvSpPr>
            <a:spLocks noGrp="1"/>
          </p:cNvSpPr>
          <p:nvPr>
            <p:ph idx="4294967295"/>
          </p:nvPr>
        </p:nvSpPr>
        <p:spPr>
          <a:xfrm>
            <a:off x="628650" y="1924050"/>
            <a:ext cx="7886700" cy="3702050"/>
          </a:xfrm>
        </p:spPr>
        <p:txBody>
          <a:bodyPr>
            <a:normAutofit fontScale="32500" lnSpcReduction="20000"/>
          </a:bodyPr>
          <a:lstStyle/>
          <a:p>
            <a:pPr lvl="1">
              <a:lnSpc>
                <a:spcPct val="120000"/>
              </a:lnSpc>
            </a:pPr>
            <a:r>
              <a:rPr lang="en-US" sz="4650" dirty="0"/>
              <a:t>Net Worth </a:t>
            </a:r>
          </a:p>
          <a:p>
            <a:pPr lvl="2">
              <a:lnSpc>
                <a:spcPct val="120000"/>
              </a:lnSpc>
            </a:pPr>
            <a:r>
              <a:rPr lang="en-US" sz="4650" dirty="0"/>
              <a:t>What are the assets &amp; who owns them? What are the liabilities? What are the terms around the liabilities (i.e., interest rate, payments, etc.)?  Any contingent liabilities to consider?</a:t>
            </a:r>
          </a:p>
          <a:p>
            <a:pPr lvl="2">
              <a:lnSpc>
                <a:spcPct val="120000"/>
              </a:lnSpc>
            </a:pPr>
            <a:r>
              <a:rPr lang="en-US" sz="4650" dirty="0"/>
              <a:t>Account types (non-qualified or qualified) – Roth accounts?</a:t>
            </a:r>
          </a:p>
          <a:p>
            <a:pPr lvl="2">
              <a:lnSpc>
                <a:spcPct val="120000"/>
              </a:lnSpc>
            </a:pPr>
            <a:r>
              <a:rPr lang="en-US" sz="4650" dirty="0"/>
              <a:t>Where is real estate located?</a:t>
            </a:r>
          </a:p>
          <a:p>
            <a:pPr lvl="2">
              <a:lnSpc>
                <a:spcPct val="120000"/>
              </a:lnSpc>
            </a:pPr>
            <a:r>
              <a:rPr lang="en-US" sz="4650" dirty="0"/>
              <a:t>Businesses owned and percentage owned?  How are they valued?</a:t>
            </a:r>
          </a:p>
          <a:p>
            <a:pPr lvl="2">
              <a:lnSpc>
                <a:spcPct val="120000"/>
              </a:lnSpc>
            </a:pPr>
            <a:r>
              <a:rPr lang="en-US" sz="4650" dirty="0"/>
              <a:t>List of all toys, collectibles and other non-financial assets?</a:t>
            </a:r>
          </a:p>
          <a:p>
            <a:pPr marL="685783" lvl="2" indent="0">
              <a:lnSpc>
                <a:spcPct val="120000"/>
              </a:lnSpc>
              <a:buNone/>
            </a:pPr>
            <a:endParaRPr lang="en-US" sz="4650" dirty="0"/>
          </a:p>
          <a:p>
            <a:pPr lvl="1">
              <a:lnSpc>
                <a:spcPct val="120000"/>
              </a:lnSpc>
            </a:pPr>
            <a:r>
              <a:rPr lang="en-US" sz="4650" dirty="0"/>
              <a:t>Current Cash Flow </a:t>
            </a:r>
          </a:p>
          <a:p>
            <a:pPr lvl="2">
              <a:lnSpc>
                <a:spcPct val="120000"/>
              </a:lnSpc>
            </a:pPr>
            <a:r>
              <a:rPr lang="en-US" sz="4650" dirty="0"/>
              <a:t>How much does the family need each year to maintain lifestyle? Where is it coming from? Is it consistent or lumpy?</a:t>
            </a:r>
          </a:p>
          <a:p>
            <a:pPr lvl="2">
              <a:lnSpc>
                <a:spcPct val="120000"/>
              </a:lnSpc>
            </a:pPr>
            <a:r>
              <a:rPr lang="en-US" sz="4650" dirty="0"/>
              <a:t>What is the percentage of cash flow that is taxable and non-taxable?</a:t>
            </a:r>
          </a:p>
          <a:p>
            <a:pPr marL="685783" lvl="2" indent="0">
              <a:lnSpc>
                <a:spcPct val="120000"/>
              </a:lnSpc>
              <a:buNone/>
            </a:pPr>
            <a:endParaRPr lang="en-US" sz="6000" dirty="0"/>
          </a:p>
          <a:p>
            <a:pPr lvl="2">
              <a:lnSpc>
                <a:spcPct val="120000"/>
              </a:lnSpc>
            </a:pPr>
            <a:endParaRPr lang="en-US" sz="1800" dirty="0"/>
          </a:p>
        </p:txBody>
      </p:sp>
    </p:spTree>
    <p:extLst>
      <p:ext uri="{BB962C8B-B14F-4D97-AF65-F5344CB8AC3E}">
        <p14:creationId xmlns:p14="http://schemas.microsoft.com/office/powerpoint/2010/main" val="263267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E920-64BD-DF11-E906-433442C2B975}"/>
              </a:ext>
            </a:extLst>
          </p:cNvPr>
          <p:cNvSpPr>
            <a:spLocks noGrp="1"/>
          </p:cNvSpPr>
          <p:nvPr>
            <p:ph type="title" idx="4294967295"/>
          </p:nvPr>
        </p:nvSpPr>
        <p:spPr>
          <a:xfrm>
            <a:off x="292100" y="204788"/>
            <a:ext cx="8559800" cy="427037"/>
          </a:xfrm>
        </p:spPr>
        <p:txBody>
          <a:bodyPr>
            <a:noAutofit/>
          </a:bodyPr>
          <a:lstStyle/>
          <a:p>
            <a:pPr algn="ctr"/>
            <a:r>
              <a:rPr lang="en-US" sz="3600" b="1" dirty="0" smtClean="0"/>
              <a:t>What We Look For In Our Assessment (Part 2)</a:t>
            </a:r>
            <a:endParaRPr lang="en-US" sz="3600" b="1" dirty="0"/>
          </a:p>
        </p:txBody>
      </p:sp>
      <p:sp>
        <p:nvSpPr>
          <p:cNvPr id="3" name="Content Placeholder 2">
            <a:extLst>
              <a:ext uri="{FF2B5EF4-FFF2-40B4-BE49-F238E27FC236}">
                <a16:creationId xmlns:a16="http://schemas.microsoft.com/office/drawing/2014/main" id="{51600631-13F3-FABF-5986-D7CD9F5FB1A2}"/>
              </a:ext>
            </a:extLst>
          </p:cNvPr>
          <p:cNvSpPr>
            <a:spLocks noGrp="1"/>
          </p:cNvSpPr>
          <p:nvPr>
            <p:ph idx="4294967295"/>
          </p:nvPr>
        </p:nvSpPr>
        <p:spPr>
          <a:xfrm>
            <a:off x="22225" y="873125"/>
            <a:ext cx="9099550" cy="3946525"/>
          </a:xfrm>
        </p:spPr>
        <p:txBody>
          <a:bodyPr>
            <a:normAutofit fontScale="25000" lnSpcReduction="20000"/>
          </a:bodyPr>
          <a:lstStyle/>
          <a:p>
            <a:pPr lvl="1">
              <a:lnSpc>
                <a:spcPct val="120000"/>
              </a:lnSpc>
            </a:pPr>
            <a:r>
              <a:rPr lang="en-US" sz="6000" dirty="0"/>
              <a:t>Insurances </a:t>
            </a:r>
          </a:p>
          <a:p>
            <a:pPr lvl="2">
              <a:lnSpc>
                <a:spcPct val="120000"/>
              </a:lnSpc>
            </a:pPr>
            <a:r>
              <a:rPr lang="en-US" sz="6000" dirty="0"/>
              <a:t>Property and Casualty </a:t>
            </a:r>
          </a:p>
          <a:p>
            <a:pPr lvl="3">
              <a:lnSpc>
                <a:spcPct val="120000"/>
              </a:lnSpc>
            </a:pPr>
            <a:r>
              <a:rPr lang="en-US" sz="6000" dirty="0"/>
              <a:t>Are all risks covered? Who is listed as the insured?  Are all property owners listed? (For example, if a revocable trust owns the residence)</a:t>
            </a:r>
          </a:p>
          <a:p>
            <a:pPr lvl="3">
              <a:lnSpc>
                <a:spcPct val="120000"/>
              </a:lnSpc>
            </a:pPr>
            <a:r>
              <a:rPr lang="en-US" sz="6000" dirty="0"/>
              <a:t>Is the property’s value adequately insured for full replacement cost </a:t>
            </a:r>
          </a:p>
          <a:p>
            <a:pPr lvl="3">
              <a:lnSpc>
                <a:spcPct val="120000"/>
              </a:lnSpc>
            </a:pPr>
            <a:r>
              <a:rPr lang="en-US" sz="6000" dirty="0"/>
              <a:t>Are the autos, toys covered for their agreed value?  IS OME (original manufacturer equipment) standard replacement?</a:t>
            </a:r>
          </a:p>
          <a:p>
            <a:pPr lvl="3">
              <a:lnSpc>
                <a:spcPct val="120000"/>
              </a:lnSpc>
            </a:pPr>
            <a:r>
              <a:rPr lang="en-US" sz="6000" dirty="0"/>
              <a:t>Any excess liability coverage?  Does it include underinsured/uninsured motorist?  Does it extend across all assets?</a:t>
            </a:r>
          </a:p>
          <a:p>
            <a:pPr lvl="3">
              <a:lnSpc>
                <a:spcPct val="120000"/>
              </a:lnSpc>
            </a:pPr>
            <a:r>
              <a:rPr lang="en-US" sz="6000" dirty="0"/>
              <a:t>Cyber risks? Collectibles coverage? Wind/Storm Damage?</a:t>
            </a:r>
          </a:p>
          <a:p>
            <a:pPr lvl="3">
              <a:lnSpc>
                <a:spcPct val="120000"/>
              </a:lnSpc>
            </a:pPr>
            <a:r>
              <a:rPr lang="en-US" sz="6000" dirty="0"/>
              <a:t>Deductibles?</a:t>
            </a:r>
          </a:p>
          <a:p>
            <a:pPr lvl="1">
              <a:lnSpc>
                <a:spcPct val="120000"/>
              </a:lnSpc>
            </a:pPr>
            <a:endParaRPr lang="en-US" sz="6000" dirty="0"/>
          </a:p>
          <a:p>
            <a:pPr lvl="2">
              <a:lnSpc>
                <a:spcPct val="120000"/>
              </a:lnSpc>
            </a:pPr>
            <a:r>
              <a:rPr lang="en-US" sz="5700" dirty="0"/>
              <a:t>Life Insurance – Review all current policies and answer the following questions</a:t>
            </a:r>
          </a:p>
          <a:p>
            <a:pPr lvl="3">
              <a:lnSpc>
                <a:spcPct val="120000"/>
              </a:lnSpc>
            </a:pPr>
            <a:r>
              <a:rPr lang="en-US" sz="5850" dirty="0"/>
              <a:t>Owner &amp; Insured? Are the insured still in the same or better health?</a:t>
            </a:r>
          </a:p>
          <a:p>
            <a:pPr lvl="3">
              <a:lnSpc>
                <a:spcPct val="120000"/>
              </a:lnSpc>
            </a:pPr>
            <a:r>
              <a:rPr lang="en-US" sz="5850" dirty="0"/>
              <a:t>Insurance’s Original purpose?</a:t>
            </a:r>
          </a:p>
          <a:p>
            <a:pPr lvl="3">
              <a:lnSpc>
                <a:spcPct val="120000"/>
              </a:lnSpc>
            </a:pPr>
            <a:r>
              <a:rPr lang="en-US" sz="5850" dirty="0"/>
              <a:t>Is family still paying premiums? For how long?</a:t>
            </a:r>
          </a:p>
          <a:p>
            <a:pPr lvl="3">
              <a:lnSpc>
                <a:spcPct val="120000"/>
              </a:lnSpc>
            </a:pPr>
            <a:r>
              <a:rPr lang="en-US" sz="5850" dirty="0"/>
              <a:t>What are the guarantees in the policies? (Get in force illustrations)</a:t>
            </a:r>
          </a:p>
          <a:p>
            <a:pPr lvl="3">
              <a:lnSpc>
                <a:spcPct val="120000"/>
              </a:lnSpc>
            </a:pPr>
            <a:r>
              <a:rPr lang="en-US" sz="5850" dirty="0"/>
              <a:t>What is the rate of return on death benefit to life expectancy and 5 &amp; 10 years beyond.</a:t>
            </a:r>
          </a:p>
          <a:p>
            <a:pPr lvl="3">
              <a:lnSpc>
                <a:spcPct val="120000"/>
              </a:lnSpc>
            </a:pPr>
            <a:r>
              <a:rPr lang="en-US" sz="5850" dirty="0"/>
              <a:t>Term policies – What is the remaining length, what is the conversion feature?</a:t>
            </a:r>
          </a:p>
          <a:p>
            <a:pPr marL="685783" lvl="2" indent="0">
              <a:lnSpc>
                <a:spcPct val="120000"/>
              </a:lnSpc>
              <a:buNone/>
            </a:pPr>
            <a:endParaRPr lang="en-US" sz="6000" dirty="0"/>
          </a:p>
          <a:p>
            <a:pPr marL="685783" lvl="2" indent="0">
              <a:lnSpc>
                <a:spcPct val="120000"/>
              </a:lnSpc>
              <a:buNone/>
            </a:pPr>
            <a:endParaRPr lang="en-US" sz="1800" dirty="0"/>
          </a:p>
        </p:txBody>
      </p:sp>
    </p:spTree>
    <p:extLst>
      <p:ext uri="{BB962C8B-B14F-4D97-AF65-F5344CB8AC3E}">
        <p14:creationId xmlns:p14="http://schemas.microsoft.com/office/powerpoint/2010/main" val="166912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4412531" cy="6242050"/>
          </a:xfrm>
          <a:prstGeom prst="rect">
            <a:avLst/>
          </a:prstGeom>
        </p:spPr>
      </p:pic>
      <p:pic>
        <p:nvPicPr>
          <p:cNvPr id="4" name="Picture 3"/>
          <p:cNvPicPr>
            <a:picLocks noChangeAspect="1"/>
          </p:cNvPicPr>
          <p:nvPr/>
        </p:nvPicPr>
        <p:blipFill>
          <a:blip r:embed="rId3"/>
          <a:stretch>
            <a:fillRect/>
          </a:stretch>
        </p:blipFill>
        <p:spPr>
          <a:xfrm>
            <a:off x="4606895" y="296670"/>
            <a:ext cx="4426010" cy="5940907"/>
          </a:xfrm>
          <a:prstGeom prst="rect">
            <a:avLst/>
          </a:prstGeom>
        </p:spPr>
      </p:pic>
    </p:spTree>
    <p:extLst>
      <p:ext uri="{BB962C8B-B14F-4D97-AF65-F5344CB8AC3E}">
        <p14:creationId xmlns:p14="http://schemas.microsoft.com/office/powerpoint/2010/main" val="199004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E920-64BD-DF11-E906-433442C2B975}"/>
              </a:ext>
            </a:extLst>
          </p:cNvPr>
          <p:cNvSpPr>
            <a:spLocks noGrp="1"/>
          </p:cNvSpPr>
          <p:nvPr>
            <p:ph type="title" idx="4294967295"/>
          </p:nvPr>
        </p:nvSpPr>
        <p:spPr>
          <a:xfrm>
            <a:off x="628650" y="625475"/>
            <a:ext cx="7886700" cy="539750"/>
          </a:xfrm>
        </p:spPr>
        <p:txBody>
          <a:bodyPr>
            <a:noAutofit/>
          </a:bodyPr>
          <a:lstStyle/>
          <a:p>
            <a:pPr algn="ctr"/>
            <a:r>
              <a:rPr lang="en-US" sz="3600" b="1" dirty="0" smtClean="0"/>
              <a:t>What We Look For In Our Assessment (Part 3)</a:t>
            </a:r>
            <a:endParaRPr lang="en-US" sz="3600" b="1" dirty="0"/>
          </a:p>
        </p:txBody>
      </p:sp>
      <p:sp>
        <p:nvSpPr>
          <p:cNvPr id="3" name="Content Placeholder 2">
            <a:extLst>
              <a:ext uri="{FF2B5EF4-FFF2-40B4-BE49-F238E27FC236}">
                <a16:creationId xmlns:a16="http://schemas.microsoft.com/office/drawing/2014/main" id="{51600631-13F3-FABF-5986-D7CD9F5FB1A2}"/>
              </a:ext>
            </a:extLst>
          </p:cNvPr>
          <p:cNvSpPr>
            <a:spLocks noGrp="1"/>
          </p:cNvSpPr>
          <p:nvPr>
            <p:ph idx="4294967295"/>
          </p:nvPr>
        </p:nvSpPr>
        <p:spPr>
          <a:xfrm>
            <a:off x="628650" y="1771650"/>
            <a:ext cx="7886700" cy="3717925"/>
          </a:xfrm>
        </p:spPr>
        <p:txBody>
          <a:bodyPr>
            <a:noAutofit/>
          </a:bodyPr>
          <a:lstStyle/>
          <a:p>
            <a:pPr lvl="1">
              <a:lnSpc>
                <a:spcPct val="120000"/>
              </a:lnSpc>
            </a:pPr>
            <a:r>
              <a:rPr lang="en-US" sz="1400" dirty="0"/>
              <a:t>Insurances (Continue)</a:t>
            </a:r>
          </a:p>
          <a:p>
            <a:pPr lvl="2">
              <a:lnSpc>
                <a:spcPct val="120000"/>
              </a:lnSpc>
            </a:pPr>
            <a:r>
              <a:rPr lang="en-US" sz="1400" dirty="0"/>
              <a:t>Disability Insurance</a:t>
            </a:r>
          </a:p>
          <a:p>
            <a:pPr lvl="3">
              <a:lnSpc>
                <a:spcPct val="120000"/>
              </a:lnSpc>
            </a:pPr>
            <a:r>
              <a:rPr lang="en-US" sz="1400" dirty="0"/>
              <a:t>What is the annual premium?</a:t>
            </a:r>
          </a:p>
          <a:p>
            <a:pPr lvl="3">
              <a:lnSpc>
                <a:spcPct val="120000"/>
              </a:lnSpc>
            </a:pPr>
            <a:r>
              <a:rPr lang="en-US" sz="1400" dirty="0"/>
              <a:t>What is the monthly benefit?  What is definition of disability?  Own Occupation?</a:t>
            </a:r>
          </a:p>
          <a:p>
            <a:pPr lvl="3">
              <a:lnSpc>
                <a:spcPct val="120000"/>
              </a:lnSpc>
            </a:pPr>
            <a:r>
              <a:rPr lang="en-US" sz="1400" dirty="0"/>
              <a:t>Is this even needed?</a:t>
            </a:r>
          </a:p>
          <a:p>
            <a:pPr marL="685783" lvl="2" indent="0">
              <a:lnSpc>
                <a:spcPct val="120000"/>
              </a:lnSpc>
              <a:buNone/>
            </a:pPr>
            <a:endParaRPr lang="en-US" sz="1400" dirty="0"/>
          </a:p>
          <a:p>
            <a:pPr lvl="1">
              <a:lnSpc>
                <a:spcPct val="120000"/>
              </a:lnSpc>
            </a:pPr>
            <a:r>
              <a:rPr lang="en-US" sz="1400" dirty="0"/>
              <a:t>Estate Plan – Review all estate documents and answer the following questions</a:t>
            </a:r>
          </a:p>
          <a:p>
            <a:pPr lvl="2">
              <a:lnSpc>
                <a:spcPct val="120000"/>
              </a:lnSpc>
            </a:pPr>
            <a:r>
              <a:rPr lang="en-US" sz="1400" dirty="0"/>
              <a:t>What is their current exposure to Federal estate tax?</a:t>
            </a:r>
          </a:p>
          <a:p>
            <a:pPr lvl="2">
              <a:lnSpc>
                <a:spcPct val="120000"/>
              </a:lnSpc>
            </a:pPr>
            <a:r>
              <a:rPr lang="en-US" sz="1400" dirty="0"/>
              <a:t>When were they executed and who serves in the fiduciary capacity?</a:t>
            </a:r>
          </a:p>
          <a:p>
            <a:pPr lvl="2">
              <a:lnSpc>
                <a:spcPct val="120000"/>
              </a:lnSpc>
            </a:pPr>
            <a:r>
              <a:rPr lang="en-US" sz="1400" dirty="0"/>
              <a:t>What happens in the documents?  Is this still the client’s wish?</a:t>
            </a:r>
          </a:p>
          <a:p>
            <a:pPr lvl="2">
              <a:lnSpc>
                <a:spcPct val="120000"/>
              </a:lnSpc>
            </a:pPr>
            <a:r>
              <a:rPr lang="en-US" sz="1400" dirty="0"/>
              <a:t>What trusts do they have in place and what are the terms and who are the trustees?</a:t>
            </a:r>
          </a:p>
          <a:p>
            <a:pPr lvl="2">
              <a:lnSpc>
                <a:spcPct val="120000"/>
              </a:lnSpc>
            </a:pPr>
            <a:r>
              <a:rPr lang="en-US" sz="1400" dirty="0"/>
              <a:t>Do their current trusts meet their current and future needs?</a:t>
            </a:r>
          </a:p>
          <a:p>
            <a:pPr lvl="2">
              <a:lnSpc>
                <a:spcPct val="120000"/>
              </a:lnSpc>
            </a:pPr>
            <a:r>
              <a:rPr lang="en-US" sz="1400" dirty="0"/>
              <a:t>Are there other estate planning techniques they should be considering given their priorities?</a:t>
            </a:r>
          </a:p>
          <a:p>
            <a:pPr marL="685783" lvl="2" indent="0">
              <a:lnSpc>
                <a:spcPct val="120000"/>
              </a:lnSpc>
              <a:buNone/>
            </a:pPr>
            <a:endParaRPr lang="en-US" sz="600" dirty="0"/>
          </a:p>
        </p:txBody>
      </p:sp>
    </p:spTree>
    <p:extLst>
      <p:ext uri="{BB962C8B-B14F-4D97-AF65-F5344CB8AC3E}">
        <p14:creationId xmlns:p14="http://schemas.microsoft.com/office/powerpoint/2010/main" val="3925691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E920-64BD-DF11-E906-433442C2B975}"/>
              </a:ext>
            </a:extLst>
          </p:cNvPr>
          <p:cNvSpPr>
            <a:spLocks noGrp="1"/>
          </p:cNvSpPr>
          <p:nvPr>
            <p:ph type="title" idx="4294967295"/>
          </p:nvPr>
        </p:nvSpPr>
        <p:spPr>
          <a:xfrm>
            <a:off x="0" y="501650"/>
            <a:ext cx="7886700" cy="498475"/>
          </a:xfrm>
        </p:spPr>
        <p:txBody>
          <a:bodyPr>
            <a:noAutofit/>
          </a:bodyPr>
          <a:lstStyle/>
          <a:p>
            <a:pPr algn="ctr"/>
            <a:r>
              <a:rPr lang="en-US" sz="3600" b="1" dirty="0" smtClean="0"/>
              <a:t>What We Look For In Our Assessment (Part 4)</a:t>
            </a:r>
            <a:endParaRPr lang="en-US" sz="3600" b="1" dirty="0"/>
          </a:p>
        </p:txBody>
      </p:sp>
      <p:sp>
        <p:nvSpPr>
          <p:cNvPr id="3" name="Content Placeholder 2">
            <a:extLst>
              <a:ext uri="{FF2B5EF4-FFF2-40B4-BE49-F238E27FC236}">
                <a16:creationId xmlns:a16="http://schemas.microsoft.com/office/drawing/2014/main" id="{51600631-13F3-FABF-5986-D7CD9F5FB1A2}"/>
              </a:ext>
            </a:extLst>
          </p:cNvPr>
          <p:cNvSpPr>
            <a:spLocks noGrp="1"/>
          </p:cNvSpPr>
          <p:nvPr>
            <p:ph idx="4294967295"/>
          </p:nvPr>
        </p:nvSpPr>
        <p:spPr>
          <a:xfrm>
            <a:off x="0" y="1666875"/>
            <a:ext cx="8664575" cy="3914775"/>
          </a:xfrm>
        </p:spPr>
        <p:txBody>
          <a:bodyPr>
            <a:noAutofit/>
          </a:bodyPr>
          <a:lstStyle/>
          <a:p>
            <a:pPr lvl="1">
              <a:lnSpc>
                <a:spcPct val="100000"/>
              </a:lnSpc>
            </a:pPr>
            <a:r>
              <a:rPr lang="en-US" sz="1600" dirty="0"/>
              <a:t>Investments –  Review their current investment holdings, allocation and location</a:t>
            </a:r>
          </a:p>
          <a:p>
            <a:pPr lvl="2">
              <a:lnSpc>
                <a:spcPct val="100000"/>
              </a:lnSpc>
            </a:pPr>
            <a:r>
              <a:rPr lang="en-US" sz="1600" dirty="0"/>
              <a:t>Understanding their overall allocation, investment vehicles being used and the overall investment costs? </a:t>
            </a:r>
          </a:p>
          <a:p>
            <a:pPr lvl="2">
              <a:lnSpc>
                <a:spcPct val="100000"/>
              </a:lnSpc>
            </a:pPr>
            <a:r>
              <a:rPr lang="en-US" sz="1600" dirty="0"/>
              <a:t>Where are the assets held (</a:t>
            </a:r>
            <a:r>
              <a:rPr lang="en-US" sz="1100" dirty="0"/>
              <a:t>IRAs, Charitable Trusts or Foundations, Taxable Accounts, Their Children’s name</a:t>
            </a:r>
            <a:r>
              <a:rPr lang="en-US" sz="1600" dirty="0"/>
              <a:t>)</a:t>
            </a:r>
          </a:p>
          <a:p>
            <a:pPr lvl="2">
              <a:lnSpc>
                <a:spcPct val="100000"/>
              </a:lnSpc>
            </a:pPr>
            <a:r>
              <a:rPr lang="en-US" sz="1600" dirty="0"/>
              <a:t>What is the estimated after-tax return experienced?</a:t>
            </a:r>
          </a:p>
          <a:p>
            <a:pPr lvl="2">
              <a:lnSpc>
                <a:spcPct val="100000"/>
              </a:lnSpc>
            </a:pPr>
            <a:r>
              <a:rPr lang="en-US" sz="1600" dirty="0"/>
              <a:t>What return is needed, post tax, inflation and lifestyle spending to grow assets?</a:t>
            </a:r>
          </a:p>
          <a:p>
            <a:pPr lvl="2">
              <a:lnSpc>
                <a:spcPct val="100000"/>
              </a:lnSpc>
            </a:pPr>
            <a:r>
              <a:rPr lang="en-US" sz="1600" dirty="0"/>
              <a:t>How is each investment holder allocated relating to the objective and tax nature?  For example, a non-grantor trust vs a charitable lead trust.</a:t>
            </a:r>
          </a:p>
          <a:p>
            <a:pPr lvl="1">
              <a:lnSpc>
                <a:spcPct val="100000"/>
              </a:lnSpc>
            </a:pPr>
            <a:r>
              <a:rPr lang="en-US" sz="1600" dirty="0"/>
              <a:t>Income &amp; Estate Taxes </a:t>
            </a:r>
          </a:p>
          <a:p>
            <a:pPr lvl="2">
              <a:lnSpc>
                <a:spcPct val="100000"/>
              </a:lnSpc>
            </a:pPr>
            <a:r>
              <a:rPr lang="en-US" sz="1600" dirty="0"/>
              <a:t>Current tax bracket – ordinary income and capital gains? Will they remain in the same bracket for foreseeable future?</a:t>
            </a:r>
          </a:p>
          <a:p>
            <a:pPr lvl="2">
              <a:lnSpc>
                <a:spcPct val="100000"/>
              </a:lnSpc>
            </a:pPr>
            <a:r>
              <a:rPr lang="en-US" sz="1600" dirty="0"/>
              <a:t>Capital loss or passive loss carryforward?  Any charitable carry forwards?  Are they getting the full impact of their charitable giving?</a:t>
            </a:r>
          </a:p>
          <a:p>
            <a:pPr lvl="2">
              <a:lnSpc>
                <a:spcPct val="100000"/>
              </a:lnSpc>
            </a:pPr>
            <a:r>
              <a:rPr lang="en-US" sz="1600" dirty="0"/>
              <a:t>Are their parents and children in lower tax brackets? Are they be utilized for tax savings?</a:t>
            </a:r>
          </a:p>
          <a:p>
            <a:pPr lvl="2">
              <a:lnSpc>
                <a:spcPct val="100000"/>
              </a:lnSpc>
            </a:pPr>
            <a:r>
              <a:rPr lang="en-US" sz="1600" dirty="0"/>
              <a:t>How much lifetime exemption have they used?  How much GST have they used?</a:t>
            </a:r>
          </a:p>
          <a:p>
            <a:pPr lvl="2">
              <a:lnSpc>
                <a:spcPct val="100000"/>
              </a:lnSpc>
            </a:pPr>
            <a:r>
              <a:rPr lang="en-US" sz="1600" dirty="0"/>
              <a:t>Are they taking advantage of qualified plans?</a:t>
            </a:r>
          </a:p>
        </p:txBody>
      </p:sp>
    </p:spTree>
    <p:extLst>
      <p:ext uri="{BB962C8B-B14F-4D97-AF65-F5344CB8AC3E}">
        <p14:creationId xmlns:p14="http://schemas.microsoft.com/office/powerpoint/2010/main" val="65633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E920-64BD-DF11-E906-433442C2B975}"/>
              </a:ext>
            </a:extLst>
          </p:cNvPr>
          <p:cNvSpPr>
            <a:spLocks noGrp="1"/>
          </p:cNvSpPr>
          <p:nvPr>
            <p:ph type="title" idx="4294967295"/>
          </p:nvPr>
        </p:nvSpPr>
        <p:spPr>
          <a:xfrm>
            <a:off x="0" y="509588"/>
            <a:ext cx="7886700" cy="554037"/>
          </a:xfrm>
        </p:spPr>
        <p:txBody>
          <a:bodyPr>
            <a:noAutofit/>
          </a:bodyPr>
          <a:lstStyle/>
          <a:p>
            <a:pPr algn="ctr"/>
            <a:r>
              <a:rPr lang="en-US" sz="3600" b="1" dirty="0" smtClean="0"/>
              <a:t>What We Look For In Our Assessment (Part 5)</a:t>
            </a:r>
            <a:endParaRPr lang="en-US" sz="3600" b="1" dirty="0"/>
          </a:p>
        </p:txBody>
      </p:sp>
      <p:sp>
        <p:nvSpPr>
          <p:cNvPr id="3" name="Content Placeholder 2">
            <a:extLst>
              <a:ext uri="{FF2B5EF4-FFF2-40B4-BE49-F238E27FC236}">
                <a16:creationId xmlns:a16="http://schemas.microsoft.com/office/drawing/2014/main" id="{51600631-13F3-FABF-5986-D7CD9F5FB1A2}"/>
              </a:ext>
            </a:extLst>
          </p:cNvPr>
          <p:cNvSpPr>
            <a:spLocks noGrp="1"/>
          </p:cNvSpPr>
          <p:nvPr>
            <p:ph idx="4294967295"/>
          </p:nvPr>
        </p:nvSpPr>
        <p:spPr>
          <a:xfrm>
            <a:off x="0" y="1909763"/>
            <a:ext cx="7886700" cy="3579812"/>
          </a:xfrm>
        </p:spPr>
        <p:txBody>
          <a:bodyPr>
            <a:normAutofit fontScale="92500" lnSpcReduction="20000"/>
          </a:bodyPr>
          <a:lstStyle/>
          <a:p>
            <a:pPr lvl="1">
              <a:lnSpc>
                <a:spcPct val="100000"/>
              </a:lnSpc>
            </a:pPr>
            <a:r>
              <a:rPr lang="en-US" sz="1500" dirty="0"/>
              <a:t>Asset Protection  </a:t>
            </a:r>
          </a:p>
          <a:p>
            <a:pPr lvl="2">
              <a:lnSpc>
                <a:spcPct val="100000"/>
              </a:lnSpc>
            </a:pPr>
            <a:r>
              <a:rPr lang="en-US" dirty="0"/>
              <a:t>How to they own title to assets?</a:t>
            </a:r>
          </a:p>
          <a:p>
            <a:pPr lvl="2">
              <a:lnSpc>
                <a:spcPct val="100000"/>
              </a:lnSpc>
            </a:pPr>
            <a:r>
              <a:rPr lang="en-US" dirty="0"/>
              <a:t>What risks are they facing?</a:t>
            </a:r>
          </a:p>
          <a:p>
            <a:pPr lvl="2">
              <a:lnSpc>
                <a:spcPct val="100000"/>
              </a:lnSpc>
            </a:pPr>
            <a:r>
              <a:rPr lang="en-US" dirty="0"/>
              <a:t>Is there a prenuptial or post nuptial agreement?  Should they or their children have one?</a:t>
            </a:r>
          </a:p>
          <a:p>
            <a:pPr lvl="2">
              <a:lnSpc>
                <a:spcPct val="100000"/>
              </a:lnSpc>
            </a:pPr>
            <a:r>
              <a:rPr lang="en-US" dirty="0"/>
              <a:t>What state does the family domicile?</a:t>
            </a:r>
          </a:p>
          <a:p>
            <a:pPr lvl="2">
              <a:lnSpc>
                <a:spcPct val="100000"/>
              </a:lnSpc>
            </a:pPr>
            <a:r>
              <a:rPr lang="en-US" dirty="0"/>
              <a:t>Do they operate domestically, internationally or both?</a:t>
            </a:r>
          </a:p>
          <a:p>
            <a:pPr lvl="2">
              <a:lnSpc>
                <a:spcPct val="100000"/>
              </a:lnSpc>
            </a:pPr>
            <a:r>
              <a:rPr lang="en-US" dirty="0"/>
              <a:t>How concerned are they with asset protection?  How concerned should they be?</a:t>
            </a:r>
          </a:p>
          <a:p>
            <a:pPr lvl="2">
              <a:lnSpc>
                <a:spcPct val="100000"/>
              </a:lnSpc>
            </a:pPr>
            <a:r>
              <a:rPr lang="en-US" dirty="0"/>
              <a:t>Are there ways to better protect their business and other assets?</a:t>
            </a:r>
          </a:p>
          <a:p>
            <a:pPr lvl="2">
              <a:lnSpc>
                <a:spcPct val="100000"/>
              </a:lnSpc>
            </a:pPr>
            <a:r>
              <a:rPr lang="en-US" dirty="0"/>
              <a:t>What are the most litigious assets the client owns? Can they be isolated or insured to pass risk?</a:t>
            </a:r>
          </a:p>
          <a:p>
            <a:pPr marL="685783" lvl="2" indent="0">
              <a:lnSpc>
                <a:spcPct val="100000"/>
              </a:lnSpc>
              <a:buNone/>
            </a:pPr>
            <a:endParaRPr lang="en-US" dirty="0"/>
          </a:p>
        </p:txBody>
      </p:sp>
    </p:spTree>
    <p:extLst>
      <p:ext uri="{BB962C8B-B14F-4D97-AF65-F5344CB8AC3E}">
        <p14:creationId xmlns:p14="http://schemas.microsoft.com/office/powerpoint/2010/main" val="2668359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E920-64BD-DF11-E906-433442C2B975}"/>
              </a:ext>
            </a:extLst>
          </p:cNvPr>
          <p:cNvSpPr>
            <a:spLocks noGrp="1"/>
          </p:cNvSpPr>
          <p:nvPr>
            <p:ph type="title" idx="4294967295"/>
          </p:nvPr>
        </p:nvSpPr>
        <p:spPr>
          <a:xfrm>
            <a:off x="0" y="349250"/>
            <a:ext cx="7886700" cy="554038"/>
          </a:xfrm>
        </p:spPr>
        <p:txBody>
          <a:bodyPr>
            <a:noAutofit/>
          </a:bodyPr>
          <a:lstStyle/>
          <a:p>
            <a:pPr algn="ctr"/>
            <a:r>
              <a:rPr lang="en-US" sz="3600" b="1" dirty="0" smtClean="0"/>
              <a:t>What We Look For In Our Assessment (Part 6)</a:t>
            </a:r>
            <a:endParaRPr lang="en-US" sz="3600" b="1" dirty="0"/>
          </a:p>
        </p:txBody>
      </p:sp>
      <p:sp>
        <p:nvSpPr>
          <p:cNvPr id="3" name="Content Placeholder 2">
            <a:extLst>
              <a:ext uri="{FF2B5EF4-FFF2-40B4-BE49-F238E27FC236}">
                <a16:creationId xmlns:a16="http://schemas.microsoft.com/office/drawing/2014/main" id="{51600631-13F3-FABF-5986-D7CD9F5FB1A2}"/>
              </a:ext>
            </a:extLst>
          </p:cNvPr>
          <p:cNvSpPr>
            <a:spLocks noGrp="1"/>
          </p:cNvSpPr>
          <p:nvPr>
            <p:ph idx="4294967295"/>
          </p:nvPr>
        </p:nvSpPr>
        <p:spPr>
          <a:xfrm>
            <a:off x="0" y="1312863"/>
            <a:ext cx="7886700" cy="3579812"/>
          </a:xfrm>
        </p:spPr>
        <p:txBody>
          <a:bodyPr>
            <a:noAutofit/>
          </a:bodyPr>
          <a:lstStyle/>
          <a:p>
            <a:pPr lvl="1">
              <a:lnSpc>
                <a:spcPct val="110000"/>
              </a:lnSpc>
            </a:pPr>
            <a:r>
              <a:rPr lang="en-US" sz="1400" dirty="0"/>
              <a:t>Children  </a:t>
            </a:r>
          </a:p>
          <a:p>
            <a:pPr lvl="2">
              <a:lnSpc>
                <a:spcPct val="110000"/>
              </a:lnSpc>
            </a:pPr>
            <a:r>
              <a:rPr lang="en-US" sz="1400" dirty="0"/>
              <a:t>Understand their current finances</a:t>
            </a:r>
          </a:p>
          <a:p>
            <a:pPr lvl="2">
              <a:lnSpc>
                <a:spcPct val="110000"/>
              </a:lnSpc>
            </a:pPr>
            <a:r>
              <a:rPr lang="en-US" sz="1400" dirty="0"/>
              <a:t>Do they have estate documents?</a:t>
            </a:r>
          </a:p>
          <a:p>
            <a:pPr lvl="2">
              <a:lnSpc>
                <a:spcPct val="110000"/>
              </a:lnSpc>
            </a:pPr>
            <a:r>
              <a:rPr lang="en-US" sz="1400" dirty="0"/>
              <a:t>What is their tax bracket?</a:t>
            </a:r>
          </a:p>
          <a:p>
            <a:pPr lvl="2">
              <a:lnSpc>
                <a:spcPct val="110000"/>
              </a:lnSpc>
            </a:pPr>
            <a:r>
              <a:rPr lang="en-US" sz="1400" dirty="0"/>
              <a:t>Married? Prenuptials?</a:t>
            </a:r>
          </a:p>
          <a:p>
            <a:pPr marL="685783" lvl="2" indent="0">
              <a:lnSpc>
                <a:spcPct val="110000"/>
              </a:lnSpc>
              <a:buNone/>
            </a:pPr>
            <a:endParaRPr lang="en-US" sz="1400" dirty="0"/>
          </a:p>
          <a:p>
            <a:pPr lvl="1">
              <a:lnSpc>
                <a:spcPct val="110000"/>
              </a:lnSpc>
            </a:pPr>
            <a:r>
              <a:rPr lang="en-US" sz="1400" dirty="0"/>
              <a:t>Philanthropy</a:t>
            </a:r>
          </a:p>
          <a:p>
            <a:pPr lvl="2">
              <a:lnSpc>
                <a:spcPct val="110000"/>
              </a:lnSpc>
            </a:pPr>
            <a:r>
              <a:rPr lang="en-US" sz="1400" dirty="0"/>
              <a:t>Do they have a foundation or donor fund?  </a:t>
            </a:r>
          </a:p>
          <a:p>
            <a:pPr lvl="2">
              <a:lnSpc>
                <a:spcPct val="110000"/>
              </a:lnSpc>
            </a:pPr>
            <a:r>
              <a:rPr lang="en-US" sz="1400" dirty="0"/>
              <a:t>How do they give?</a:t>
            </a:r>
          </a:p>
          <a:p>
            <a:pPr lvl="2">
              <a:lnSpc>
                <a:spcPct val="110000"/>
              </a:lnSpc>
            </a:pPr>
            <a:r>
              <a:rPr lang="en-US" sz="1400" dirty="0"/>
              <a:t>Are they planning any large gifts?  Do they want to leave money upon their deaths?</a:t>
            </a:r>
          </a:p>
          <a:p>
            <a:pPr marL="685783" lvl="2" indent="0">
              <a:lnSpc>
                <a:spcPct val="110000"/>
              </a:lnSpc>
              <a:buNone/>
            </a:pPr>
            <a:endParaRPr lang="en-US" sz="1400" dirty="0"/>
          </a:p>
          <a:p>
            <a:pPr lvl="1">
              <a:lnSpc>
                <a:spcPct val="110000"/>
              </a:lnSpc>
            </a:pPr>
            <a:r>
              <a:rPr lang="en-US" sz="1400" dirty="0"/>
              <a:t>Business </a:t>
            </a:r>
          </a:p>
          <a:p>
            <a:pPr lvl="2">
              <a:lnSpc>
                <a:spcPct val="110000"/>
              </a:lnSpc>
            </a:pPr>
            <a:r>
              <a:rPr lang="en-US" sz="1400" dirty="0"/>
              <a:t>What is the current financial health?</a:t>
            </a:r>
          </a:p>
          <a:p>
            <a:pPr lvl="2">
              <a:lnSpc>
                <a:spcPct val="110000"/>
              </a:lnSpc>
            </a:pPr>
            <a:r>
              <a:rPr lang="en-US" sz="1400" dirty="0"/>
              <a:t>Do they have adequate agreements in place? Are their entity documents up to date?</a:t>
            </a:r>
          </a:p>
          <a:p>
            <a:pPr lvl="2">
              <a:lnSpc>
                <a:spcPct val="110000"/>
              </a:lnSpc>
            </a:pPr>
            <a:r>
              <a:rPr lang="en-US" sz="1400" dirty="0"/>
              <a:t>Is there a succession plan in place, if owner dies or becomes disability?</a:t>
            </a:r>
          </a:p>
        </p:txBody>
      </p:sp>
    </p:spTree>
    <p:extLst>
      <p:ext uri="{BB962C8B-B14F-4D97-AF65-F5344CB8AC3E}">
        <p14:creationId xmlns:p14="http://schemas.microsoft.com/office/powerpoint/2010/main" val="2666063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30F1-2FB3-0157-93D5-D1FF4829732E}"/>
              </a:ext>
            </a:extLst>
          </p:cNvPr>
          <p:cNvSpPr>
            <a:spLocks noGrp="1"/>
          </p:cNvSpPr>
          <p:nvPr>
            <p:ph type="title" idx="4294967295"/>
          </p:nvPr>
        </p:nvSpPr>
        <p:spPr>
          <a:xfrm>
            <a:off x="0" y="387350"/>
            <a:ext cx="7886700" cy="633413"/>
          </a:xfrm>
        </p:spPr>
        <p:txBody>
          <a:bodyPr>
            <a:noAutofit/>
          </a:bodyPr>
          <a:lstStyle/>
          <a:p>
            <a:pPr algn="ctr"/>
            <a:r>
              <a:rPr lang="en-US" sz="4000" b="1" dirty="0"/>
              <a:t>Design Deliverables</a:t>
            </a:r>
          </a:p>
        </p:txBody>
      </p:sp>
      <p:sp>
        <p:nvSpPr>
          <p:cNvPr id="3" name="Content Placeholder 2">
            <a:extLst>
              <a:ext uri="{FF2B5EF4-FFF2-40B4-BE49-F238E27FC236}">
                <a16:creationId xmlns:a16="http://schemas.microsoft.com/office/drawing/2014/main" id="{45686DA5-C2D7-2D54-18FA-E0A37BE8BEAD}"/>
              </a:ext>
            </a:extLst>
          </p:cNvPr>
          <p:cNvSpPr>
            <a:spLocks noGrp="1"/>
          </p:cNvSpPr>
          <p:nvPr>
            <p:ph idx="4294967295"/>
          </p:nvPr>
        </p:nvSpPr>
        <p:spPr>
          <a:xfrm>
            <a:off x="0" y="1843088"/>
            <a:ext cx="7886700" cy="3646487"/>
          </a:xfrm>
        </p:spPr>
        <p:txBody>
          <a:bodyPr>
            <a:noAutofit/>
          </a:bodyPr>
          <a:lstStyle/>
          <a:p>
            <a:pPr>
              <a:lnSpc>
                <a:spcPct val="100000"/>
              </a:lnSpc>
            </a:pPr>
            <a:r>
              <a:rPr lang="en-US" sz="1500" dirty="0"/>
              <a:t>Deliverables</a:t>
            </a:r>
          </a:p>
          <a:p>
            <a:pPr lvl="1">
              <a:lnSpc>
                <a:spcPct val="100000"/>
              </a:lnSpc>
            </a:pPr>
            <a:r>
              <a:rPr lang="en-US" sz="1500" dirty="0"/>
              <a:t>Family Tree</a:t>
            </a:r>
          </a:p>
          <a:p>
            <a:pPr lvl="1">
              <a:lnSpc>
                <a:spcPct val="100000"/>
              </a:lnSpc>
            </a:pPr>
            <a:r>
              <a:rPr lang="en-US" sz="1500" dirty="0"/>
              <a:t>Current Net Worth Statement</a:t>
            </a:r>
          </a:p>
          <a:p>
            <a:pPr lvl="1">
              <a:lnSpc>
                <a:spcPct val="100000"/>
              </a:lnSpc>
            </a:pPr>
            <a:r>
              <a:rPr lang="en-US" sz="1500" dirty="0"/>
              <a:t>Estate Tax Exposure</a:t>
            </a:r>
          </a:p>
          <a:p>
            <a:pPr lvl="1">
              <a:lnSpc>
                <a:spcPct val="100000"/>
              </a:lnSpc>
            </a:pPr>
            <a:r>
              <a:rPr lang="en-US" sz="1500" dirty="0"/>
              <a:t>Income Tax Exposure</a:t>
            </a:r>
          </a:p>
          <a:p>
            <a:pPr lvl="1">
              <a:lnSpc>
                <a:spcPct val="100000"/>
              </a:lnSpc>
            </a:pPr>
            <a:r>
              <a:rPr lang="en-US" sz="1500" dirty="0"/>
              <a:t>Summary of All Insurances</a:t>
            </a:r>
          </a:p>
          <a:p>
            <a:pPr lvl="1">
              <a:lnSpc>
                <a:spcPct val="100000"/>
              </a:lnSpc>
            </a:pPr>
            <a:r>
              <a:rPr lang="en-US" sz="1500" dirty="0"/>
              <a:t>Flowchart of all entities</a:t>
            </a:r>
          </a:p>
          <a:p>
            <a:pPr lvl="1">
              <a:lnSpc>
                <a:spcPct val="100000"/>
              </a:lnSpc>
            </a:pPr>
            <a:r>
              <a:rPr lang="en-US" sz="1500" dirty="0"/>
              <a:t>Summary of current estate plan, estate documents and fiduciaries</a:t>
            </a:r>
          </a:p>
          <a:p>
            <a:pPr lvl="1">
              <a:lnSpc>
                <a:spcPct val="100000"/>
              </a:lnSpc>
            </a:pPr>
            <a:r>
              <a:rPr lang="en-US" sz="1500" dirty="0"/>
              <a:t>Asset allocation and location</a:t>
            </a:r>
          </a:p>
          <a:p>
            <a:pPr>
              <a:lnSpc>
                <a:spcPct val="100000"/>
              </a:lnSpc>
            </a:pPr>
            <a:r>
              <a:rPr lang="en-US" sz="1500" dirty="0"/>
              <a:t>Risk &amp; Opportunities Memo (Road Map)</a:t>
            </a:r>
          </a:p>
          <a:p>
            <a:pPr>
              <a:lnSpc>
                <a:spcPct val="100000"/>
              </a:lnSpc>
            </a:pPr>
            <a:r>
              <a:rPr lang="en-US" sz="1500" dirty="0"/>
              <a:t>Strategy meeting to review and determine what recommendations will be implemented and when.</a:t>
            </a:r>
          </a:p>
          <a:p>
            <a:pPr>
              <a:lnSpc>
                <a:spcPct val="100000"/>
              </a:lnSpc>
            </a:pPr>
            <a:r>
              <a:rPr lang="en-US" sz="1500" dirty="0"/>
              <a:t>Next Step is we begin to Build Our Recommended Wealth Structure based on the developed Road Map.</a:t>
            </a:r>
          </a:p>
        </p:txBody>
      </p:sp>
    </p:spTree>
    <p:extLst>
      <p:ext uri="{BB962C8B-B14F-4D97-AF65-F5344CB8AC3E}">
        <p14:creationId xmlns:p14="http://schemas.microsoft.com/office/powerpoint/2010/main" val="17023511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642616" cy="640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86D32-AD05-F77E-337C-F391E25353E9}"/>
              </a:ext>
            </a:extLst>
          </p:cNvPr>
          <p:cNvSpPr>
            <a:spLocks noGrp="1"/>
          </p:cNvSpPr>
          <p:nvPr>
            <p:ph type="title" idx="4294967295"/>
          </p:nvPr>
        </p:nvSpPr>
        <p:spPr>
          <a:xfrm>
            <a:off x="0" y="1335088"/>
            <a:ext cx="2643188" cy="4183062"/>
          </a:xfrm>
        </p:spPr>
        <p:txBody>
          <a:bodyPr anchor="t">
            <a:normAutofit/>
          </a:bodyPr>
          <a:lstStyle/>
          <a:p>
            <a:pPr algn="ctr"/>
            <a:r>
              <a:rPr lang="en-US" sz="4000" b="1" dirty="0">
                <a:solidFill>
                  <a:schemeClr val="bg1"/>
                </a:solidFill>
              </a:rPr>
              <a:t/>
            </a:r>
            <a:br>
              <a:rPr lang="en-US" sz="4000" b="1" dirty="0">
                <a:solidFill>
                  <a:schemeClr val="bg1"/>
                </a:solidFill>
              </a:rPr>
            </a:br>
            <a:r>
              <a:rPr lang="en-US" sz="4000" b="1" dirty="0">
                <a:solidFill>
                  <a:schemeClr val="bg1"/>
                </a:solidFill>
              </a:rPr>
              <a:t>Assembling the Client’s Team</a:t>
            </a:r>
          </a:p>
        </p:txBody>
      </p:sp>
      <p:sp>
        <p:nvSpPr>
          <p:cNvPr id="3" name="Content Placeholder 2">
            <a:extLst>
              <a:ext uri="{FF2B5EF4-FFF2-40B4-BE49-F238E27FC236}">
                <a16:creationId xmlns:a16="http://schemas.microsoft.com/office/drawing/2014/main" id="{411E2763-18D8-477E-EDAD-6196AED01867}"/>
              </a:ext>
            </a:extLst>
          </p:cNvPr>
          <p:cNvSpPr>
            <a:spLocks noGrp="1"/>
          </p:cNvSpPr>
          <p:nvPr>
            <p:ph idx="4294967295"/>
          </p:nvPr>
        </p:nvSpPr>
        <p:spPr>
          <a:xfrm>
            <a:off x="4351338" y="1495425"/>
            <a:ext cx="4792662" cy="4084638"/>
          </a:xfrm>
        </p:spPr>
        <p:txBody>
          <a:bodyPr>
            <a:normAutofit lnSpcReduction="10000"/>
          </a:bodyPr>
          <a:lstStyle/>
          <a:p>
            <a:r>
              <a:rPr lang="en-US" sz="1350" dirty="0"/>
              <a:t>Family Wealth Advisor (the “Chief of Staff”)</a:t>
            </a:r>
          </a:p>
          <a:p>
            <a:pPr marL="0" indent="0">
              <a:buNone/>
            </a:pPr>
            <a:endParaRPr lang="en-US" sz="1350" dirty="0"/>
          </a:p>
          <a:p>
            <a:r>
              <a:rPr lang="en-US" sz="1350" dirty="0"/>
              <a:t>Attorneys – Not only estate but for other legal issues a family may have</a:t>
            </a:r>
          </a:p>
          <a:p>
            <a:pPr marL="0" indent="0">
              <a:buNone/>
            </a:pPr>
            <a:endParaRPr lang="en-US" sz="1350" dirty="0"/>
          </a:p>
          <a:p>
            <a:r>
              <a:rPr lang="en-US" sz="1350" dirty="0"/>
              <a:t>Accountant</a:t>
            </a:r>
          </a:p>
          <a:p>
            <a:pPr marL="0" indent="0">
              <a:buNone/>
            </a:pPr>
            <a:endParaRPr lang="en-US" sz="1350" dirty="0"/>
          </a:p>
          <a:p>
            <a:r>
              <a:rPr lang="en-US" sz="1350" dirty="0"/>
              <a:t>Insurance Brokers</a:t>
            </a:r>
          </a:p>
          <a:p>
            <a:pPr marL="0" indent="0">
              <a:buNone/>
            </a:pPr>
            <a:endParaRPr lang="en-US" sz="1350" dirty="0"/>
          </a:p>
          <a:p>
            <a:r>
              <a:rPr lang="en-US" sz="1350" dirty="0"/>
              <a:t>Investment Managers</a:t>
            </a:r>
          </a:p>
          <a:p>
            <a:pPr marL="0" indent="0">
              <a:buNone/>
            </a:pPr>
            <a:endParaRPr lang="en-US" sz="1350" dirty="0"/>
          </a:p>
          <a:p>
            <a:r>
              <a:rPr lang="en-US" sz="1350" dirty="0"/>
              <a:t>Other Advisors </a:t>
            </a:r>
          </a:p>
          <a:p>
            <a:endParaRPr lang="en-US" sz="1350" dirty="0"/>
          </a:p>
          <a:p>
            <a:r>
              <a:rPr lang="en-US" sz="1350" dirty="0"/>
              <a:t>Concierge Services – Planes, Trains &amp; Automobiles</a:t>
            </a:r>
          </a:p>
          <a:p>
            <a:pPr marL="0" indent="0">
              <a:buNone/>
            </a:pPr>
            <a:endParaRPr lang="en-US" sz="1500" dirty="0"/>
          </a:p>
        </p:txBody>
      </p:sp>
    </p:spTree>
    <p:extLst>
      <p:ext uri="{BB962C8B-B14F-4D97-AF65-F5344CB8AC3E}">
        <p14:creationId xmlns:p14="http://schemas.microsoft.com/office/powerpoint/2010/main" val="4203393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642616" cy="640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86D32-AD05-F77E-337C-F391E25353E9}"/>
              </a:ext>
            </a:extLst>
          </p:cNvPr>
          <p:cNvSpPr>
            <a:spLocks noGrp="1"/>
          </p:cNvSpPr>
          <p:nvPr>
            <p:ph type="title" idx="4294967295"/>
          </p:nvPr>
        </p:nvSpPr>
        <p:spPr>
          <a:xfrm>
            <a:off x="0" y="1314450"/>
            <a:ext cx="2424113" cy="4183063"/>
          </a:xfrm>
        </p:spPr>
        <p:txBody>
          <a:bodyPr anchor="t">
            <a:normAutofit/>
          </a:bodyPr>
          <a:lstStyle/>
          <a:p>
            <a:pPr algn="ctr"/>
            <a:r>
              <a:rPr lang="en-US" sz="4000" b="1" dirty="0">
                <a:solidFill>
                  <a:schemeClr val="bg1"/>
                </a:solidFill>
              </a:rPr>
              <a:t/>
            </a:r>
            <a:br>
              <a:rPr lang="en-US" sz="4000" b="1" dirty="0">
                <a:solidFill>
                  <a:schemeClr val="bg1"/>
                </a:solidFill>
              </a:rPr>
            </a:br>
            <a:r>
              <a:rPr lang="en-US" sz="4000" b="1" dirty="0">
                <a:solidFill>
                  <a:schemeClr val="bg1"/>
                </a:solidFill>
              </a:rPr>
              <a:t>Building Strategies &amp; Structures</a:t>
            </a:r>
          </a:p>
        </p:txBody>
      </p:sp>
      <p:sp>
        <p:nvSpPr>
          <p:cNvPr id="3" name="Content Placeholder 2">
            <a:extLst>
              <a:ext uri="{FF2B5EF4-FFF2-40B4-BE49-F238E27FC236}">
                <a16:creationId xmlns:a16="http://schemas.microsoft.com/office/drawing/2014/main" id="{411E2763-18D8-477E-EDAD-6196AED01867}"/>
              </a:ext>
            </a:extLst>
          </p:cNvPr>
          <p:cNvSpPr>
            <a:spLocks noGrp="1"/>
          </p:cNvSpPr>
          <p:nvPr>
            <p:ph idx="4294967295"/>
          </p:nvPr>
        </p:nvSpPr>
        <p:spPr>
          <a:xfrm>
            <a:off x="3189288" y="931863"/>
            <a:ext cx="5954712" cy="4084637"/>
          </a:xfrm>
        </p:spPr>
        <p:txBody>
          <a:bodyPr>
            <a:noAutofit/>
          </a:bodyPr>
          <a:lstStyle/>
          <a:p>
            <a:r>
              <a:rPr lang="en-US" sz="2000" dirty="0"/>
              <a:t>Based on the Road Map &amp; the Family’s Priorities</a:t>
            </a:r>
          </a:p>
          <a:p>
            <a:pPr marL="0" indent="0">
              <a:buNone/>
            </a:pPr>
            <a:endParaRPr lang="en-US" sz="2000" dirty="0"/>
          </a:p>
          <a:p>
            <a:r>
              <a:rPr lang="en-US" sz="2000" dirty="0"/>
              <a:t>Address risks a family faces &amp; the opportunities to enhance their priorities.</a:t>
            </a:r>
          </a:p>
          <a:p>
            <a:pPr marL="0" indent="0">
              <a:buNone/>
            </a:pPr>
            <a:endParaRPr lang="en-US" sz="2000" dirty="0"/>
          </a:p>
          <a:p>
            <a:r>
              <a:rPr lang="en-US" sz="2000" dirty="0"/>
              <a:t>Evaluate enhanced opportunities in the following areas:</a:t>
            </a:r>
          </a:p>
          <a:p>
            <a:pPr marL="0" indent="0">
              <a:buNone/>
            </a:pPr>
            <a:endParaRPr lang="en-US" sz="2000" dirty="0"/>
          </a:p>
          <a:p>
            <a:pPr lvl="1"/>
            <a:r>
              <a:rPr lang="en-US" sz="1600" dirty="0"/>
              <a:t>Family Communication and Priorities</a:t>
            </a:r>
          </a:p>
          <a:p>
            <a:pPr lvl="1"/>
            <a:r>
              <a:rPr lang="en-US" sz="1600" dirty="0"/>
              <a:t>Assets &amp; Liabilities</a:t>
            </a:r>
          </a:p>
          <a:p>
            <a:pPr lvl="1"/>
            <a:r>
              <a:rPr lang="en-US" sz="1600" dirty="0"/>
              <a:t>Investments</a:t>
            </a:r>
          </a:p>
          <a:p>
            <a:pPr lvl="1"/>
            <a:r>
              <a:rPr lang="en-US" sz="1600" dirty="0"/>
              <a:t>Estate Plan</a:t>
            </a:r>
          </a:p>
          <a:p>
            <a:pPr lvl="1"/>
            <a:r>
              <a:rPr lang="en-US" sz="1600" dirty="0"/>
              <a:t>Asset Custody</a:t>
            </a:r>
          </a:p>
          <a:p>
            <a:pPr lvl="1"/>
            <a:r>
              <a:rPr lang="en-US" sz="1600" dirty="0"/>
              <a:t>Consolidation of assets for simplification</a:t>
            </a:r>
          </a:p>
          <a:p>
            <a:pPr lvl="1"/>
            <a:r>
              <a:rPr lang="en-US" sz="1600" dirty="0"/>
              <a:t>Adequate Cash Reserves &amp; Placement</a:t>
            </a:r>
          </a:p>
          <a:p>
            <a:pPr lvl="1"/>
            <a:r>
              <a:rPr lang="en-US" sz="1600" dirty="0"/>
              <a:t>Risk Management &amp; Asset Protection</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90014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642616" cy="640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b="1" dirty="0"/>
          </a:p>
        </p:txBody>
      </p:sp>
      <p:sp>
        <p:nvSpPr>
          <p:cNvPr id="2" name="Title 1">
            <a:extLst>
              <a:ext uri="{FF2B5EF4-FFF2-40B4-BE49-F238E27FC236}">
                <a16:creationId xmlns:a16="http://schemas.microsoft.com/office/drawing/2014/main" id="{BA286D32-AD05-F77E-337C-F391E25353E9}"/>
              </a:ext>
            </a:extLst>
          </p:cNvPr>
          <p:cNvSpPr>
            <a:spLocks noGrp="1"/>
          </p:cNvSpPr>
          <p:nvPr>
            <p:ph type="title" idx="4294967295"/>
          </p:nvPr>
        </p:nvSpPr>
        <p:spPr>
          <a:xfrm>
            <a:off x="0" y="1355725"/>
            <a:ext cx="2074863" cy="4183063"/>
          </a:xfrm>
        </p:spPr>
        <p:txBody>
          <a:bodyPr anchor="t">
            <a:normAutofit/>
          </a:bodyPr>
          <a:lstStyle/>
          <a:p>
            <a:pPr algn="ctr"/>
            <a:r>
              <a:rPr lang="en-US" dirty="0">
                <a:solidFill>
                  <a:schemeClr val="bg1"/>
                </a:solidFill>
              </a:rPr>
              <a:t/>
            </a:r>
            <a:br>
              <a:rPr lang="en-US" dirty="0">
                <a:solidFill>
                  <a:schemeClr val="bg1"/>
                </a:solidFill>
              </a:rPr>
            </a:br>
            <a:r>
              <a:rPr lang="en-US" dirty="0">
                <a:solidFill>
                  <a:schemeClr val="bg1"/>
                </a:solidFill>
              </a:rPr>
              <a:t>Reporting &amp; Monitoring</a:t>
            </a:r>
          </a:p>
        </p:txBody>
      </p:sp>
      <p:sp>
        <p:nvSpPr>
          <p:cNvPr id="3" name="Content Placeholder 2">
            <a:extLst>
              <a:ext uri="{FF2B5EF4-FFF2-40B4-BE49-F238E27FC236}">
                <a16:creationId xmlns:a16="http://schemas.microsoft.com/office/drawing/2014/main" id="{411E2763-18D8-477E-EDAD-6196AED01867}"/>
              </a:ext>
            </a:extLst>
          </p:cNvPr>
          <p:cNvSpPr>
            <a:spLocks noGrp="1"/>
          </p:cNvSpPr>
          <p:nvPr>
            <p:ph idx="4294967295"/>
          </p:nvPr>
        </p:nvSpPr>
        <p:spPr>
          <a:xfrm>
            <a:off x="4351338" y="985838"/>
            <a:ext cx="4792662" cy="4084637"/>
          </a:xfrm>
        </p:spPr>
        <p:txBody>
          <a:bodyPr>
            <a:noAutofit/>
          </a:bodyPr>
          <a:lstStyle/>
          <a:p>
            <a:r>
              <a:rPr lang="en-US" sz="2400" dirty="0"/>
              <a:t>How do we collect &amp; share Family Data</a:t>
            </a:r>
          </a:p>
          <a:p>
            <a:pPr marL="0" indent="0">
              <a:buNone/>
            </a:pPr>
            <a:endParaRPr lang="en-US" sz="2400" dirty="0"/>
          </a:p>
          <a:p>
            <a:r>
              <a:rPr lang="en-US" sz="2400" dirty="0"/>
              <a:t>Design the Reporting Structure</a:t>
            </a:r>
          </a:p>
          <a:p>
            <a:pPr lvl="1"/>
            <a:r>
              <a:rPr lang="en-US" sz="1600" dirty="0"/>
              <a:t>Family Priorities &amp; Accomplishments</a:t>
            </a:r>
          </a:p>
          <a:p>
            <a:pPr lvl="1"/>
            <a:r>
              <a:rPr lang="en-US" sz="1600" dirty="0"/>
              <a:t>Family Snapshot – What is important to family</a:t>
            </a:r>
          </a:p>
          <a:p>
            <a:pPr lvl="1"/>
            <a:r>
              <a:rPr lang="en-US" sz="1600" dirty="0"/>
              <a:t>Net Worth</a:t>
            </a:r>
          </a:p>
          <a:p>
            <a:pPr lvl="1"/>
            <a:r>
              <a:rPr lang="en-US" sz="1600" dirty="0"/>
              <a:t>Estate Planning &amp; Business Entities</a:t>
            </a:r>
          </a:p>
          <a:p>
            <a:pPr lvl="1"/>
            <a:r>
              <a:rPr lang="en-US" sz="1600" dirty="0"/>
              <a:t>Accounting &amp; Cash Flow</a:t>
            </a:r>
          </a:p>
          <a:p>
            <a:pPr lvl="1"/>
            <a:r>
              <a:rPr lang="en-US" sz="1600" dirty="0"/>
              <a:t>Taxes</a:t>
            </a:r>
          </a:p>
          <a:p>
            <a:pPr lvl="1"/>
            <a:r>
              <a:rPr lang="en-US" sz="1600" dirty="0"/>
              <a:t>Investment Reporting on Liquid &amp; Illiquid Investments</a:t>
            </a:r>
          </a:p>
          <a:p>
            <a:pPr lvl="1"/>
            <a:r>
              <a:rPr lang="en-US" sz="1600" dirty="0"/>
              <a:t>Reporting across generations</a:t>
            </a:r>
          </a:p>
          <a:p>
            <a:pPr lvl="1"/>
            <a:endParaRPr lang="en-US" sz="1600" dirty="0"/>
          </a:p>
          <a:p>
            <a:pPr lvl="1"/>
            <a:endParaRPr lang="en-US" sz="1600" dirty="0"/>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2996626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642616" cy="640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86D32-AD05-F77E-337C-F391E25353E9}"/>
              </a:ext>
            </a:extLst>
          </p:cNvPr>
          <p:cNvSpPr>
            <a:spLocks noGrp="1"/>
          </p:cNvSpPr>
          <p:nvPr>
            <p:ph type="title" idx="4294967295"/>
          </p:nvPr>
        </p:nvSpPr>
        <p:spPr>
          <a:xfrm>
            <a:off x="0" y="1335088"/>
            <a:ext cx="2074863" cy="4183062"/>
          </a:xfrm>
        </p:spPr>
        <p:txBody>
          <a:bodyPr anchor="t">
            <a:normAutofit/>
          </a:bodyPr>
          <a:lstStyle/>
          <a:p>
            <a:pPr algn="ctr"/>
            <a:r>
              <a:rPr lang="en-US" sz="3600" b="1" dirty="0">
                <a:solidFill>
                  <a:schemeClr val="bg1"/>
                </a:solidFill>
              </a:rPr>
              <a:t/>
            </a:r>
            <a:br>
              <a:rPr lang="en-US" sz="3600" b="1" dirty="0">
                <a:solidFill>
                  <a:schemeClr val="bg1"/>
                </a:solidFill>
              </a:rPr>
            </a:br>
            <a:r>
              <a:rPr lang="en-US" sz="3600" b="1" dirty="0">
                <a:solidFill>
                  <a:schemeClr val="bg1"/>
                </a:solidFill>
              </a:rPr>
              <a:t>Goal of Designing A Family Wealth Structure</a:t>
            </a:r>
          </a:p>
        </p:txBody>
      </p:sp>
      <p:sp>
        <p:nvSpPr>
          <p:cNvPr id="3" name="Content Placeholder 2">
            <a:extLst>
              <a:ext uri="{FF2B5EF4-FFF2-40B4-BE49-F238E27FC236}">
                <a16:creationId xmlns:a16="http://schemas.microsoft.com/office/drawing/2014/main" id="{411E2763-18D8-477E-EDAD-6196AED01867}"/>
              </a:ext>
            </a:extLst>
          </p:cNvPr>
          <p:cNvSpPr>
            <a:spLocks noGrp="1"/>
          </p:cNvSpPr>
          <p:nvPr>
            <p:ph idx="4294967295"/>
          </p:nvPr>
        </p:nvSpPr>
        <p:spPr>
          <a:xfrm>
            <a:off x="3084513" y="1155700"/>
            <a:ext cx="6059487" cy="4084638"/>
          </a:xfrm>
        </p:spPr>
        <p:txBody>
          <a:bodyPr>
            <a:noAutofit/>
          </a:bodyPr>
          <a:lstStyle/>
          <a:p>
            <a:pPr lvl="1"/>
            <a:endParaRPr lang="en-US" sz="1600" b="1" u="sng" dirty="0"/>
          </a:p>
          <a:p>
            <a:pPr lvl="1"/>
            <a:endParaRPr lang="en-US" sz="1600" b="1" u="sng" dirty="0"/>
          </a:p>
          <a:p>
            <a:pPr lvl="1"/>
            <a:r>
              <a:rPr lang="en-US" sz="1600" b="1" u="sng" dirty="0"/>
              <a:t>Coordinate</a:t>
            </a:r>
            <a:r>
              <a:rPr lang="en-US" sz="1600" dirty="0"/>
              <a:t> – Every aspect of the family’s financial life with team members.</a:t>
            </a:r>
          </a:p>
          <a:p>
            <a:pPr marL="342892" lvl="1" indent="0">
              <a:buNone/>
            </a:pPr>
            <a:endParaRPr lang="en-US" sz="1600" dirty="0"/>
          </a:p>
          <a:p>
            <a:pPr lvl="1"/>
            <a:r>
              <a:rPr lang="en-US" sz="1600" b="1" u="sng" dirty="0"/>
              <a:t>Consolidate</a:t>
            </a:r>
            <a:r>
              <a:rPr lang="en-US" sz="1600" dirty="0"/>
              <a:t> – Minimum number of entities, accounts and paperwork necessary to meet the client’s priorities and protect their wealth</a:t>
            </a:r>
          </a:p>
          <a:p>
            <a:pPr marL="342892" lvl="1" indent="0">
              <a:buNone/>
            </a:pPr>
            <a:endParaRPr lang="en-US" sz="1600" dirty="0"/>
          </a:p>
          <a:p>
            <a:pPr lvl="1"/>
            <a:r>
              <a:rPr lang="en-US" sz="1600" b="1" u="sng" dirty="0"/>
              <a:t>Comprehensive</a:t>
            </a:r>
            <a:r>
              <a:rPr lang="en-US" sz="1600" dirty="0"/>
              <a:t> – We work on all aspects of their finances</a:t>
            </a:r>
          </a:p>
          <a:p>
            <a:pPr marL="342892" lvl="1" indent="0">
              <a:buNone/>
            </a:pPr>
            <a:endParaRPr lang="en-US" sz="1600" dirty="0"/>
          </a:p>
          <a:p>
            <a:pPr lvl="1"/>
            <a:r>
              <a:rPr lang="en-US" sz="1600" b="1" u="sng" dirty="0"/>
              <a:t>Simplify</a:t>
            </a:r>
            <a:r>
              <a:rPr lang="en-US" sz="1600" dirty="0"/>
              <a:t> – To reduce the burden placed on the family in managing their finances so they can focus on what is truly important to them</a:t>
            </a:r>
          </a:p>
          <a:p>
            <a:pPr marL="342892" lvl="1" indent="0">
              <a:buNone/>
            </a:pPr>
            <a:endParaRPr lang="en-US" sz="1600" dirty="0"/>
          </a:p>
          <a:p>
            <a:pPr lvl="1"/>
            <a:r>
              <a:rPr lang="en-US" sz="1600" b="1" u="sng" dirty="0"/>
              <a:t>Accountability</a:t>
            </a:r>
            <a:r>
              <a:rPr lang="en-US" sz="1600" dirty="0"/>
              <a:t> – Provide accountability amongst the team to provide the best advice to the family</a:t>
            </a:r>
          </a:p>
          <a:p>
            <a:pPr lvl="1"/>
            <a:endParaRPr lang="en-US" sz="1600" dirty="0"/>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521375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642616" cy="640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86D32-AD05-F77E-337C-F391E25353E9}"/>
              </a:ext>
            </a:extLst>
          </p:cNvPr>
          <p:cNvSpPr>
            <a:spLocks noGrp="1"/>
          </p:cNvSpPr>
          <p:nvPr>
            <p:ph type="title" idx="4294967295"/>
          </p:nvPr>
        </p:nvSpPr>
        <p:spPr>
          <a:xfrm>
            <a:off x="0" y="1208088"/>
            <a:ext cx="2435225" cy="4183062"/>
          </a:xfrm>
        </p:spPr>
        <p:txBody>
          <a:bodyPr anchor="t">
            <a:normAutofit/>
          </a:bodyPr>
          <a:lstStyle/>
          <a:p>
            <a:pPr algn="ctr"/>
            <a:r>
              <a:rPr lang="en-US" sz="4000" b="1" dirty="0">
                <a:solidFill>
                  <a:schemeClr val="bg1"/>
                </a:solidFill>
              </a:rPr>
              <a:t/>
            </a:r>
            <a:br>
              <a:rPr lang="en-US" sz="4000" b="1" dirty="0">
                <a:solidFill>
                  <a:schemeClr val="bg1"/>
                </a:solidFill>
              </a:rPr>
            </a:br>
            <a:r>
              <a:rPr lang="en-US" sz="4000" b="1" dirty="0">
                <a:solidFill>
                  <a:schemeClr val="bg1"/>
                </a:solidFill>
              </a:rPr>
              <a:t>Goal of Designing A Family Wealth Structure</a:t>
            </a:r>
          </a:p>
        </p:txBody>
      </p:sp>
      <p:sp>
        <p:nvSpPr>
          <p:cNvPr id="3" name="Content Placeholder 2">
            <a:extLst>
              <a:ext uri="{FF2B5EF4-FFF2-40B4-BE49-F238E27FC236}">
                <a16:creationId xmlns:a16="http://schemas.microsoft.com/office/drawing/2014/main" id="{411E2763-18D8-477E-EDAD-6196AED01867}"/>
              </a:ext>
            </a:extLst>
          </p:cNvPr>
          <p:cNvSpPr>
            <a:spLocks noGrp="1"/>
          </p:cNvSpPr>
          <p:nvPr>
            <p:ph idx="4294967295"/>
          </p:nvPr>
        </p:nvSpPr>
        <p:spPr>
          <a:xfrm>
            <a:off x="4351338" y="931863"/>
            <a:ext cx="4792662" cy="4084637"/>
          </a:xfrm>
        </p:spPr>
        <p:txBody>
          <a:bodyPr>
            <a:noAutofit/>
          </a:bodyPr>
          <a:lstStyle/>
          <a:p>
            <a:pPr lvl="1"/>
            <a:endParaRPr lang="en-US" sz="1200" b="1" u="sng" dirty="0"/>
          </a:p>
          <a:p>
            <a:pPr lvl="1"/>
            <a:endParaRPr lang="en-US" sz="1200" b="1" u="sng" dirty="0"/>
          </a:p>
          <a:p>
            <a:pPr lvl="1"/>
            <a:r>
              <a:rPr lang="en-US" sz="1800" dirty="0"/>
              <a:t>While most families do not grow their wealth or even maintain it over the generations, they just watch it disappear before their eyes.</a:t>
            </a:r>
          </a:p>
          <a:p>
            <a:pPr marL="342892" lvl="1" indent="0">
              <a:buNone/>
            </a:pPr>
            <a:endParaRPr lang="en-US" sz="1800" dirty="0"/>
          </a:p>
          <a:p>
            <a:pPr lvl="1"/>
            <a:r>
              <a:rPr lang="en-US" sz="1800" dirty="0"/>
              <a:t>To grow wealth, it takes patience, sacrifice, time, hard slogging and paying attention to the minuet details.</a:t>
            </a:r>
          </a:p>
          <a:p>
            <a:pPr lvl="1"/>
            <a:endParaRPr lang="en-US" sz="1800" dirty="0"/>
          </a:p>
          <a:p>
            <a:pPr lvl="1"/>
            <a:r>
              <a:rPr lang="en-US" sz="1800" dirty="0"/>
              <a:t>We believe a coordinate approach to managing a family’s complex wealth and paying attention to the small stuff gives them the best opportunity to grow their wealth.</a:t>
            </a:r>
          </a:p>
          <a:p>
            <a:pPr lvl="1"/>
            <a:endParaRPr lang="en-US" sz="1200" dirty="0"/>
          </a:p>
          <a:p>
            <a:pPr marL="0" indent="0">
              <a:buNone/>
            </a:pPr>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394527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143000" y="3037259"/>
            <a:ext cx="6858000" cy="2143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prstClr val="black"/>
                </a:solidFill>
                <a:latin typeface="Calibri" panose="020F0502020204030204"/>
              </a:rPr>
              <a:t>Saturday, October </a:t>
            </a:r>
            <a:r>
              <a:rPr lang="en-US" sz="2000" dirty="0" smtClean="0">
                <a:solidFill>
                  <a:prstClr val="black"/>
                </a:solidFill>
                <a:latin typeface="Calibri" panose="020F0502020204030204"/>
              </a:rPr>
              <a:t>28</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2023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From 11:00 AM </a:t>
            </a:r>
            <a:r>
              <a:rPr lang="en-US" sz="2000" dirty="0" smtClean="0">
                <a:solidFill>
                  <a:prstClr val="black"/>
                </a:solidFill>
                <a:latin typeface="Calibri" panose="020F0502020204030204"/>
              </a:rPr>
              <a:t>to</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12:00 </a:t>
            </a:r>
            <a:r>
              <a:rPr lang="en-US" sz="2000" dirty="0">
                <a:solidFill>
                  <a:prstClr val="black"/>
                </a:solidFill>
                <a:latin typeface="Calibri" panose="020F0502020204030204"/>
              </a:rPr>
              <a:t>P</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 EST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(60 minutes)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382" y="3874208"/>
            <a:ext cx="1579334" cy="1579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890162" y="5444943"/>
            <a:ext cx="3467773" cy="720197"/>
          </a:xfrm>
          <a:prstGeom prst="rect">
            <a:avLst/>
          </a:prstGeom>
          <a:noFill/>
        </p:spPr>
        <p:txBody>
          <a:bodyPr wrap="square" rtlCol="0">
            <a:spAutoFit/>
          </a:bodyPr>
          <a:lstStyle/>
          <a:p>
            <a:pPr lvl="0" algn="ctr">
              <a:lnSpc>
                <a:spcPct val="120000"/>
              </a:lnSpc>
              <a:defRPr/>
            </a:pPr>
            <a:r>
              <a:rPr lang="en-US" sz="1200" dirty="0">
                <a:solidFill>
                  <a:prstClr val="black"/>
                </a:solidFill>
              </a:rPr>
              <a:t>Alan Gassman, JD, LL.M. (Taxation), AEP® (Distinguished)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rPr>
              <a:t>agassman@gassmanpa.com</a:t>
            </a:r>
            <a:endParaRPr kumimoji="0" lang="en-US" sz="1200" b="0" i="0" u="none" strike="noStrike" kern="1200" cap="none" spc="0" normalizeH="0" baseline="0" noProof="0" dirty="0">
              <a:ln>
                <a:noFill/>
              </a:ln>
              <a:solidFill>
                <a:prstClr val="black"/>
              </a:solidFill>
              <a:effectLst/>
              <a:uLnTx/>
              <a:uFillTx/>
              <a:latin typeface="Calibri" panose="020F0502020204030204"/>
            </a:endParaRPr>
          </a:p>
        </p:txBody>
      </p:sp>
      <p:sp>
        <p:nvSpPr>
          <p:cNvPr id="6" name="TextBox 5"/>
          <p:cNvSpPr txBox="1"/>
          <p:nvPr/>
        </p:nvSpPr>
        <p:spPr>
          <a:xfrm>
            <a:off x="150963" y="983592"/>
            <a:ext cx="8842075" cy="20621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prstClr val="black"/>
                </a:solidFill>
                <a:latin typeface="Calibri" panose="020F0502020204030204"/>
              </a:rPr>
              <a:t>PART 1: THE CPA’S GUIDE TO DESIGNING AND BUILDING A FAMILY’S COMPLEX WEALTH STRUCTURE</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0" y="6116260"/>
            <a:ext cx="9144000" cy="74174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7999" y="6116262"/>
            <a:ext cx="4188007" cy="75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txBox="1">
            <a:spLocks/>
          </p:cNvSpPr>
          <p:nvPr/>
        </p:nvSpPr>
        <p:spPr>
          <a:xfrm>
            <a:off x="6952" y="6387632"/>
            <a:ext cx="3990110" cy="5054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j-ea"/>
                <a:cs typeface="+mj-cs"/>
              </a:rPr>
              <a:t>1245 Court Street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j-ea"/>
                <a:cs typeface="+mj-cs"/>
              </a:rPr>
              <a:t>Clearwater, FL 33756</a:t>
            </a:r>
            <a:endParaRPr kumimoji="0" lang="en-US" sz="14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12" name="Rectangle 11"/>
          <p:cNvSpPr/>
          <p:nvPr/>
        </p:nvSpPr>
        <p:spPr>
          <a:xfrm>
            <a:off x="1604773" y="4237380"/>
            <a:ext cx="5934455" cy="368049"/>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Presented By</a:t>
            </a: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62638" y="5580736"/>
            <a:ext cx="1964256" cy="461665"/>
          </a:xfrm>
          <a:prstGeom prst="rect">
            <a:avLst/>
          </a:prstGeom>
          <a:noFill/>
        </p:spPr>
        <p:txBody>
          <a:bodyPr wrap="none" rtlCol="0">
            <a:spAutoFit/>
          </a:bodyPr>
          <a:lstStyle/>
          <a:p>
            <a:pPr algn="ctr"/>
            <a:r>
              <a:rPr lang="en-US" sz="1200" dirty="0" smtClean="0"/>
              <a:t>Chris Roe, CPA, PFS</a:t>
            </a:r>
          </a:p>
          <a:p>
            <a:pPr algn="ctr"/>
            <a:r>
              <a:rPr lang="en-US" sz="1200" dirty="0"/>
              <a:t>croe@rxwealthadvisors.com</a:t>
            </a:r>
          </a:p>
        </p:txBody>
      </p:sp>
      <p:pic>
        <p:nvPicPr>
          <p:cNvPr id="14" name="Picture 13"/>
          <p:cNvPicPr>
            <a:picLocks noChangeAspect="1"/>
          </p:cNvPicPr>
          <p:nvPr/>
        </p:nvPicPr>
        <p:blipFill>
          <a:blip r:embed="rId4"/>
          <a:stretch>
            <a:fillRect/>
          </a:stretch>
        </p:blipFill>
        <p:spPr>
          <a:xfrm>
            <a:off x="270886" y="3871630"/>
            <a:ext cx="1540690" cy="1581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3001314" y="203084"/>
            <a:ext cx="3141373" cy="584775"/>
          </a:xfrm>
          <a:prstGeom prst="rect">
            <a:avLst/>
          </a:prstGeom>
          <a:noFill/>
        </p:spPr>
        <p:txBody>
          <a:bodyPr wrap="none" rtlCol="0">
            <a:spAutoFit/>
          </a:bodyPr>
          <a:lstStyle/>
          <a:p>
            <a:r>
              <a:rPr lang="en-US" sz="3200" b="1" dirty="0" smtClean="0">
                <a:solidFill>
                  <a:srgbClr val="FF0000"/>
                </a:solidFill>
              </a:rPr>
              <a:t>PREVIOUS SLIDES</a:t>
            </a:r>
            <a:endParaRPr lang="en-US" sz="3200" b="1" dirty="0">
              <a:solidFill>
                <a:srgbClr val="FF0000"/>
              </a:solidFill>
            </a:endParaRPr>
          </a:p>
        </p:txBody>
      </p:sp>
    </p:spTree>
    <p:extLst>
      <p:ext uri="{BB962C8B-B14F-4D97-AF65-F5344CB8AC3E}">
        <p14:creationId xmlns:p14="http://schemas.microsoft.com/office/powerpoint/2010/main" val="22533406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143000" y="2151086"/>
            <a:ext cx="6858000" cy="2143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prstClr val="black"/>
                </a:solidFill>
                <a:latin typeface="Calibri" panose="020F0502020204030204"/>
              </a:rPr>
              <a:t>Saturday, </a:t>
            </a:r>
            <a:r>
              <a:rPr lang="en-US" sz="2000" dirty="0" smtClean="0">
                <a:solidFill>
                  <a:prstClr val="black"/>
                </a:solidFill>
                <a:latin typeface="Calibri" panose="020F0502020204030204"/>
              </a:rPr>
              <a:t>December 16</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2023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From 11:00 AM </a:t>
            </a:r>
            <a:r>
              <a:rPr lang="en-US" sz="2000" dirty="0" smtClean="0">
                <a:solidFill>
                  <a:prstClr val="black"/>
                </a:solidFill>
                <a:latin typeface="Calibri" panose="020F0502020204030204"/>
              </a:rPr>
              <a:t>to</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12:00 </a:t>
            </a:r>
            <a:r>
              <a:rPr lang="en-US" sz="2000" dirty="0">
                <a:solidFill>
                  <a:prstClr val="black"/>
                </a:solidFill>
                <a:latin typeface="Calibri" panose="020F0502020204030204"/>
              </a:rPr>
              <a:t>P</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 EST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(60 minutes)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382" y="3874208"/>
            <a:ext cx="1579334" cy="1579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890162" y="5444943"/>
            <a:ext cx="3467773" cy="720197"/>
          </a:xfrm>
          <a:prstGeom prst="rect">
            <a:avLst/>
          </a:prstGeom>
          <a:noFill/>
        </p:spPr>
        <p:txBody>
          <a:bodyPr wrap="square" rtlCol="0">
            <a:spAutoFit/>
          </a:bodyPr>
          <a:lstStyle/>
          <a:p>
            <a:pPr lvl="0" algn="ctr">
              <a:lnSpc>
                <a:spcPct val="120000"/>
              </a:lnSpc>
              <a:defRPr/>
            </a:pPr>
            <a:r>
              <a:rPr lang="en-US" sz="1200" dirty="0">
                <a:solidFill>
                  <a:prstClr val="black"/>
                </a:solidFill>
              </a:rPr>
              <a:t>Alan Gassman, JD, LL.M. (Taxation), AEP® (Distinguished)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rPr>
              <a:t>agassman@gassmanpa.com</a:t>
            </a:r>
            <a:endParaRPr kumimoji="0" lang="en-US" sz="1200" b="0" i="0" u="none" strike="noStrike" kern="1200" cap="none" spc="0" normalizeH="0" baseline="0" noProof="0" dirty="0">
              <a:ln>
                <a:noFill/>
              </a:ln>
              <a:solidFill>
                <a:prstClr val="black"/>
              </a:solidFill>
              <a:effectLst/>
              <a:uLnTx/>
              <a:uFillTx/>
              <a:latin typeface="Calibri" panose="020F0502020204030204"/>
            </a:endParaRPr>
          </a:p>
        </p:txBody>
      </p:sp>
      <p:sp>
        <p:nvSpPr>
          <p:cNvPr id="6" name="TextBox 5"/>
          <p:cNvSpPr txBox="1"/>
          <p:nvPr/>
        </p:nvSpPr>
        <p:spPr>
          <a:xfrm>
            <a:off x="150962" y="946499"/>
            <a:ext cx="8842075"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prstClr val="black"/>
                </a:solidFill>
                <a:latin typeface="Calibri" panose="020F0502020204030204"/>
              </a:rPr>
              <a:t>PART 3: MANAGING A FAMILY’S COMPLEX WEALTH STRUCTURE</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0" y="6116260"/>
            <a:ext cx="9144000" cy="74174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7999" y="6116262"/>
            <a:ext cx="4188007" cy="75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txBox="1">
            <a:spLocks/>
          </p:cNvSpPr>
          <p:nvPr/>
        </p:nvSpPr>
        <p:spPr>
          <a:xfrm>
            <a:off x="6952" y="6387632"/>
            <a:ext cx="3990110" cy="5054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j-ea"/>
                <a:cs typeface="+mj-cs"/>
              </a:rPr>
              <a:t>1245 Court Street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j-ea"/>
                <a:cs typeface="+mj-cs"/>
              </a:rPr>
              <a:t>Clearwater, FL 33756</a:t>
            </a:r>
            <a:endParaRPr kumimoji="0" lang="en-US" sz="14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12" name="Rectangle 11"/>
          <p:cNvSpPr/>
          <p:nvPr/>
        </p:nvSpPr>
        <p:spPr>
          <a:xfrm>
            <a:off x="1604773" y="4237380"/>
            <a:ext cx="5934455" cy="368049"/>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Presented By</a:t>
            </a: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62638" y="5580736"/>
            <a:ext cx="1964256" cy="461665"/>
          </a:xfrm>
          <a:prstGeom prst="rect">
            <a:avLst/>
          </a:prstGeom>
          <a:noFill/>
        </p:spPr>
        <p:txBody>
          <a:bodyPr wrap="none" rtlCol="0">
            <a:spAutoFit/>
          </a:bodyPr>
          <a:lstStyle/>
          <a:p>
            <a:pPr algn="ctr"/>
            <a:r>
              <a:rPr lang="en-US" sz="1200" dirty="0" smtClean="0"/>
              <a:t>Chris Roe, CPA, PFS</a:t>
            </a:r>
          </a:p>
          <a:p>
            <a:pPr algn="ctr"/>
            <a:r>
              <a:rPr lang="en-US" sz="1200" dirty="0"/>
              <a:t>croe@rxwealthadvisors.com</a:t>
            </a:r>
          </a:p>
        </p:txBody>
      </p:sp>
      <p:pic>
        <p:nvPicPr>
          <p:cNvPr id="14" name="Picture 13"/>
          <p:cNvPicPr>
            <a:picLocks noChangeAspect="1"/>
          </p:cNvPicPr>
          <p:nvPr/>
        </p:nvPicPr>
        <p:blipFill>
          <a:blip r:embed="rId4"/>
          <a:stretch>
            <a:fillRect/>
          </a:stretch>
        </p:blipFill>
        <p:spPr>
          <a:xfrm>
            <a:off x="270886" y="3871630"/>
            <a:ext cx="1540690" cy="1581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1736160" y="231474"/>
            <a:ext cx="5671681" cy="461665"/>
          </a:xfrm>
          <a:prstGeom prst="rect">
            <a:avLst/>
          </a:prstGeom>
          <a:noFill/>
        </p:spPr>
        <p:txBody>
          <a:bodyPr wrap="none" rtlCol="0">
            <a:spAutoFit/>
          </a:bodyPr>
          <a:lstStyle/>
          <a:p>
            <a:r>
              <a:rPr lang="en-US" sz="2400" b="1" dirty="0" smtClean="0">
                <a:solidFill>
                  <a:srgbClr val="FF0000"/>
                </a:solidFill>
              </a:rPr>
              <a:t>FLORIDA BAR COURSE NUMBER: 2312050N</a:t>
            </a:r>
            <a:endParaRPr lang="en-US" sz="2400" b="1" dirty="0">
              <a:solidFill>
                <a:srgbClr val="FF0000"/>
              </a:solidFill>
            </a:endParaRPr>
          </a:p>
        </p:txBody>
      </p:sp>
    </p:spTree>
    <p:extLst>
      <p:ext uri="{BB962C8B-B14F-4D97-AF65-F5344CB8AC3E}">
        <p14:creationId xmlns:p14="http://schemas.microsoft.com/office/powerpoint/2010/main" val="30259092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7886700" cy="1325563"/>
          </a:xfrm>
        </p:spPr>
        <p:txBody>
          <a:bodyPr/>
          <a:lstStyle/>
          <a:p>
            <a:pPr algn="ctr"/>
            <a:r>
              <a:rPr lang="en-US" b="1" dirty="0"/>
              <a:t>INTRODUCTION</a:t>
            </a:r>
          </a:p>
        </p:txBody>
      </p:sp>
      <p:sp>
        <p:nvSpPr>
          <p:cNvPr id="3" name="Content Placeholder 2"/>
          <p:cNvSpPr>
            <a:spLocks noGrp="1"/>
          </p:cNvSpPr>
          <p:nvPr>
            <p:ph idx="4294967295"/>
          </p:nvPr>
        </p:nvSpPr>
        <p:spPr>
          <a:xfrm>
            <a:off x="0" y="1825625"/>
            <a:ext cx="7886700" cy="4351338"/>
          </a:xfrm>
        </p:spPr>
        <p:txBody>
          <a:bodyPr>
            <a:normAutofit/>
          </a:bodyPr>
          <a:lstStyle/>
          <a:p>
            <a:pPr marL="0" marR="0" algn="just">
              <a:lnSpc>
                <a:spcPct val="107000"/>
              </a:lnSpc>
              <a:spcBef>
                <a:spcPts val="0"/>
              </a:spcBef>
              <a:spcAft>
                <a:spcPts val="80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EstateView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designed to be an educational tool to assist new and accomplished professionals in understanding and designing techniques.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It is also designed to provide all important calculations and illustrations that a planner may want to use to determine how to best plan an estate, and how to educate and illustrate clients and others.</a:t>
            </a:r>
          </a:p>
          <a:p>
            <a:pPr marL="0" marR="0" indent="0" algn="just">
              <a:lnSpc>
                <a:spcPct val="107000"/>
              </a:lnSpc>
              <a:spcBef>
                <a:spcPts val="0"/>
              </a:spcBef>
              <a:spcAft>
                <a:spcPts val="800"/>
              </a:spcAft>
              <a:buNone/>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8534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728" y="1012725"/>
            <a:ext cx="8774545" cy="4560346"/>
          </a:xfrm>
          <a:prstGeom prst="rect">
            <a:avLst/>
          </a:prstGeom>
        </p:spPr>
      </p:pic>
    </p:spTree>
    <p:extLst>
      <p:ext uri="{BB962C8B-B14F-4D97-AF65-F5344CB8AC3E}">
        <p14:creationId xmlns:p14="http://schemas.microsoft.com/office/powerpoint/2010/main" val="9568802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98" y="867266"/>
            <a:ext cx="9146197" cy="4258916"/>
          </a:xfrm>
          <a:prstGeom prst="rect">
            <a:avLst/>
          </a:prstGeom>
        </p:spPr>
      </p:pic>
    </p:spTree>
    <p:extLst>
      <p:ext uri="{BB962C8B-B14F-4D97-AF65-F5344CB8AC3E}">
        <p14:creationId xmlns:p14="http://schemas.microsoft.com/office/powerpoint/2010/main" val="21697034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07550"/>
            <a:ext cx="9144000" cy="4618995"/>
          </a:xfrm>
          <a:prstGeom prst="rect">
            <a:avLst/>
          </a:prstGeom>
        </p:spPr>
      </p:pic>
    </p:spTree>
    <p:extLst>
      <p:ext uri="{BB962C8B-B14F-4D97-AF65-F5344CB8AC3E}">
        <p14:creationId xmlns:p14="http://schemas.microsoft.com/office/powerpoint/2010/main" val="31586417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4480" y="988291"/>
            <a:ext cx="8621781" cy="4659456"/>
          </a:xfrm>
          <a:prstGeom prst="rect">
            <a:avLst/>
          </a:prstGeom>
        </p:spPr>
      </p:pic>
    </p:spTree>
    <p:extLst>
      <p:ext uri="{BB962C8B-B14F-4D97-AF65-F5344CB8AC3E}">
        <p14:creationId xmlns:p14="http://schemas.microsoft.com/office/powerpoint/2010/main" val="8506503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107" y="1524001"/>
            <a:ext cx="9054893" cy="4290146"/>
          </a:xfrm>
          <a:prstGeom prst="rect">
            <a:avLst/>
          </a:prstGeom>
        </p:spPr>
      </p:pic>
    </p:spTree>
    <p:extLst>
      <p:ext uri="{BB962C8B-B14F-4D97-AF65-F5344CB8AC3E}">
        <p14:creationId xmlns:p14="http://schemas.microsoft.com/office/powerpoint/2010/main" val="24763376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365125"/>
            <a:ext cx="7886700" cy="1325563"/>
          </a:xfrm>
        </p:spPr>
        <p:txBody>
          <a:bodyPr/>
          <a:lstStyle/>
          <a:p>
            <a:pPr algn="ctr"/>
            <a:r>
              <a:rPr lang="en-US" b="1" dirty="0"/>
              <a:t>INTRODUCTION</a:t>
            </a:r>
          </a:p>
        </p:txBody>
      </p:sp>
      <p:sp>
        <p:nvSpPr>
          <p:cNvPr id="3" name="Content Placeholder 2"/>
          <p:cNvSpPr>
            <a:spLocks noGrp="1"/>
          </p:cNvSpPr>
          <p:nvPr>
            <p:ph idx="4294967295"/>
          </p:nvPr>
        </p:nvSpPr>
        <p:spPr>
          <a:xfrm>
            <a:off x="628650" y="1825625"/>
            <a:ext cx="7886700" cy="4351338"/>
          </a:xfrm>
        </p:spPr>
        <p:txBody>
          <a:bodyPr>
            <a:normAutofit/>
          </a:bodyPr>
          <a:lstStyle/>
          <a:p>
            <a:pPr marL="0" marR="0" algn="just">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University course curriculum – being used in one or more LL.M. programs as part of their curriculum, with free student use during the LL.M. program and for one year thereafter.  Designed to be a great team training tool!</a:t>
            </a:r>
          </a:p>
          <a:p>
            <a:pPr marL="0" marR="0" indent="0" algn="just">
              <a:lnSpc>
                <a:spcPct val="107000"/>
              </a:lnSpc>
              <a:spcBef>
                <a:spcPts val="0"/>
              </a:spcBef>
              <a:spcAft>
                <a:spcPts val="800"/>
              </a:spcAft>
              <a:buNone/>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76150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2671763"/>
          </a:xfrm>
        </p:spPr>
        <p:txBody>
          <a:bodyPr>
            <a:normAutofit/>
          </a:bodyPr>
          <a:lstStyle/>
          <a:p>
            <a:pPr marL="0" marR="0" indent="0" algn="just">
              <a:lnSpc>
                <a:spcPct val="107000"/>
              </a:lnSpc>
              <a:spcBef>
                <a:spcPts val="0"/>
              </a:spcBef>
              <a:spcAft>
                <a:spcPts val="800"/>
              </a:spcAft>
              <a:buNone/>
            </a:pPr>
            <a:r>
              <a:rPr lang="en-US" dirty="0">
                <a:effectLst/>
                <a:latin typeface="Times New Roman" panose="02020603050405020304" pitchFamily="18" charset="0"/>
                <a:ea typeface="Calibri" panose="020F0502020204030204" pitchFamily="34" charset="0"/>
              </a:rPr>
              <a:t>1)	Easy dial-up and down controls/dashboards.</a:t>
            </a:r>
            <a:endParaRPr lang="en-PH"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63382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2671763"/>
          </a:xfrm>
        </p:spPr>
        <p:txBody>
          <a:bodyPr>
            <a:normAutofit/>
          </a:bodyPr>
          <a:lstStyle/>
          <a:p>
            <a:pPr marL="0" marR="0" indent="0">
              <a:lnSpc>
                <a:spcPct val="107000"/>
              </a:lnSpc>
              <a:spcBef>
                <a:spcPts val="0"/>
              </a:spcBef>
              <a:spcAft>
                <a:spcPts val="800"/>
              </a:spcAft>
              <a:buNone/>
            </a:pPr>
            <a:r>
              <a:rPr lang="en-US" dirty="0">
                <a:effectLst/>
                <a:latin typeface="Times New Roman" panose="02020603050405020304" pitchFamily="18" charset="0"/>
                <a:ea typeface="Calibri" panose="020F0502020204030204" pitchFamily="34" charset="0"/>
              </a:rPr>
              <a:t>2)	Easy "side by side" comparisons of outcomes </a:t>
            </a:r>
            <a:r>
              <a:rPr lang="en-US" dirty="0" smtClean="0">
                <a:effectLst/>
                <a:latin typeface="Times New Roman" panose="02020603050405020304" pitchFamily="18" charset="0"/>
                <a:ea typeface="Calibri" panose="020F0502020204030204" pitchFamily="34" charset="0"/>
              </a:rPr>
              <a:t>by </a:t>
            </a:r>
            <a:r>
              <a:rPr lang="en-US" dirty="0">
                <a:effectLst/>
                <a:latin typeface="Times New Roman" panose="02020603050405020304" pitchFamily="18" charset="0"/>
                <a:ea typeface="Calibri" panose="020F0502020204030204" pitchFamily="34" charset="0"/>
              </a:rPr>
              <a:t>variable.</a:t>
            </a:r>
            <a:endParaRPr lang="en-PH"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575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2D91-4AD4-7BDD-D376-400380CB99E6}"/>
              </a:ext>
            </a:extLst>
          </p:cNvPr>
          <p:cNvSpPr>
            <a:spLocks noGrp="1"/>
          </p:cNvSpPr>
          <p:nvPr>
            <p:ph type="title" idx="4294967295"/>
          </p:nvPr>
        </p:nvSpPr>
        <p:spPr>
          <a:xfrm>
            <a:off x="207963" y="230188"/>
            <a:ext cx="8728075" cy="4181475"/>
          </a:xfrm>
        </p:spPr>
        <p:txBody>
          <a:bodyPr anchor="t">
            <a:normAutofit/>
          </a:bodyPr>
          <a:lstStyle/>
          <a:p>
            <a:pPr algn="ctr"/>
            <a:r>
              <a:rPr lang="en-US" b="1" dirty="0"/>
              <a:t>Where Do We Start</a:t>
            </a:r>
          </a:p>
        </p:txBody>
      </p:sp>
      <p:sp>
        <p:nvSpPr>
          <p:cNvPr id="3" name="Content Placeholder 2">
            <a:extLst>
              <a:ext uri="{FF2B5EF4-FFF2-40B4-BE49-F238E27FC236}">
                <a16:creationId xmlns:a16="http://schemas.microsoft.com/office/drawing/2014/main" id="{23B3B2A8-1185-B2CC-2728-26F39774F7B8}"/>
              </a:ext>
            </a:extLst>
          </p:cNvPr>
          <p:cNvSpPr>
            <a:spLocks noGrp="1"/>
          </p:cNvSpPr>
          <p:nvPr>
            <p:ph idx="4294967295"/>
          </p:nvPr>
        </p:nvSpPr>
        <p:spPr>
          <a:xfrm>
            <a:off x="1477963" y="1333500"/>
            <a:ext cx="6188075" cy="3995738"/>
          </a:xfrm>
        </p:spPr>
        <p:txBody>
          <a:bodyPr>
            <a:noAutofit/>
          </a:bodyPr>
          <a:lstStyle/>
          <a:p>
            <a:pPr marL="0" indent="0">
              <a:buNone/>
            </a:pPr>
            <a:endParaRPr lang="en-US" sz="1600" dirty="0"/>
          </a:p>
          <a:p>
            <a:r>
              <a:rPr lang="en-US" sz="1600" dirty="0"/>
              <a:t>Our “Purpose”</a:t>
            </a:r>
          </a:p>
          <a:p>
            <a:pPr marL="0" indent="0">
              <a:buNone/>
            </a:pPr>
            <a:endParaRPr lang="en-US" sz="1600" dirty="0"/>
          </a:p>
          <a:p>
            <a:pPr lvl="1"/>
            <a:r>
              <a:rPr lang="en-US" sz="1600" dirty="0"/>
              <a:t>To compile a complete picture of the family’s current wealth structure </a:t>
            </a:r>
          </a:p>
          <a:p>
            <a:pPr lvl="1"/>
            <a:endParaRPr lang="en-US" sz="1600" dirty="0"/>
          </a:p>
          <a:p>
            <a:pPr lvl="1"/>
            <a:r>
              <a:rPr lang="en-US" sz="1600" dirty="0"/>
              <a:t>Identify risks the family faces and opportunities they have available to enhance their wealth based on their priorities.</a:t>
            </a:r>
          </a:p>
          <a:p>
            <a:pPr marL="0" indent="0">
              <a:buNone/>
            </a:pPr>
            <a:endParaRPr lang="en-US" sz="1600" dirty="0"/>
          </a:p>
          <a:p>
            <a:r>
              <a:rPr lang="en-US" sz="1600" dirty="0"/>
              <a:t>To meet our purpose, we need “DATA” &amp; information from many sources and the cooperation of the family’s current advisors</a:t>
            </a:r>
          </a:p>
          <a:p>
            <a:endParaRPr lang="en-US" sz="1600" dirty="0"/>
          </a:p>
          <a:p>
            <a:r>
              <a:rPr lang="en-US" sz="1600" dirty="0"/>
              <a:t>We sort through and analyze the data to organize &amp; build a complete picture of the family’s current wealth structure</a:t>
            </a:r>
          </a:p>
          <a:p>
            <a:pPr marL="342900" lvl="1" indent="0">
              <a:buNone/>
            </a:pPr>
            <a:endParaRPr lang="en-US" sz="1100" dirty="0"/>
          </a:p>
        </p:txBody>
      </p:sp>
    </p:spTree>
    <p:extLst>
      <p:ext uri="{BB962C8B-B14F-4D97-AF65-F5344CB8AC3E}">
        <p14:creationId xmlns:p14="http://schemas.microsoft.com/office/powerpoint/2010/main" val="31373445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nSpc>
                <a:spcPct val="107000"/>
              </a:lnSpc>
              <a:spcBef>
                <a:spcPts val="0"/>
              </a:spcBef>
              <a:spcAft>
                <a:spcPts val="800"/>
              </a:spcAft>
              <a:buNone/>
            </a:pPr>
            <a:r>
              <a:rPr lang="en-US" dirty="0">
                <a:effectLst/>
                <a:latin typeface="Times New Roman" panose="02020603050405020304" pitchFamily="18" charset="0"/>
                <a:ea typeface="Calibri" panose="020F0502020204030204" pitchFamily="34" charset="0"/>
              </a:rPr>
              <a:t>3)	Provides instructional videos prepared by </a:t>
            </a:r>
            <a:r>
              <a:rPr lang="en-US" dirty="0" smtClean="0">
                <a:effectLst/>
                <a:latin typeface="Times New Roman" panose="02020603050405020304" pitchFamily="18" charset="0"/>
                <a:ea typeface="Calibri" panose="020F0502020204030204" pitchFamily="34" charset="0"/>
              </a:rPr>
              <a:t>experienced </a:t>
            </a:r>
            <a:r>
              <a:rPr lang="en-US" dirty="0">
                <a:effectLst/>
                <a:latin typeface="Times New Roman" panose="02020603050405020304" pitchFamily="18" charset="0"/>
                <a:ea typeface="Calibri" panose="020F0502020204030204" pitchFamily="34" charset="0"/>
              </a:rPr>
              <a:t>estate tax lawyers and other </a:t>
            </a:r>
            <a:r>
              <a:rPr lang="en-US" dirty="0" smtClean="0">
                <a:effectLst/>
                <a:latin typeface="Times New Roman" panose="02020603050405020304" pitchFamily="18" charset="0"/>
                <a:ea typeface="Calibri" panose="020F0502020204030204" pitchFamily="34" charset="0"/>
              </a:rPr>
              <a:t>professionals</a:t>
            </a:r>
            <a:r>
              <a:rPr lang="en-US" dirty="0">
                <a:effectLst/>
                <a:latin typeface="Times New Roman" panose="02020603050405020304" pitchFamily="18" charset="0"/>
                <a:ea typeface="Calibri" panose="020F0502020204030204" pitchFamily="34" charset="0"/>
              </a:rPr>
              <a:t>.  Will qualify for CPA credit at 	CPAAcademy.org.</a:t>
            </a:r>
          </a:p>
          <a:p>
            <a:pPr marL="0" marR="0" indent="0">
              <a:lnSpc>
                <a:spcPct val="107000"/>
              </a:lnSpc>
              <a:spcBef>
                <a:spcPts val="0"/>
              </a:spcBef>
              <a:spcAft>
                <a:spcPts val="800"/>
              </a:spcAft>
              <a:buNone/>
            </a:pPr>
            <a:endParaRPr lang="en-PH"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PH" sz="1800" u="sng" dirty="0">
                <a:latin typeface="Calibri" panose="020F0502020204030204" pitchFamily="34" charset="0"/>
                <a:ea typeface="Calibri" panose="020F0502020204030204" pitchFamily="34" charset="0"/>
                <a:cs typeface="Times New Roman" panose="02020603050405020304" pitchFamily="18" charset="0"/>
              </a:rPr>
              <a:t>COMMENTS</a:t>
            </a:r>
            <a:r>
              <a:rPr lang="en-PH" sz="18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Bef>
                <a:spcPts val="0"/>
              </a:spcBef>
              <a:spcAft>
                <a:spcPts val="800"/>
              </a:spcAft>
            </a:pPr>
            <a:r>
              <a:rPr lang="en-CA" sz="2000" dirty="0">
                <a:effectLst/>
                <a:latin typeface="Times New Roman" panose="02020603050405020304" pitchFamily="18" charset="0"/>
                <a:ea typeface="Calibri" panose="020F0502020204030204" pitchFamily="34" charset="0"/>
              </a:rPr>
              <a:t>T</a:t>
            </a:r>
            <a:r>
              <a:rPr lang="en-US" sz="2000" dirty="0">
                <a:effectLst/>
                <a:latin typeface="Times New Roman" panose="02020603050405020304" pitchFamily="18" charset="0"/>
                <a:ea typeface="Calibri" panose="020F0502020204030204" pitchFamily="34" charset="0"/>
              </a:rPr>
              <a:t>hese will be provided by January 8, 2024.  Working on national legal CLE credit for videos.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58642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gn="just">
              <a:lnSpc>
                <a:spcPct val="107000"/>
              </a:lnSpc>
              <a:spcBef>
                <a:spcPts val="0"/>
              </a:spcBef>
              <a:spcAft>
                <a:spcPts val="800"/>
              </a:spcAft>
              <a:buNone/>
            </a:pPr>
            <a:r>
              <a:rPr lang="en-US" dirty="0">
                <a:effectLst/>
                <a:latin typeface="Times New Roman" panose="02020603050405020304" pitchFamily="18" charset="0"/>
                <a:ea typeface="Calibri" panose="020F0502020204030204" pitchFamily="34" charset="0"/>
              </a:rPr>
              <a:t>4)	Usable by PCs, Apple computers, iPads, and </a:t>
            </a:r>
            <a:r>
              <a:rPr lang="en-US" dirty="0" smtClean="0">
                <a:effectLst/>
                <a:latin typeface="Times New Roman" panose="02020603050405020304" pitchFamily="18" charset="0"/>
                <a:ea typeface="Calibri" panose="020F0502020204030204" pitchFamily="34" charset="0"/>
              </a:rPr>
              <a:t>some </a:t>
            </a:r>
            <a:r>
              <a:rPr lang="en-US" dirty="0">
                <a:effectLst/>
                <a:latin typeface="Times New Roman" panose="02020603050405020304" pitchFamily="18" charset="0"/>
                <a:ea typeface="Calibri" panose="020F0502020204030204" pitchFamily="34" charset="0"/>
              </a:rPr>
              <a:t>smart phones. </a:t>
            </a:r>
          </a:p>
          <a:p>
            <a:pPr marL="0" marR="0" indent="0" algn="just">
              <a:lnSpc>
                <a:spcPct val="107000"/>
              </a:lnSpc>
              <a:spcBef>
                <a:spcPts val="0"/>
              </a:spcBef>
              <a:spcAft>
                <a:spcPts val="800"/>
              </a:spcAft>
              <a:buNone/>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65859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gn="just">
              <a:lnSpc>
                <a:spcPct val="107000"/>
              </a:lnSpc>
              <a:spcBef>
                <a:spcPts val="0"/>
              </a:spcBef>
              <a:spcAft>
                <a:spcPts val="800"/>
              </a:spcAft>
              <a:buNone/>
            </a:pPr>
            <a:r>
              <a:rPr lang="en-US" dirty="0">
                <a:effectLst/>
                <a:latin typeface="Times New Roman" panose="02020603050405020304" pitchFamily="18" charset="0"/>
                <a:ea typeface="Calibri" panose="020F0502020204030204" pitchFamily="34" charset="0"/>
              </a:rPr>
              <a:t>5)	Shows the impact of the "burn" - Grantor pays </a:t>
            </a:r>
            <a:r>
              <a:rPr lang="en-US" dirty="0" smtClean="0">
                <a:effectLst/>
                <a:latin typeface="Times New Roman" panose="02020603050405020304" pitchFamily="18" charset="0"/>
                <a:ea typeface="Calibri" panose="020F0502020204030204" pitchFamily="34" charset="0"/>
              </a:rPr>
              <a:t>tax </a:t>
            </a:r>
            <a:r>
              <a:rPr lang="en-US" dirty="0">
                <a:effectLst/>
                <a:latin typeface="Times New Roman" panose="02020603050405020304" pitchFamily="18" charset="0"/>
                <a:ea typeface="Calibri" panose="020F0502020204030204" pitchFamily="34" charset="0"/>
              </a:rPr>
              <a:t>on Trust income until toggled off.</a:t>
            </a:r>
          </a:p>
          <a:p>
            <a:pPr marL="0" marR="0" indent="0" algn="just">
              <a:lnSpc>
                <a:spcPct val="107000"/>
              </a:lnSpc>
              <a:spcBef>
                <a:spcPts val="0"/>
              </a:spcBef>
              <a:spcAft>
                <a:spcPts val="800"/>
              </a:spcAft>
              <a:buNone/>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84603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482725"/>
            <a:ext cx="9258300" cy="4003675"/>
          </a:xfrm>
        </p:spPr>
      </p:pic>
    </p:spTree>
    <p:extLst>
      <p:ext uri="{BB962C8B-B14F-4D97-AF65-F5344CB8AC3E}">
        <p14:creationId xmlns:p14="http://schemas.microsoft.com/office/powerpoint/2010/main" val="29444856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gn="just">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rPr>
              <a:t>6</a:t>
            </a:r>
            <a:r>
              <a:rPr lang="en-US" dirty="0">
                <a:effectLst/>
                <a:latin typeface="Times New Roman" panose="02020603050405020304" pitchFamily="18" charset="0"/>
                <a:ea typeface="Calibri" panose="020F0502020204030204" pitchFamily="34" charset="0"/>
              </a:rPr>
              <a:t>)	Calculates SCIN premiums for balloon </a:t>
            </a:r>
            <a:r>
              <a:rPr lang="en-US" dirty="0" smtClean="0">
                <a:effectLst/>
                <a:latin typeface="Times New Roman" panose="02020603050405020304" pitchFamily="18" charset="0"/>
                <a:ea typeface="Calibri" panose="020F0502020204030204" pitchFamily="34" charset="0"/>
              </a:rPr>
              <a:t>payments </a:t>
            </a:r>
            <a:r>
              <a:rPr lang="en-US" dirty="0">
                <a:effectLst/>
                <a:latin typeface="Times New Roman" panose="02020603050405020304" pitchFamily="18" charset="0"/>
                <a:ea typeface="Calibri" panose="020F0502020204030204" pitchFamily="34" charset="0"/>
              </a:rPr>
              <a:t>beyond Table 2010 life expectancy.</a:t>
            </a:r>
          </a:p>
        </p:txBody>
      </p:sp>
    </p:spTree>
    <p:extLst>
      <p:ext uri="{BB962C8B-B14F-4D97-AF65-F5344CB8AC3E}">
        <p14:creationId xmlns:p14="http://schemas.microsoft.com/office/powerpoint/2010/main" val="2550785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gn="just">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rPr>
              <a:t>7)	Calculates Charitable Remainder Trust 5% and </a:t>
            </a:r>
            <a:r>
              <a:rPr lang="en-US" dirty="0" smtClean="0">
                <a:latin typeface="Times New Roman" panose="02020603050405020304" pitchFamily="18" charset="0"/>
                <a:ea typeface="Calibri" panose="020F0502020204030204" pitchFamily="34" charset="0"/>
              </a:rPr>
              <a:t>10</a:t>
            </a:r>
            <a:r>
              <a:rPr lang="en-US" dirty="0">
                <a:latin typeface="Times New Roman" panose="02020603050405020304" pitchFamily="18" charset="0"/>
                <a:ea typeface="Calibri" panose="020F0502020204030204" pitchFamily="34" charset="0"/>
              </a:rPr>
              <a:t>% tests using pro-rated first-year payments </a:t>
            </a:r>
            <a:r>
              <a:rPr lang="en-US" dirty="0" smtClean="0">
                <a:latin typeface="Times New Roman" panose="02020603050405020304" pitchFamily="18" charset="0"/>
                <a:ea typeface="Calibri" panose="020F0502020204030204" pitchFamily="34" charset="0"/>
              </a:rPr>
              <a:t>as </a:t>
            </a:r>
            <a:r>
              <a:rPr lang="en-US" dirty="0">
                <a:latin typeface="Times New Roman" panose="02020603050405020304" pitchFamily="18" charset="0"/>
                <a:ea typeface="Calibri" panose="020F0502020204030204" pitchFamily="34" charset="0"/>
              </a:rPr>
              <a:t>required under Treasury </a:t>
            </a:r>
            <a:r>
              <a:rPr lang="en-US" dirty="0" smtClean="0">
                <a:latin typeface="Times New Roman" panose="02020603050405020304" pitchFamily="18" charset="0"/>
                <a:ea typeface="Calibri" panose="020F0502020204030204" pitchFamily="34" charset="0"/>
              </a:rPr>
              <a:t>Regulation.</a:t>
            </a:r>
            <a:endParaRPr lang="en-PH"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PH" sz="1800" u="sng" dirty="0">
                <a:latin typeface="Calibri" panose="020F0502020204030204" pitchFamily="34" charset="0"/>
                <a:ea typeface="Calibri" panose="020F0502020204030204" pitchFamily="34" charset="0"/>
                <a:cs typeface="Times New Roman" panose="02020603050405020304" pitchFamily="18" charset="0"/>
              </a:rPr>
              <a:t>COMMENTS</a:t>
            </a:r>
            <a:r>
              <a:rPr lang="en-PH" sz="18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Bef>
                <a:spcPts val="0"/>
              </a:spcBef>
              <a:spcAft>
                <a:spcPts val="800"/>
              </a:spcAft>
            </a:pPr>
            <a:r>
              <a:rPr lang="en-CA" sz="2000" dirty="0">
                <a:effectLst/>
                <a:latin typeface="Times New Roman" panose="02020603050405020304" pitchFamily="18" charset="0"/>
                <a:ea typeface="Calibri" panose="020F0502020204030204" pitchFamily="34" charset="0"/>
              </a:rPr>
              <a:t>By December 31, 2024.</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3562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rPr>
              <a:t>8)	Shows discounted present values for CLAT 	</a:t>
            </a:r>
            <a:r>
              <a:rPr lang="en-US" dirty="0" smtClean="0">
                <a:latin typeface="Times New Roman" panose="02020603050405020304" pitchFamily="18" charset="0"/>
                <a:ea typeface="Calibri" panose="020F0502020204030204" pitchFamily="34" charset="0"/>
              </a:rPr>
              <a:t>remainder and </a:t>
            </a:r>
            <a:r>
              <a:rPr lang="en-US" dirty="0">
                <a:latin typeface="Times New Roman" panose="02020603050405020304" pitchFamily="18" charset="0"/>
                <a:ea typeface="Calibri" panose="020F0502020204030204" pitchFamily="34" charset="0"/>
              </a:rPr>
              <a:t>charitable interests.</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840343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gn="just">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rPr>
              <a:t>9)	Shows impact of rent payments after QPRT 	term, or impact of QPRT SLAT with surviving 	spouse paying no rent.</a:t>
            </a:r>
            <a:endParaRPr lang="en-US" dirty="0">
              <a:effectLst/>
              <a:latin typeface="Times New Roman" panose="02020603050405020304" pitchFamily="18" charset="0"/>
              <a:ea typeface="Calibri" panose="020F0502020204030204" pitchFamily="34" charset="0"/>
            </a:endParaRPr>
          </a:p>
          <a:p>
            <a:pPr marL="0" marR="0" indent="0" algn="just">
              <a:lnSpc>
                <a:spcPct val="107000"/>
              </a:lnSpc>
              <a:spcBef>
                <a:spcPts val="0"/>
              </a:spcBef>
              <a:spcAft>
                <a:spcPts val="800"/>
              </a:spcAft>
              <a:buNone/>
            </a:pPr>
            <a:endParaRPr lang="en-PH"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PH" sz="1800" u="sng" dirty="0">
                <a:latin typeface="Calibri" panose="020F0502020204030204" pitchFamily="34" charset="0"/>
                <a:ea typeface="Calibri" panose="020F0502020204030204" pitchFamily="34" charset="0"/>
                <a:cs typeface="Times New Roman" panose="02020603050405020304" pitchFamily="18" charset="0"/>
              </a:rPr>
              <a:t>COMMENTS</a:t>
            </a:r>
            <a:r>
              <a:rPr lang="en-PH" sz="18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rPr>
              <a:t>In comprehensive planning module.</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81944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rPr>
              <a:t>10)	Generates customizable and exportable </a:t>
            </a:r>
            <a:r>
              <a:rPr lang="en-US" dirty="0" smtClean="0">
                <a:latin typeface="Times New Roman" panose="02020603050405020304" pitchFamily="18" charset="0"/>
                <a:ea typeface="Calibri" panose="020F0502020204030204" pitchFamily="34" charset="0"/>
              </a:rPr>
              <a:t>spreadsheets </a:t>
            </a:r>
            <a:r>
              <a:rPr lang="en-US" dirty="0">
                <a:latin typeface="Times New Roman" panose="02020603050405020304" pitchFamily="18" charset="0"/>
                <a:ea typeface="Calibri" panose="020F0502020204030204" pitchFamily="34" charset="0"/>
              </a:rPr>
              <a:t>for each chosen technique </a:t>
            </a:r>
            <a:r>
              <a:rPr lang="en-US" dirty="0" smtClean="0">
                <a:latin typeface="Times New Roman" panose="02020603050405020304" pitchFamily="18" charset="0"/>
                <a:ea typeface="Calibri" panose="020F0502020204030204" pitchFamily="34" charset="0"/>
              </a:rPr>
              <a:t>application </a:t>
            </a:r>
            <a:r>
              <a:rPr lang="en-US" dirty="0">
                <a:latin typeface="Times New Roman" panose="02020603050405020304" pitchFamily="18" charset="0"/>
                <a:ea typeface="Calibri" panose="020F0502020204030204" pitchFamily="34" charset="0"/>
              </a:rPr>
              <a:t>that automatically transfers to a 	PowerPoint.</a:t>
            </a:r>
            <a:endParaRPr lang="en-US" dirty="0">
              <a:effectLst/>
              <a:latin typeface="Times New Roman" panose="02020603050405020304" pitchFamily="18" charset="0"/>
              <a:ea typeface="Calibri" panose="020F0502020204030204" pitchFamily="34" charset="0"/>
            </a:endParaRPr>
          </a:p>
          <a:p>
            <a:pPr marL="0" marR="0" indent="0">
              <a:lnSpc>
                <a:spcPct val="107000"/>
              </a:lnSpc>
              <a:spcBef>
                <a:spcPts val="0"/>
              </a:spcBef>
              <a:spcAft>
                <a:spcPts val="800"/>
              </a:spcAft>
              <a:buNone/>
            </a:pPr>
            <a:endParaRPr lang="en-PH"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PH" sz="1800" u="sng" dirty="0">
                <a:latin typeface="Calibri" panose="020F0502020204030204" pitchFamily="34" charset="0"/>
                <a:ea typeface="Calibri" panose="020F0502020204030204" pitchFamily="34" charset="0"/>
                <a:cs typeface="Times New Roman" panose="02020603050405020304" pitchFamily="18" charset="0"/>
              </a:rPr>
              <a:t>COMMENTS</a:t>
            </a:r>
            <a:r>
              <a:rPr lang="en-PH" sz="18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rPr>
              <a:t>Separate PowerPoint per spreadsheet will be operational by December 12.</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02880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rPr>
              <a:t>11)	Provides client-specific PowerPoint </a:t>
            </a:r>
            <a:r>
              <a:rPr lang="en-US" dirty="0" smtClean="0">
                <a:latin typeface="Times New Roman" panose="02020603050405020304" pitchFamily="18" charset="0"/>
                <a:ea typeface="Calibri" panose="020F0502020204030204" pitchFamily="34" charset="0"/>
              </a:rPr>
              <a:t>illustrations</a:t>
            </a:r>
            <a:r>
              <a:rPr lang="en-US" dirty="0">
                <a:latin typeface="Times New Roman" panose="02020603050405020304" pitchFamily="18" charset="0"/>
                <a:ea typeface="Calibri" panose="020F0502020204030204" pitchFamily="34" charset="0"/>
              </a:rPr>
              <a:t>, general explanations, checklists </a:t>
            </a:r>
            <a:r>
              <a:rPr lang="en-US" dirty="0" smtClean="0">
                <a:latin typeface="Times New Roman" panose="02020603050405020304" pitchFamily="18" charset="0"/>
                <a:ea typeface="Calibri" panose="020F0502020204030204" pitchFamily="34" charset="0"/>
              </a:rPr>
              <a:t>by </a:t>
            </a:r>
            <a:r>
              <a:rPr lang="en-US" dirty="0">
                <a:latin typeface="Times New Roman" panose="02020603050405020304" pitchFamily="18" charset="0"/>
                <a:ea typeface="Calibri" panose="020F0502020204030204" pitchFamily="34" charset="0"/>
              </a:rPr>
              <a:t>technique and sample language.</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8956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2D91-4AD4-7BDD-D376-400380CB99E6}"/>
              </a:ext>
            </a:extLst>
          </p:cNvPr>
          <p:cNvSpPr>
            <a:spLocks noGrp="1"/>
          </p:cNvSpPr>
          <p:nvPr>
            <p:ph type="title" idx="4294967295"/>
          </p:nvPr>
        </p:nvSpPr>
        <p:spPr>
          <a:xfrm>
            <a:off x="1276350" y="396875"/>
            <a:ext cx="6591300" cy="4183063"/>
          </a:xfrm>
        </p:spPr>
        <p:txBody>
          <a:bodyPr anchor="t">
            <a:normAutofit/>
          </a:bodyPr>
          <a:lstStyle/>
          <a:p>
            <a:pPr algn="ctr"/>
            <a:r>
              <a:rPr lang="en-US" b="1" dirty="0"/>
              <a:t>Where Do We Start</a:t>
            </a:r>
          </a:p>
        </p:txBody>
      </p:sp>
      <p:sp>
        <p:nvSpPr>
          <p:cNvPr id="3" name="Content Placeholder 2">
            <a:extLst>
              <a:ext uri="{FF2B5EF4-FFF2-40B4-BE49-F238E27FC236}">
                <a16:creationId xmlns:a16="http://schemas.microsoft.com/office/drawing/2014/main" id="{23B3B2A8-1185-B2CC-2728-26F39774F7B8}"/>
              </a:ext>
            </a:extLst>
          </p:cNvPr>
          <p:cNvSpPr>
            <a:spLocks noGrp="1"/>
          </p:cNvSpPr>
          <p:nvPr>
            <p:ph idx="4294967295"/>
          </p:nvPr>
        </p:nvSpPr>
        <p:spPr>
          <a:xfrm>
            <a:off x="2470150" y="1495425"/>
            <a:ext cx="4203700" cy="3994150"/>
          </a:xfrm>
        </p:spPr>
        <p:txBody>
          <a:bodyPr>
            <a:normAutofit lnSpcReduction="10000"/>
          </a:bodyPr>
          <a:lstStyle/>
          <a:p>
            <a:pPr marL="0" indent="0">
              <a:buNone/>
            </a:pPr>
            <a:r>
              <a:rPr lang="en-US" sz="1500" dirty="0"/>
              <a:t>Understand and address the family’s needs in the following areas:</a:t>
            </a:r>
          </a:p>
          <a:p>
            <a:pPr marL="0" indent="0">
              <a:buNone/>
            </a:pPr>
            <a:endParaRPr lang="en-US" sz="1500" dirty="0"/>
          </a:p>
          <a:p>
            <a:pPr lvl="1"/>
            <a:r>
              <a:rPr lang="en-US" sz="1500" dirty="0"/>
              <a:t>Family Tree</a:t>
            </a:r>
          </a:p>
          <a:p>
            <a:pPr lvl="1"/>
            <a:r>
              <a:rPr lang="en-US" sz="1500" dirty="0"/>
              <a:t>Current Assets &amp; Liabilities </a:t>
            </a:r>
          </a:p>
          <a:p>
            <a:pPr lvl="1"/>
            <a:r>
              <a:rPr lang="en-US" sz="1500" dirty="0"/>
              <a:t>Current Cash Flow </a:t>
            </a:r>
          </a:p>
          <a:p>
            <a:pPr lvl="1"/>
            <a:r>
              <a:rPr lang="en-US" sz="1500" dirty="0"/>
              <a:t>Income, Gift &amp; Estate Taxes</a:t>
            </a:r>
          </a:p>
          <a:p>
            <a:pPr lvl="1"/>
            <a:r>
              <a:rPr lang="en-US" sz="1500" dirty="0"/>
              <a:t>Businesses</a:t>
            </a:r>
          </a:p>
          <a:p>
            <a:pPr lvl="1"/>
            <a:r>
              <a:rPr lang="en-US" sz="1500" dirty="0"/>
              <a:t>Asset Protection</a:t>
            </a:r>
          </a:p>
          <a:p>
            <a:pPr lvl="1"/>
            <a:r>
              <a:rPr lang="en-US" sz="1500" dirty="0"/>
              <a:t>Insurances – Life, Property &amp; Casualty and Diability</a:t>
            </a:r>
          </a:p>
          <a:p>
            <a:pPr lvl="1"/>
            <a:r>
              <a:rPr lang="en-US" sz="1500" dirty="0"/>
              <a:t>Estate Plan </a:t>
            </a:r>
          </a:p>
          <a:p>
            <a:pPr lvl="1"/>
            <a:r>
              <a:rPr lang="en-US" sz="1500" dirty="0"/>
              <a:t>Philanthropy &amp; Philanthropic Structures</a:t>
            </a:r>
          </a:p>
          <a:p>
            <a:pPr lvl="1"/>
            <a:r>
              <a:rPr lang="en-US" sz="1500" dirty="0"/>
              <a:t>Children’s finances</a:t>
            </a:r>
          </a:p>
          <a:p>
            <a:pPr lvl="1"/>
            <a:r>
              <a:rPr lang="en-US" sz="1500" dirty="0"/>
              <a:t>Investments </a:t>
            </a:r>
          </a:p>
          <a:p>
            <a:pPr lvl="1"/>
            <a:endParaRPr lang="en-US" sz="1500" dirty="0"/>
          </a:p>
          <a:p>
            <a:pPr lvl="1"/>
            <a:endParaRPr lang="en-US" sz="1500" dirty="0"/>
          </a:p>
        </p:txBody>
      </p:sp>
    </p:spTree>
    <p:extLst>
      <p:ext uri="{BB962C8B-B14F-4D97-AF65-F5344CB8AC3E}">
        <p14:creationId xmlns:p14="http://schemas.microsoft.com/office/powerpoint/2010/main" val="20479192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gn="just">
              <a:lnSpc>
                <a:spcPct val="107000"/>
              </a:lnSpc>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12)	Will generate a client-specific net worth and 	savings	spreadsheet that can be used by financial planners to 	illustrate possible retirement scenarios and amounts of 	life insurance needed when primary earner dies 	prematurely.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PH" sz="1600" u="sng" dirty="0">
                <a:latin typeface="Times New Roman" panose="02020603050405020304" pitchFamily="18" charset="0"/>
                <a:ea typeface="Calibri" panose="020F0502020204030204" pitchFamily="34" charset="0"/>
                <a:cs typeface="Times New Roman" panose="02020603050405020304" pitchFamily="18" charset="0"/>
              </a:rPr>
              <a:t>COMMENTS</a:t>
            </a:r>
            <a:r>
              <a:rPr lang="en-PH" sz="16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exportable spreadsheet can be sent to the client’s financial planner to request input and guidance, with a separate column for each major item of income and expenditure by December 10, 2023.</a:t>
            </a:r>
            <a:endParaRPr lang="en-PH"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44602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0" y="2298700"/>
            <a:ext cx="7886700" cy="4048125"/>
          </a:xfrm>
        </p:spPr>
        <p:txBody>
          <a:bodyPr>
            <a:normAutofit/>
          </a:bodyPr>
          <a:lstStyle/>
          <a:p>
            <a:pPr marL="0" marR="0" indent="0">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13)	</a:t>
            </a:r>
            <a:r>
              <a:rPr lang="en-US" dirty="0">
                <a:latin typeface="Times New Roman" panose="02020603050405020304" pitchFamily="18" charset="0"/>
                <a:ea typeface="Calibri" panose="020F0502020204030204" pitchFamily="34" charset="0"/>
              </a:rPr>
              <a:t>Provides typical life insurance rates by age and </a:t>
            </a:r>
            <a:r>
              <a:rPr lang="en-US" dirty="0" smtClean="0">
                <a:latin typeface="Times New Roman" panose="02020603050405020304" pitchFamily="18" charset="0"/>
                <a:ea typeface="Calibri" panose="020F0502020204030204" pitchFamily="34" charset="0"/>
              </a:rPr>
              <a:t>sex </a:t>
            </a:r>
            <a:r>
              <a:rPr lang="en-US" dirty="0">
                <a:latin typeface="Times New Roman" panose="02020603050405020304" pitchFamily="18" charset="0"/>
                <a:ea typeface="Calibri" panose="020F0502020204030204" pitchFamily="34" charset="0"/>
              </a:rPr>
              <a:t>for standard and preferred non-smokers - </a:t>
            </a:r>
            <a:r>
              <a:rPr lang="en-US" dirty="0" smtClean="0">
                <a:latin typeface="Times New Roman" panose="02020603050405020304" pitchFamily="18" charset="0"/>
                <a:ea typeface="Calibri" panose="020F0502020204030204" pitchFamily="34" charset="0"/>
              </a:rPr>
              <a:t>10</a:t>
            </a:r>
            <a:r>
              <a:rPr lang="en-US" dirty="0">
                <a:latin typeface="Times New Roman" panose="02020603050405020304" pitchFamily="18" charset="0"/>
                <a:ea typeface="Calibri" panose="020F0502020204030204" pitchFamily="34" charset="0"/>
              </a:rPr>
              <a:t>, 20 and 30 yr. term and lifetime universal.</a:t>
            </a:r>
            <a:endParaRPr lang="en-PH"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PH" sz="1800" u="sng" dirty="0">
                <a:latin typeface="Calibri" panose="020F0502020204030204" pitchFamily="34" charset="0"/>
                <a:ea typeface="Calibri" panose="020F0502020204030204" pitchFamily="34" charset="0"/>
                <a:cs typeface="Times New Roman" panose="02020603050405020304" pitchFamily="18" charset="0"/>
              </a:rPr>
              <a:t>COMMENTS:</a:t>
            </a:r>
          </a:p>
          <a:p>
            <a:pPr>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rPr>
              <a:t>Will include 10-Year Term and Guaranteed Universal Life (GUL) by December 31, 2023.</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0588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0" y="2298700"/>
            <a:ext cx="7886700" cy="4048125"/>
          </a:xfrm>
        </p:spPr>
        <p:txBody>
          <a:bodyPr>
            <a:normAutofit lnSpcReduction="10000"/>
          </a:bodyPr>
          <a:lstStyle/>
          <a:p>
            <a:pPr marL="0" marR="0" indent="0">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14)	</a:t>
            </a:r>
            <a:r>
              <a:rPr lang="en-US" dirty="0">
                <a:latin typeface="Times New Roman" panose="02020603050405020304" pitchFamily="18" charset="0"/>
                <a:ea typeface="Calibri" panose="020F0502020204030204" pitchFamily="34" charset="0"/>
              </a:rPr>
              <a:t>Life insurance planning </a:t>
            </a:r>
            <a:r>
              <a:rPr lang="en-US" dirty="0" smtClean="0">
                <a:latin typeface="Times New Roman" panose="02020603050405020304" pitchFamily="18" charset="0"/>
                <a:ea typeface="Calibri" panose="020F0502020204030204" pitchFamily="34" charset="0"/>
              </a:rPr>
              <a:t>includes1 </a:t>
            </a:r>
            <a:r>
              <a:rPr lang="en-US" dirty="0">
                <a:latin typeface="Times New Roman" panose="02020603050405020304" pitchFamily="18" charset="0"/>
                <a:ea typeface="Calibri" panose="020F0502020204030204" pitchFamily="34" charset="0"/>
              </a:rPr>
              <a:t>ability to enter </a:t>
            </a:r>
            <a:r>
              <a:rPr lang="en-US" dirty="0" smtClean="0">
                <a:latin typeface="Times New Roman" panose="02020603050405020304" pitchFamily="18" charset="0"/>
                <a:ea typeface="Calibri" panose="020F0502020204030204" pitchFamily="34" charset="0"/>
              </a:rPr>
              <a:t>details </a:t>
            </a:r>
            <a:r>
              <a:rPr lang="en-US" dirty="0">
                <a:latin typeface="Times New Roman" panose="02020603050405020304" pitchFamily="18" charset="0"/>
                <a:ea typeface="Calibri" panose="020F0502020204030204" pitchFamily="34" charset="0"/>
              </a:rPr>
              <a:t>of each policy now existing and as will 	exist in the future, with and without ILITs, can 	calculate and summarize results for an infinite </a:t>
            </a:r>
            <a:r>
              <a:rPr lang="en-US" dirty="0" smtClean="0">
                <a:latin typeface="Times New Roman" panose="02020603050405020304" pitchFamily="18" charset="0"/>
                <a:ea typeface="Calibri" panose="020F0502020204030204" pitchFamily="34" charset="0"/>
              </a:rPr>
              <a:t>number </a:t>
            </a:r>
            <a:r>
              <a:rPr lang="en-US" dirty="0">
                <a:latin typeface="Times New Roman" panose="02020603050405020304" pitchFamily="18" charset="0"/>
                <a:ea typeface="Calibri" panose="020F0502020204030204" pitchFamily="34" charset="0"/>
              </a:rPr>
              <a:t>of policies.  Recognizes the 3-year rule.</a:t>
            </a:r>
            <a:endParaRPr lang="en-PH"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PH" sz="1800" u="sng" dirty="0">
                <a:latin typeface="Calibri" panose="020F0502020204030204" pitchFamily="34" charset="0"/>
                <a:ea typeface="Calibri" panose="020F0502020204030204" pitchFamily="34" charset="0"/>
                <a:cs typeface="Times New Roman" panose="02020603050405020304" pitchFamily="18" charset="0"/>
              </a:rPr>
              <a:t>COMMENTS:</a:t>
            </a:r>
          </a:p>
          <a:p>
            <a:pPr>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rPr>
              <a:t>Will recognize 3-year rule by December 10, 2023.</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0884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rPr>
              <a:t>15)	Large gift module has columns for </a:t>
            </a:r>
            <a:r>
              <a:rPr lang="en-US" dirty="0" smtClean="0">
                <a:latin typeface="Times New Roman" panose="02020603050405020304" pitchFamily="18" charset="0"/>
                <a:ea typeface="Calibri" panose="020F0502020204030204" pitchFamily="34" charset="0"/>
              </a:rPr>
              <a:t>DSUE, temporary </a:t>
            </a:r>
            <a:r>
              <a:rPr lang="en-US" dirty="0">
                <a:latin typeface="Times New Roman" panose="02020603050405020304" pitchFamily="18" charset="0"/>
                <a:ea typeface="Calibri" panose="020F0502020204030204" pitchFamily="34" charset="0"/>
              </a:rPr>
              <a:t>exemption, and permanent </a:t>
            </a:r>
            <a:r>
              <a:rPr lang="en-US" dirty="0" smtClean="0">
                <a:latin typeface="Times New Roman" panose="02020603050405020304" pitchFamily="18" charset="0"/>
                <a:ea typeface="Calibri" panose="020F0502020204030204" pitchFamily="34" charset="0"/>
              </a:rPr>
              <a:t>exemption </a:t>
            </a:r>
            <a:r>
              <a:rPr lang="en-US" dirty="0">
                <a:latin typeface="Times New Roman" panose="02020603050405020304" pitchFamily="18" charset="0"/>
                <a:ea typeface="Calibri" panose="020F0502020204030204" pitchFamily="34" charset="0"/>
              </a:rPr>
              <a:t>to demonstrate savings from gifting </a:t>
            </a:r>
            <a:r>
              <a:rPr lang="en-US" dirty="0" smtClean="0">
                <a:latin typeface="Times New Roman" panose="02020603050405020304" pitchFamily="18" charset="0"/>
                <a:ea typeface="Calibri" panose="020F0502020204030204" pitchFamily="34" charset="0"/>
              </a:rPr>
              <a:t>more </a:t>
            </a:r>
            <a:r>
              <a:rPr lang="en-US" dirty="0">
                <a:latin typeface="Times New Roman" panose="02020603050405020304" pitchFamily="18" charset="0"/>
                <a:ea typeface="Calibri" panose="020F0502020204030204" pitchFamily="34" charset="0"/>
              </a:rPr>
              <a:t>than DSUE and permanent exemption </a:t>
            </a:r>
            <a:r>
              <a:rPr lang="en-US" dirty="0" smtClean="0">
                <a:latin typeface="Times New Roman" panose="02020603050405020304" pitchFamily="18" charset="0"/>
                <a:ea typeface="Calibri" panose="020F0502020204030204" pitchFamily="34" charset="0"/>
              </a:rPr>
              <a:t>before </a:t>
            </a:r>
            <a:r>
              <a:rPr lang="en-US" dirty="0">
                <a:latin typeface="Times New Roman" panose="02020603050405020304" pitchFamily="18" charset="0"/>
                <a:ea typeface="Calibri" panose="020F0502020204030204" pitchFamily="34" charset="0"/>
              </a:rPr>
              <a:t>2026 – also permits gift splitting and </a:t>
            </a:r>
            <a:r>
              <a:rPr lang="en-US" dirty="0" smtClean="0">
                <a:latin typeface="Times New Roman" panose="02020603050405020304" pitchFamily="18" charset="0"/>
                <a:ea typeface="Calibri" panose="020F0502020204030204" pitchFamily="34" charset="0"/>
              </a:rPr>
              <a:t>shows </a:t>
            </a:r>
            <a:r>
              <a:rPr lang="en-US" dirty="0">
                <a:latin typeface="Times New Roman" panose="02020603050405020304" pitchFamily="18" charset="0"/>
                <a:ea typeface="Calibri" panose="020F0502020204030204" pitchFamily="34" charset="0"/>
              </a:rPr>
              <a:t>“the burn.”</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110093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gn="just">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rPr>
              <a:t>16)	Will include the following videos for each </a:t>
            </a:r>
            <a:r>
              <a:rPr lang="en-US" dirty="0" smtClean="0">
                <a:latin typeface="Times New Roman" panose="02020603050405020304" pitchFamily="18" charset="0"/>
                <a:ea typeface="Calibri" panose="020F0502020204030204" pitchFamily="34" charset="0"/>
              </a:rPr>
              <a:t>calculator</a:t>
            </a:r>
            <a:r>
              <a:rPr lang="en-US" dirty="0">
                <a:latin typeface="Times New Roman" panose="02020603050405020304" pitchFamily="18" charset="0"/>
                <a:ea typeface="Calibri" panose="020F0502020204030204" pitchFamily="34" charset="0"/>
              </a:rPr>
              <a:t>:</a:t>
            </a:r>
          </a:p>
          <a:p>
            <a:pPr marL="0" marR="0" indent="0" algn="just">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rPr>
              <a:t>a) 	A client-friendly explanation.</a:t>
            </a:r>
          </a:p>
          <a:p>
            <a:pPr marL="0" marR="0" indent="0" algn="just">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rPr>
              <a:t>b</a:t>
            </a:r>
            <a:r>
              <a:rPr lang="en-US" sz="2400" dirty="0">
                <a:effectLst/>
                <a:latin typeface="Times New Roman" panose="02020603050405020304" pitchFamily="18" charset="0"/>
                <a:ea typeface="Calibri" panose="020F0502020204030204" pitchFamily="34" charset="0"/>
              </a:rPr>
              <a:t>)	How to use the software for the calculator.</a:t>
            </a:r>
          </a:p>
          <a:p>
            <a:pPr marL="0" marR="0" indent="0" algn="just">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	c)	A technical tax discussion with illustrations.</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624423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rPr>
              <a:t>17)	Maintained by Alan Gassman under the </a:t>
            </a:r>
            <a:r>
              <a:rPr lang="en-US" dirty="0" smtClean="0">
                <a:latin typeface="Times New Roman" panose="02020603050405020304" pitchFamily="18" charset="0"/>
                <a:ea typeface="Calibri" panose="020F0502020204030204" pitchFamily="34" charset="0"/>
              </a:rPr>
              <a:t>direction </a:t>
            </a:r>
            <a:r>
              <a:rPr lang="en-US" dirty="0">
                <a:latin typeface="Times New Roman" panose="02020603050405020304" pitchFamily="18" charset="0"/>
                <a:ea typeface="Calibri" panose="020F0502020204030204" pitchFamily="34" charset="0"/>
              </a:rPr>
              <a:t>of Jerry </a:t>
            </a:r>
            <a:r>
              <a:rPr lang="en-US" dirty="0" err="1">
                <a:latin typeface="Times New Roman" panose="02020603050405020304" pitchFamily="18" charset="0"/>
                <a:ea typeface="Calibri" panose="020F0502020204030204" pitchFamily="34" charset="0"/>
              </a:rPr>
              <a:t>Hesch</a:t>
            </a:r>
            <a:r>
              <a:rPr lang="en-US" dirty="0">
                <a:latin typeface="Times New Roman" panose="02020603050405020304" pitchFamily="18" charset="0"/>
                <a:ea typeface="Calibri" panose="020F0502020204030204" pitchFamily="34" charset="0"/>
              </a:rPr>
              <a:t> and others.</a:t>
            </a:r>
          </a:p>
          <a:p>
            <a:pPr marL="0" marR="0" indent="0">
              <a:lnSpc>
                <a:spcPct val="107000"/>
              </a:lnSpc>
              <a:spcBef>
                <a:spcPts val="0"/>
              </a:spcBef>
              <a:spcAft>
                <a:spcPts val="800"/>
              </a:spcAft>
              <a:buNone/>
            </a:pP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275265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0" y="2298700"/>
            <a:ext cx="7886700" cy="4048125"/>
          </a:xfrm>
        </p:spPr>
        <p:txBody>
          <a:bodyPr>
            <a:normAutofit/>
          </a:bodyPr>
          <a:lstStyle/>
          <a:p>
            <a:pPr marL="0" marR="0" indent="0">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rPr>
              <a:t>18)	Shows simultaneous use (with the results </a:t>
            </a:r>
            <a:r>
              <a:rPr lang="en-US" dirty="0" smtClean="0">
                <a:latin typeface="Times New Roman" panose="02020603050405020304" pitchFamily="18" charset="0"/>
                <a:ea typeface="Calibri" panose="020F0502020204030204" pitchFamily="34" charset="0"/>
              </a:rPr>
              <a:t>provided </a:t>
            </a:r>
            <a:r>
              <a:rPr lang="en-US" dirty="0">
                <a:latin typeface="Times New Roman" panose="02020603050405020304" pitchFamily="18" charset="0"/>
                <a:ea typeface="Calibri" panose="020F0502020204030204" pitchFamily="34" charset="0"/>
              </a:rPr>
              <a:t>by each use) of a combination of up </a:t>
            </a:r>
            <a:r>
              <a:rPr lang="en-US" dirty="0" smtClean="0">
                <a:latin typeface="Times New Roman" panose="02020603050405020304" pitchFamily="18" charset="0"/>
                <a:ea typeface="Calibri" panose="020F0502020204030204" pitchFamily="34" charset="0"/>
              </a:rPr>
              <a:t>to </a:t>
            </a:r>
            <a:r>
              <a:rPr lang="en-US" dirty="0">
                <a:latin typeface="Times New Roman" panose="02020603050405020304" pitchFamily="18" charset="0"/>
                <a:ea typeface="Calibri" panose="020F0502020204030204" pitchFamily="34" charset="0"/>
              </a:rPr>
              <a:t>9 techniques in the following order from the 	following strategies:</a:t>
            </a:r>
          </a:p>
          <a:p>
            <a:pPr marL="0" marR="0" indent="0">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rPr>
              <a:t>a) 	Bypass/Credit Shelter Trust.</a:t>
            </a:r>
          </a:p>
          <a:p>
            <a:pPr marL="0" marR="0" indent="0">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rPr>
              <a:t>b</a:t>
            </a:r>
            <a:r>
              <a:rPr lang="en-US" sz="2400" dirty="0">
                <a:effectLst/>
                <a:latin typeface="Times New Roman" panose="02020603050405020304" pitchFamily="18" charset="0"/>
                <a:ea typeface="Calibri" panose="020F0502020204030204" pitchFamily="34" charset="0"/>
              </a:rPr>
              <a:t>)	Use or loss of DSUE.</a:t>
            </a:r>
          </a:p>
          <a:p>
            <a:pPr marL="0" marR="0" indent="0">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	c)	Exemption going to half in 2026 or not.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221531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fontScale="92500" lnSpcReduction="10000"/>
          </a:bodyPr>
          <a:lstStyle/>
          <a:p>
            <a:pPr marL="442595" marR="0" indent="0">
              <a:lnSpc>
                <a:spcPct val="107000"/>
              </a:lnSpc>
              <a:spcBef>
                <a:spcPts val="0"/>
              </a:spcBef>
              <a:spcAft>
                <a:spcPts val="80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d)	Annual gifting to Crummey Trust and/or descendants.</a:t>
            </a:r>
            <a:endParaRPr lang="en-PH" sz="23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r>
              <a:rPr lang="en-US" sz="2300" dirty="0">
                <a:latin typeface="Times New Roman" panose="02020603050405020304" pitchFamily="18" charset="0"/>
                <a:ea typeface="Calibri" panose="020F0502020204030204" pitchFamily="34" charset="0"/>
                <a:cs typeface="Times New Roman" panose="02020603050405020304" pitchFamily="18" charset="0"/>
              </a:rPr>
              <a:t>	e</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r>
              <a:rPr lang="en-CA" sz="2300" dirty="0">
                <a:effectLst/>
                <a:latin typeface="Times New Roman" panose="02020603050405020304" pitchFamily="18" charset="0"/>
                <a:ea typeface="Calibri" panose="020F0502020204030204" pitchFamily="34" charset="0"/>
                <a:cs typeface="Times New Roman" panose="02020603050405020304" pitchFamily="18" charset="0"/>
              </a:rPr>
              <a:t> 	Above annual gifting of discounted assets</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PH" sz="23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f)	One or two QPRT's - SLAT QTIP.</a:t>
            </a:r>
            <a:endParaRPr lang="en-PH" sz="2300" dirty="0">
              <a:effectLst/>
              <a:latin typeface="Calibri" panose="020F0502020204030204" pitchFamily="34" charset="0"/>
              <a:ea typeface="Calibri" panose="020F0502020204030204" pitchFamily="34" charset="0"/>
              <a:cs typeface="Times New Roman" panose="02020603050405020304" pitchFamily="18" charset="0"/>
            </a:endParaRPr>
          </a:p>
          <a:p>
            <a:pPr marL="442595" marR="0" indent="0">
              <a:lnSpc>
                <a:spcPct val="107000"/>
              </a:lnSpc>
              <a:spcBef>
                <a:spcPts val="0"/>
              </a:spcBef>
              <a:spcAft>
                <a:spcPts val="800"/>
              </a:spcAft>
              <a:buNone/>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g)	Life insurance before and after planning for each 			spouse and second to die.</a:t>
            </a:r>
            <a:endParaRPr lang="en-PH"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2300" dirty="0">
                <a:effectLst/>
                <a:latin typeface="Times New Roman" panose="02020603050405020304" pitchFamily="18" charset="0"/>
                <a:ea typeface="Calibri" panose="020F0502020204030204" pitchFamily="34" charset="0"/>
              </a:rPr>
              <a:t>	h)	Installment Sale and/or large gift to Grantor Trust, 			including for “exploding value assets.”</a:t>
            </a:r>
          </a:p>
          <a:p>
            <a:pPr marL="0" marR="0" indent="0" algn="just">
              <a:lnSpc>
                <a:spcPct val="107000"/>
              </a:lnSpc>
              <a:spcBef>
                <a:spcPts val="0"/>
              </a:spcBef>
              <a:spcAft>
                <a:spcPts val="800"/>
              </a:spcAft>
              <a:buNone/>
            </a:pPr>
            <a:r>
              <a:rPr lang="en-US" sz="2300" dirty="0">
                <a:effectLst/>
                <a:latin typeface="Times New Roman" panose="02020603050405020304" pitchFamily="18" charset="0"/>
                <a:ea typeface="Calibri" panose="020F0502020204030204" pitchFamily="34" charset="0"/>
              </a:rPr>
              <a:t>	</a:t>
            </a:r>
            <a:r>
              <a:rPr lang="en-US" sz="2300" dirty="0" err="1">
                <a:effectLst/>
                <a:latin typeface="Times New Roman" panose="02020603050405020304" pitchFamily="18" charset="0"/>
                <a:ea typeface="Calibri" panose="020F0502020204030204" pitchFamily="34" charset="0"/>
              </a:rPr>
              <a:t>i</a:t>
            </a:r>
            <a:r>
              <a:rPr lang="en-US" sz="2300" dirty="0">
                <a:effectLst/>
                <a:latin typeface="Times New Roman" panose="02020603050405020304" pitchFamily="18" charset="0"/>
                <a:ea typeface="Calibri" panose="020F0502020204030204" pitchFamily="34" charset="0"/>
              </a:rPr>
              <a:t>)	Testamentary charitable or CLAT disposition.</a:t>
            </a:r>
          </a:p>
          <a:p>
            <a:pPr marL="0" marR="0" indent="0" algn="just">
              <a:lnSpc>
                <a:spcPct val="107000"/>
              </a:lnSpc>
              <a:spcBef>
                <a:spcPts val="0"/>
              </a:spcBef>
              <a:spcAft>
                <a:spcPts val="800"/>
              </a:spcAft>
              <a:buNone/>
            </a:pPr>
            <a:r>
              <a:rPr lang="en-US" sz="2300" dirty="0">
                <a:effectLst/>
                <a:latin typeface="Times New Roman" panose="02020603050405020304" pitchFamily="18" charset="0"/>
                <a:ea typeface="Calibri" panose="020F0502020204030204" pitchFamily="34" charset="0"/>
              </a:rPr>
              <a:t>	j)	Comprehensive modules also prepare a detailed letter 		to the client.</a:t>
            </a:r>
          </a:p>
          <a:p>
            <a:pPr marL="0" marR="0" indent="0" algn="just">
              <a:lnSpc>
                <a:spcPct val="107000"/>
              </a:lnSpc>
              <a:spcBef>
                <a:spcPts val="0"/>
              </a:spcBef>
              <a:spcAft>
                <a:spcPts val="800"/>
              </a:spcAft>
              <a:buNone/>
            </a:pP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504871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19)	Email illustrations and calculator with a link 	and 	security password to clients and colleagues 	to enable 	them to change variables and use software for up to 14 	days by simple e-mail of link.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PH" sz="1800" u="sng" dirty="0">
                <a:latin typeface="Calibri" panose="020F0502020204030204" pitchFamily="34" charset="0"/>
                <a:ea typeface="Calibri" panose="020F0502020204030204" pitchFamily="34" charset="0"/>
                <a:cs typeface="Times New Roman" panose="02020603050405020304" pitchFamily="18" charset="0"/>
              </a:rPr>
              <a:t>COMMENTS:</a:t>
            </a:r>
          </a:p>
          <a:p>
            <a:pPr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rPr>
              <a:t>Many clients like to receive a customized video of their planner using and explaining their situation on the software – with the opportunity to use it themselves by December 10, 2023.</a:t>
            </a:r>
          </a:p>
          <a:p>
            <a:pPr algn="just">
              <a:lnSpc>
                <a:spcPct val="107000"/>
              </a:lnSpc>
              <a:spcBef>
                <a:spcPts val="0"/>
              </a:spcBef>
              <a:spcAft>
                <a:spcPts val="800"/>
              </a:spcAft>
            </a:pPr>
            <a:endParaRPr lang="en-US" sz="1800" dirty="0">
              <a:effectLst/>
              <a:latin typeface="Times New Roman" panose="02020603050405020304" pitchFamily="18" charset="0"/>
              <a:ea typeface="Calibri" panose="020F0502020204030204" pitchFamily="34" charset="0"/>
            </a:endParaRPr>
          </a:p>
          <a:p>
            <a:pPr algn="just">
              <a:lnSpc>
                <a:spcPct val="107000"/>
              </a:lnSpc>
              <a:spcBef>
                <a:spcPts val="0"/>
              </a:spcBef>
              <a:spcAft>
                <a:spcPts val="800"/>
              </a:spcAft>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11145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rPr>
              <a:t>20)	Clearly informs the user of when to use the 	closest calendar age versus the last birthday for </a:t>
            </a:r>
            <a:r>
              <a:rPr lang="en-US" dirty="0" smtClean="0">
                <a:latin typeface="Times New Roman" panose="02020603050405020304" pitchFamily="18" charset="0"/>
                <a:ea typeface="Calibri" panose="020F0502020204030204" pitchFamily="34" charset="0"/>
              </a:rPr>
              <a:t>each </a:t>
            </a:r>
            <a:r>
              <a:rPr lang="en-US" dirty="0">
                <a:latin typeface="Times New Roman" panose="02020603050405020304" pitchFamily="18" charset="0"/>
                <a:ea typeface="Calibri" panose="020F0502020204030204" pitchFamily="34" charset="0"/>
              </a:rPr>
              <a:t>technique.</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2261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1761-F7EE-05EB-3B2B-6621984E3C0E}"/>
              </a:ext>
            </a:extLst>
          </p:cNvPr>
          <p:cNvSpPr>
            <a:spLocks noGrp="1"/>
          </p:cNvSpPr>
          <p:nvPr>
            <p:ph type="title" idx="4294967295"/>
          </p:nvPr>
        </p:nvSpPr>
        <p:spPr>
          <a:xfrm>
            <a:off x="433388" y="174625"/>
            <a:ext cx="8277225" cy="4183063"/>
          </a:xfrm>
        </p:spPr>
        <p:txBody>
          <a:bodyPr anchor="t">
            <a:normAutofit/>
          </a:bodyPr>
          <a:lstStyle/>
          <a:p>
            <a:pPr algn="ctr"/>
            <a:r>
              <a:rPr lang="en-US" b="1" dirty="0"/>
              <a:t>Understand &amp; Refine Family’s Priorities</a:t>
            </a:r>
          </a:p>
        </p:txBody>
      </p:sp>
      <p:sp>
        <p:nvSpPr>
          <p:cNvPr id="3" name="Content Placeholder 2">
            <a:extLst>
              <a:ext uri="{FF2B5EF4-FFF2-40B4-BE49-F238E27FC236}">
                <a16:creationId xmlns:a16="http://schemas.microsoft.com/office/drawing/2014/main" id="{1C91858A-D61D-B64F-180F-36F8E5F8DD37}"/>
              </a:ext>
            </a:extLst>
          </p:cNvPr>
          <p:cNvSpPr>
            <a:spLocks noGrp="1"/>
          </p:cNvSpPr>
          <p:nvPr>
            <p:ph idx="4294967295"/>
          </p:nvPr>
        </p:nvSpPr>
        <p:spPr>
          <a:xfrm>
            <a:off x="1566863" y="2216150"/>
            <a:ext cx="6010275" cy="4002088"/>
          </a:xfrm>
        </p:spPr>
        <p:txBody>
          <a:bodyPr>
            <a:normAutofit/>
          </a:bodyPr>
          <a:lstStyle/>
          <a:p>
            <a:r>
              <a:rPr lang="en-US" sz="1500" dirty="0"/>
              <a:t>Wealthy families have “Priorities”, not “Goals”</a:t>
            </a:r>
          </a:p>
          <a:p>
            <a:endParaRPr lang="en-US" sz="1500" dirty="0"/>
          </a:p>
          <a:p>
            <a:r>
              <a:rPr lang="en-US" sz="1500" dirty="0"/>
              <a:t>We seek to understand the family’s current priorities regarding:</a:t>
            </a:r>
          </a:p>
          <a:p>
            <a:pPr lvl="1">
              <a:lnSpc>
                <a:spcPct val="100000"/>
              </a:lnSpc>
            </a:pPr>
            <a:r>
              <a:rPr lang="en-US" sz="1500" dirty="0"/>
              <a:t>Themselves</a:t>
            </a:r>
          </a:p>
          <a:p>
            <a:pPr lvl="1">
              <a:lnSpc>
                <a:spcPct val="100000"/>
              </a:lnSpc>
            </a:pPr>
            <a:r>
              <a:rPr lang="en-US" sz="1500" dirty="0"/>
              <a:t>Their Children &amp; Grandchildren</a:t>
            </a:r>
          </a:p>
          <a:p>
            <a:pPr lvl="1">
              <a:lnSpc>
                <a:spcPct val="100000"/>
              </a:lnSpc>
            </a:pPr>
            <a:r>
              <a:rPr lang="en-US" sz="1500" dirty="0"/>
              <a:t>Their Business</a:t>
            </a:r>
          </a:p>
          <a:p>
            <a:pPr lvl="1">
              <a:lnSpc>
                <a:spcPct val="100000"/>
              </a:lnSpc>
            </a:pPr>
            <a:r>
              <a:rPr lang="en-US" sz="1500" dirty="0"/>
              <a:t>Their Community</a:t>
            </a:r>
          </a:p>
          <a:p>
            <a:pPr marL="342900" lvl="1" indent="0">
              <a:buNone/>
            </a:pPr>
            <a:endParaRPr lang="en-US" sz="1500" dirty="0"/>
          </a:p>
          <a:p>
            <a:r>
              <a:rPr lang="en-US" sz="1500" dirty="0"/>
              <a:t>Priorities change over </a:t>
            </a:r>
            <a:r>
              <a:rPr lang="en-US" sz="1500" dirty="0" smtClean="0"/>
              <a:t>time.</a:t>
            </a:r>
            <a:endParaRPr lang="en-US" sz="1500" dirty="0"/>
          </a:p>
          <a:p>
            <a:pPr marL="0" indent="0">
              <a:buNone/>
            </a:pPr>
            <a:endParaRPr lang="en-US" sz="1500" dirty="0"/>
          </a:p>
          <a:p>
            <a:r>
              <a:rPr lang="en-US" sz="1500" dirty="0"/>
              <a:t>These priorities set the framework and benchmark by which all family financial decisions are made.</a:t>
            </a:r>
          </a:p>
        </p:txBody>
      </p:sp>
    </p:spTree>
    <p:extLst>
      <p:ext uri="{BB962C8B-B14F-4D97-AF65-F5344CB8AC3E}">
        <p14:creationId xmlns:p14="http://schemas.microsoft.com/office/powerpoint/2010/main" val="7151147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rPr>
              <a:t>21)	</a:t>
            </a:r>
            <a:r>
              <a:rPr lang="en-CA" dirty="0">
                <a:effectLst/>
                <a:latin typeface="Times New Roman" panose="02020603050405020304" pitchFamily="18" charset="0"/>
                <a:ea typeface="Calibri" panose="020F0502020204030204" pitchFamily="34" charset="0"/>
              </a:rPr>
              <a:t>Clearly tells the user whether they can use the </a:t>
            </a:r>
            <a:r>
              <a:rPr lang="en-CA" dirty="0" smtClean="0">
                <a:effectLst/>
                <a:latin typeface="Times New Roman" panose="02020603050405020304" pitchFamily="18" charset="0"/>
                <a:ea typeface="Calibri" panose="020F0502020204030204" pitchFamily="34" charset="0"/>
              </a:rPr>
              <a:t>present </a:t>
            </a:r>
            <a:r>
              <a:rPr lang="en-CA" dirty="0">
                <a:effectLst/>
                <a:latin typeface="Times New Roman" panose="02020603050405020304" pitchFamily="18" charset="0"/>
                <a:ea typeface="Calibri" panose="020F0502020204030204" pitchFamily="34" charset="0"/>
              </a:rPr>
              <a:t>7520 rate or the lowest of this month or </a:t>
            </a:r>
            <a:r>
              <a:rPr lang="en-CA" dirty="0" smtClean="0">
                <a:effectLst/>
                <a:latin typeface="Times New Roman" panose="02020603050405020304" pitchFamily="18" charset="0"/>
                <a:ea typeface="Calibri" panose="020F0502020204030204" pitchFamily="34" charset="0"/>
              </a:rPr>
              <a:t>the </a:t>
            </a:r>
            <a:r>
              <a:rPr lang="en-CA" dirty="0">
                <a:effectLst/>
                <a:latin typeface="Times New Roman" panose="02020603050405020304" pitchFamily="18" charset="0"/>
                <a:ea typeface="Calibri" panose="020F0502020204030204" pitchFamily="34" charset="0"/>
              </a:rPr>
              <a:t>previous two months.</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793784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rPr>
              <a:t>22)	Provides warnings when settings may violate </a:t>
            </a:r>
            <a:r>
              <a:rPr lang="en-US" dirty="0" smtClean="0">
                <a:latin typeface="Times New Roman" panose="02020603050405020304" pitchFamily="18" charset="0"/>
                <a:ea typeface="Calibri" panose="020F0502020204030204" pitchFamily="34" charset="0"/>
              </a:rPr>
              <a:t>reasonable </a:t>
            </a:r>
            <a:r>
              <a:rPr lang="en-US" dirty="0">
                <a:latin typeface="Times New Roman" panose="02020603050405020304" pitchFamily="18" charset="0"/>
                <a:ea typeface="Calibri" panose="020F0502020204030204" pitchFamily="34" charset="0"/>
              </a:rPr>
              <a:t>practices such as:</a:t>
            </a:r>
          </a:p>
          <a:p>
            <a:pPr marL="0" marR="0" indent="0">
              <a:lnSpc>
                <a:spcPct val="107000"/>
              </a:lnSpc>
              <a:spcBef>
                <a:spcPts val="0"/>
              </a:spcBef>
              <a:spcAft>
                <a:spcPts val="800"/>
              </a:spcAft>
              <a:buNone/>
            </a:pPr>
            <a:r>
              <a:rPr lang="en-US" sz="2600" dirty="0">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rPr>
              <a:t>a)	When the probability of exhaustion test may 	be violated for a private annuity arrangement.</a:t>
            </a:r>
          </a:p>
          <a:p>
            <a:pPr marL="0" marR="0" indent="0">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	b)	When any valuation discount exceeds 40%.</a:t>
            </a:r>
          </a:p>
          <a:p>
            <a:pPr marL="0" marR="0" indent="0">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	c)	When a valuation discount for an LLC used 	in </a:t>
            </a:r>
            <a:r>
              <a:rPr lang="en-US" sz="2400" dirty="0" smtClean="0">
                <a:latin typeface="Times New Roman" panose="02020603050405020304" pitchFamily="18" charset="0"/>
                <a:ea typeface="Calibri" panose="020F0502020204030204" pitchFamily="34" charset="0"/>
              </a:rPr>
              <a:t>a GRAT</a:t>
            </a:r>
            <a:r>
              <a:rPr lang="en-US" sz="2400" dirty="0">
                <a:latin typeface="Times New Roman" panose="02020603050405020304" pitchFamily="18" charset="0"/>
                <a:ea typeface="Calibri" panose="020F0502020204030204" pitchFamily="34" charset="0"/>
              </a:rPr>
              <a:t> </a:t>
            </a:r>
            <a:r>
              <a:rPr lang="en-US" sz="2400" dirty="0" smtClean="0">
                <a:latin typeface="Times New Roman" panose="02020603050405020304" pitchFamily="18" charset="0"/>
                <a:ea typeface="Calibri" panose="020F0502020204030204" pitchFamily="34" charset="0"/>
              </a:rPr>
              <a:t>or CLAT with </a:t>
            </a:r>
            <a:r>
              <a:rPr lang="en-US" sz="2400" dirty="0">
                <a:latin typeface="Times New Roman" panose="02020603050405020304" pitchFamily="18" charset="0"/>
                <a:ea typeface="Calibri" panose="020F0502020204030204" pitchFamily="34" charset="0"/>
              </a:rPr>
              <a:t>a short payout (under </a:t>
            </a:r>
            <a:r>
              <a:rPr lang="en-US" sz="2400" dirty="0" smtClean="0">
                <a:latin typeface="Times New Roman" panose="02020603050405020304" pitchFamily="18" charset="0"/>
                <a:ea typeface="Calibri" panose="020F0502020204030204" pitchFamily="34" charset="0"/>
              </a:rPr>
              <a:t>10 </a:t>
            </a:r>
            <a:r>
              <a:rPr lang="en-US" sz="2400" dirty="0">
                <a:latin typeface="Times New Roman" panose="02020603050405020304" pitchFamily="18" charset="0"/>
                <a:ea typeface="Calibri" panose="020F0502020204030204" pitchFamily="34" charset="0"/>
              </a:rPr>
              <a:t>years) exceeds a 20% discount.</a:t>
            </a:r>
            <a:endParaRPr lang="en-US" sz="2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658259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442595" marR="0" indent="0">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	When a SCIN Term Exceeds the 2010 Mortality Life Expectancy Table (which may be permissible). </a:t>
            </a:r>
          </a:p>
          <a:p>
            <a:pPr marL="442595" marR="0" indent="0">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	Whether the latest birth date age or closest to calendar year age is to be used.</a:t>
            </a:r>
          </a:p>
          <a:p>
            <a:pPr marL="442595" marR="0" indent="0">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	When a seed capital gift is less than 10% of an installment sale or SCIN sale amount.</a:t>
            </a:r>
          </a:p>
          <a:p>
            <a:pPr marL="442595" marR="0" indent="0">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	Where a SCIN interest rate exceeds or approaches a usury rate (18%).   </a:t>
            </a:r>
          </a:p>
        </p:txBody>
      </p:sp>
    </p:spTree>
    <p:extLst>
      <p:ext uri="{BB962C8B-B14F-4D97-AF65-F5344CB8AC3E}">
        <p14:creationId xmlns:p14="http://schemas.microsoft.com/office/powerpoint/2010/main" val="40765674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442595" marR="0" indent="0">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	When a QPRT term exceeds the Grantor having a 70% chance of surviving the term under Table 2010.</a:t>
            </a:r>
            <a:endParaRPr lang="en-US" sz="2400" dirty="0">
              <a:effectLst/>
              <a:latin typeface="Times New Roman" panose="02020603050405020304" pitchFamily="18" charset="0"/>
              <a:ea typeface="Calibri" panose="020F0502020204030204" pitchFamily="34" charset="0"/>
            </a:endParaRPr>
          </a:p>
          <a:p>
            <a:pPr marL="442595" marR="0" indent="0">
              <a:lnSpc>
                <a:spcPct val="107000"/>
              </a:lnSpc>
              <a:spcBef>
                <a:spcPts val="0"/>
              </a:spcBef>
              <a:spcAft>
                <a:spcPts val="80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42595" marR="0" indent="0">
              <a:lnSpc>
                <a:spcPct val="107000"/>
              </a:lnSpc>
              <a:spcBef>
                <a:spcPts val="0"/>
              </a:spcBef>
              <a:spcAft>
                <a:spcPts val="800"/>
              </a:spcAft>
              <a:buNone/>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42595" marR="0" indent="0">
              <a:lnSpc>
                <a:spcPct val="107000"/>
              </a:lnSpc>
              <a:spcBef>
                <a:spcPts val="0"/>
              </a:spcBef>
              <a:spcAft>
                <a:spcPts val="80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42595" marR="0" indent="0">
              <a:lnSpc>
                <a:spcPct val="107000"/>
              </a:lnSpc>
              <a:spcBef>
                <a:spcPts val="0"/>
              </a:spcBef>
              <a:spcAft>
                <a:spcPts val="800"/>
              </a:spcAft>
              <a:buNone/>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42595" marR="0" indent="0">
              <a:lnSpc>
                <a:spcPct val="107000"/>
              </a:lnSpc>
              <a:spcBef>
                <a:spcPts val="0"/>
              </a:spcBef>
              <a:spcAft>
                <a:spcPts val="800"/>
              </a:spcAft>
              <a:buNone/>
            </a:pP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COMMENTS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785495" indent="-34290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Most of these are in place – will all be in place by November 10, 2023.</a:t>
            </a:r>
          </a:p>
        </p:txBody>
      </p:sp>
    </p:spTree>
    <p:extLst>
      <p:ext uri="{BB962C8B-B14F-4D97-AF65-F5344CB8AC3E}">
        <p14:creationId xmlns:p14="http://schemas.microsoft.com/office/powerpoint/2010/main" val="10634702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Autofit/>
          </a:bodyPr>
          <a:lstStyle/>
          <a:p>
            <a:pPr marL="0" marR="0" indent="0" algn="just">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rPr>
              <a:t>23)	The software automatically selects:</a:t>
            </a:r>
            <a:endParaRPr lang="en-US" sz="2400" dirty="0">
              <a:latin typeface="Times New Roman" panose="02020603050405020304" pitchFamily="18" charset="0"/>
              <a:ea typeface="Calibri" panose="020F0502020204030204" pitchFamily="34" charset="0"/>
            </a:endParaRPr>
          </a:p>
          <a:p>
            <a:pPr marL="0" marR="0" indent="0" algn="just">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	a) 	The lowest available AFR for the month of a 	sale and the 2 preceding months.</a:t>
            </a:r>
          </a:p>
          <a:p>
            <a:pPr marL="0" marR="0" indent="0" algn="just">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	b) 	The lowest available AFR for a non-sale loan.</a:t>
            </a:r>
          </a:p>
          <a:p>
            <a:pPr marL="0" marR="0" indent="0" algn="just">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	c) 	The best available 7520 rate for a </a:t>
            </a:r>
            <a:r>
              <a:rPr lang="en-US" sz="2400" dirty="0" smtClean="0">
                <a:latin typeface="Times New Roman" panose="02020603050405020304" pitchFamily="18" charset="0"/>
                <a:ea typeface="Calibri" panose="020F0502020204030204" pitchFamily="34" charset="0"/>
              </a:rPr>
              <a:t>Charitable Remainder Trust </a:t>
            </a:r>
            <a:r>
              <a:rPr lang="en-US" sz="2400" dirty="0">
                <a:latin typeface="Times New Roman" panose="02020603050405020304" pitchFamily="18" charset="0"/>
                <a:ea typeface="Calibri" panose="020F0502020204030204" pitchFamily="34" charset="0"/>
              </a:rPr>
              <a:t>or </a:t>
            </a:r>
            <a:r>
              <a:rPr lang="en-US" sz="2400" dirty="0" smtClean="0">
                <a:latin typeface="Times New Roman" panose="02020603050405020304" pitchFamily="18" charset="0"/>
                <a:ea typeface="Calibri" panose="020F0502020204030204" pitchFamily="34" charset="0"/>
              </a:rPr>
              <a:t>Charitable Lead Trust is the </a:t>
            </a:r>
            <a:r>
              <a:rPr lang="en-US" sz="2400" dirty="0">
                <a:latin typeface="Times New Roman" panose="02020603050405020304" pitchFamily="18" charset="0"/>
                <a:ea typeface="Calibri" panose="020F0502020204030204" pitchFamily="34" charset="0"/>
              </a:rPr>
              <a:t>best of the month of </a:t>
            </a:r>
            <a:r>
              <a:rPr lang="en-US" sz="2400" dirty="0" smtClean="0">
                <a:latin typeface="Times New Roman" panose="02020603050405020304" pitchFamily="18" charset="0"/>
                <a:ea typeface="Calibri" panose="020F0502020204030204" pitchFamily="34" charset="0"/>
              </a:rPr>
              <a:t>funding </a:t>
            </a:r>
            <a:r>
              <a:rPr lang="en-US" sz="2400" dirty="0">
                <a:latin typeface="Times New Roman" panose="02020603050405020304" pitchFamily="18" charset="0"/>
                <a:ea typeface="Calibri" panose="020F0502020204030204" pitchFamily="34" charset="0"/>
              </a:rPr>
              <a:t>or the </a:t>
            </a:r>
            <a:r>
              <a:rPr lang="en-US" sz="2400" dirty="0" smtClean="0">
                <a:latin typeface="Times New Roman" panose="02020603050405020304" pitchFamily="18" charset="0"/>
                <a:ea typeface="Calibri" panose="020F0502020204030204" pitchFamily="34" charset="0"/>
              </a:rPr>
              <a:t>preceding 2 months. </a:t>
            </a:r>
            <a:r>
              <a:rPr lang="en-US" sz="2400" dirty="0">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0302286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lnSpcReduction="10000"/>
          </a:bodyPr>
          <a:lstStyle/>
          <a:p>
            <a:pPr marL="442595" marR="0" indent="0" algn="just">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 	The maximum credit shelter trust that can be funded at a future date based upon the anticipated chained inflation rate and other techniques being used.</a:t>
            </a:r>
          </a:p>
          <a:p>
            <a:pPr marL="442595" marR="0" indent="0" algn="just">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 	The amortization calculator allows the user to solve for any of the following 4 items by providing the other 3: </a:t>
            </a:r>
          </a:p>
          <a:p>
            <a:pPr marL="442595" marR="0" indent="0" algn="just">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Payment amount.</a:t>
            </a:r>
          </a:p>
          <a:p>
            <a:pPr marL="442595" marR="0" indent="0" algn="just">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ii)   Principal loaned.</a:t>
            </a:r>
          </a:p>
          <a:p>
            <a:pPr marL="442595" marR="0" indent="0" algn="just">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iii)   Interest rate.</a:t>
            </a:r>
          </a:p>
          <a:p>
            <a:pPr marL="442595" marR="0" indent="0" algn="just">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iv)   Frequency and length of term.</a:t>
            </a:r>
          </a:p>
        </p:txBody>
      </p:sp>
    </p:spTree>
    <p:extLst>
      <p:ext uri="{BB962C8B-B14F-4D97-AF65-F5344CB8AC3E}">
        <p14:creationId xmlns:p14="http://schemas.microsoft.com/office/powerpoint/2010/main" val="3565796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gn="just">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24)	Our simple "SWIFT PLAN MODE" mode defines 	primary terms and significant traps for the unwary on 	the same screen that shows the planning numbers 	outcomes.</a:t>
            </a: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PH" sz="1800" u="sng" dirty="0">
                <a:latin typeface="Calibri" panose="020F0502020204030204" pitchFamily="34" charset="0"/>
                <a:ea typeface="Calibri" panose="020F0502020204030204" pitchFamily="34" charset="0"/>
                <a:cs typeface="Times New Roman" panose="02020603050405020304" pitchFamily="18" charset="0"/>
              </a:rPr>
              <a:t>COMMENTS:</a:t>
            </a:r>
          </a:p>
          <a:p>
            <a:pPr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rPr>
              <a:t>Traps for the unwary will be completed by November 7, 2023.</a:t>
            </a:r>
          </a:p>
          <a:p>
            <a:pPr algn="just">
              <a:lnSpc>
                <a:spcPct val="107000"/>
              </a:lnSpc>
              <a:spcBef>
                <a:spcPts val="0"/>
              </a:spcBef>
              <a:spcAft>
                <a:spcPts val="800"/>
              </a:spcAft>
            </a:pPr>
            <a:endParaRPr lang="en-US" sz="1800" dirty="0">
              <a:effectLst/>
              <a:latin typeface="Times New Roman" panose="02020603050405020304" pitchFamily="18" charset="0"/>
              <a:ea typeface="Calibri" panose="020F0502020204030204" pitchFamily="34" charset="0"/>
            </a:endParaRPr>
          </a:p>
          <a:p>
            <a:pPr algn="just">
              <a:lnSpc>
                <a:spcPct val="107000"/>
              </a:lnSpc>
              <a:spcBef>
                <a:spcPts val="0"/>
              </a:spcBef>
              <a:spcAft>
                <a:spcPts val="800"/>
              </a:spcAft>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10148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gn="just">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rPr>
              <a:t>25)	Absolutely free until April 1, 2024.</a:t>
            </a:r>
            <a:endParaRPr lang="en-PH"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PH" sz="1800" u="sng" dirty="0">
                <a:latin typeface="Calibri" panose="020F0502020204030204" pitchFamily="34" charset="0"/>
                <a:ea typeface="Calibri" panose="020F0502020204030204" pitchFamily="34" charset="0"/>
                <a:cs typeface="Times New Roman" panose="02020603050405020304" pitchFamily="18" charset="0"/>
              </a:rPr>
              <a:t>COMMENTS:</a:t>
            </a:r>
          </a:p>
          <a:p>
            <a:pPr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rPr>
              <a:t>Traps for the unwary will be completed by November 7, 2023.</a:t>
            </a:r>
          </a:p>
          <a:p>
            <a:pPr algn="just">
              <a:lnSpc>
                <a:spcPct val="107000"/>
              </a:lnSpc>
              <a:spcBef>
                <a:spcPts val="0"/>
              </a:spcBef>
              <a:spcAft>
                <a:spcPts val="800"/>
              </a:spcAft>
            </a:pPr>
            <a:endParaRPr lang="en-US" sz="1800" dirty="0">
              <a:effectLst/>
              <a:latin typeface="Times New Roman" panose="02020603050405020304" pitchFamily="18" charset="0"/>
              <a:ea typeface="Calibri" panose="020F0502020204030204" pitchFamily="34" charset="0"/>
            </a:endParaRPr>
          </a:p>
          <a:p>
            <a:pPr algn="just">
              <a:lnSpc>
                <a:spcPct val="107000"/>
              </a:lnSpc>
              <a:spcBef>
                <a:spcPts val="0"/>
              </a:spcBef>
              <a:spcAft>
                <a:spcPts val="800"/>
              </a:spcAft>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20989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1038"/>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Autofit/>
          </a:bodyPr>
          <a:lstStyle/>
          <a:p>
            <a:pPr marL="0" marR="0" indent="0" algn="just">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26)	</a:t>
            </a:r>
            <a:r>
              <a:rPr lang="en-US" dirty="0">
                <a:latin typeface="Times New Roman" panose="02020603050405020304" pitchFamily="18" charset="0"/>
                <a:ea typeface="Calibri" panose="020F0502020204030204" pitchFamily="34" charset="0"/>
              </a:rPr>
              <a:t>Expected pricing: </a:t>
            </a:r>
            <a:endParaRPr lang="en-US" sz="2400" dirty="0">
              <a:latin typeface="Times New Roman" panose="02020603050405020304" pitchFamily="18" charset="0"/>
              <a:ea typeface="Calibri" panose="020F0502020204030204" pitchFamily="34" charset="0"/>
            </a:endParaRPr>
          </a:p>
          <a:p>
            <a:pPr marL="0" marR="0" indent="0" algn="just">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	a)        </a:t>
            </a:r>
            <a:r>
              <a:rPr lang="en-US" sz="2400" dirty="0" smtClean="0">
                <a:latin typeface="Times New Roman" panose="02020603050405020304" pitchFamily="18" charset="0"/>
                <a:ea typeface="Calibri" panose="020F0502020204030204" pitchFamily="34" charset="0"/>
              </a:rPr>
              <a:t>Professional </a:t>
            </a:r>
            <a:r>
              <a:rPr lang="en-US" sz="2400" dirty="0">
                <a:latin typeface="Times New Roman" panose="02020603050405020304" pitchFamily="18" charset="0"/>
                <a:ea typeface="Calibri" panose="020F0502020204030204" pitchFamily="34" charset="0"/>
              </a:rPr>
              <a:t>will include most items provided 	by competitors, plus side by side comparisons and 	comprehensive modules ($199.95 per year).</a:t>
            </a:r>
          </a:p>
          <a:p>
            <a:pPr marL="0" marR="0" indent="0" algn="just">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	b)        Professional </a:t>
            </a:r>
            <a:r>
              <a:rPr lang="en-US" sz="2400" dirty="0" smtClean="0">
                <a:latin typeface="Times New Roman" panose="02020603050405020304" pitchFamily="18" charset="0"/>
                <a:ea typeface="Calibri" panose="020F0502020204030204" pitchFamily="34" charset="0"/>
              </a:rPr>
              <a:t>PRO </a:t>
            </a:r>
            <a:r>
              <a:rPr lang="en-US" sz="2400" dirty="0">
                <a:latin typeface="Times New Roman" panose="02020603050405020304" pitchFamily="18" charset="0"/>
                <a:ea typeface="Calibri" panose="020F0502020204030204" pitchFamily="34" charset="0"/>
              </a:rPr>
              <a:t>will include PowerPoints 	and comprehensive letters ($349.95 per year).</a:t>
            </a:r>
          </a:p>
          <a:p>
            <a:pPr marL="0" marR="0" indent="0" algn="just">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	c)	Professional </a:t>
            </a:r>
            <a:r>
              <a:rPr lang="en-US" sz="2400" dirty="0" smtClean="0">
                <a:latin typeface="Times New Roman" panose="02020603050405020304" pitchFamily="18" charset="0"/>
                <a:ea typeface="Calibri" panose="020F0502020204030204" pitchFamily="34" charset="0"/>
              </a:rPr>
              <a:t>PRO Elite </a:t>
            </a:r>
            <a:r>
              <a:rPr lang="en-US" sz="2400" dirty="0">
                <a:latin typeface="Times New Roman" panose="02020603050405020304" pitchFamily="18" charset="0"/>
                <a:ea typeface="Calibri" panose="020F0502020204030204" pitchFamily="34" charset="0"/>
              </a:rPr>
              <a:t>version will include all 	features. ($499.95 per year)</a:t>
            </a:r>
          </a:p>
          <a:p>
            <a:pPr marL="0" marR="0" indent="0" algn="just">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	</a:t>
            </a:r>
          </a:p>
          <a:p>
            <a:pPr marL="0" marR="0" indent="0" algn="just">
              <a:lnSpc>
                <a:spcPct val="107000"/>
              </a:lnSpc>
              <a:spcBef>
                <a:spcPts val="0"/>
              </a:spcBef>
              <a:spcAft>
                <a:spcPts val="800"/>
              </a:spcAft>
              <a:buNone/>
            </a:pPr>
            <a:endParaRPr lang="en-US" sz="2400" dirty="0">
              <a:latin typeface="Times New Roman" panose="02020603050405020304" pitchFamily="18" charset="0"/>
              <a:ea typeface="Calibri" panose="020F0502020204030204" pitchFamily="34" charset="0"/>
            </a:endParaRPr>
          </a:p>
          <a:p>
            <a:pPr marL="0" marR="0" indent="0">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7675964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56975"/>
            <a:ext cx="7886700" cy="1325562"/>
          </a:xfrm>
        </p:spPr>
        <p:txBody>
          <a:bodyPr/>
          <a:lstStyle/>
          <a:p>
            <a:pPr algn="ctr"/>
            <a:r>
              <a:rPr lang="en-US" b="1" dirty="0"/>
              <a:t>IMPORTANT FEATURES</a:t>
            </a:r>
          </a:p>
        </p:txBody>
      </p:sp>
      <p:sp>
        <p:nvSpPr>
          <p:cNvPr id="3" name="Content Placeholder 2"/>
          <p:cNvSpPr>
            <a:spLocks noGrp="1"/>
          </p:cNvSpPr>
          <p:nvPr>
            <p:ph idx="4294967295"/>
          </p:nvPr>
        </p:nvSpPr>
        <p:spPr>
          <a:xfrm>
            <a:off x="628650" y="2298700"/>
            <a:ext cx="7886700" cy="4048125"/>
          </a:xfrm>
        </p:spPr>
        <p:txBody>
          <a:bodyPr>
            <a:normAutofit/>
          </a:bodyPr>
          <a:lstStyle/>
          <a:p>
            <a:pPr marL="0" marR="0" indent="0" algn="just">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Those who commit to purchase before April 1, 2024 will receive guaranteed no increased pricing for 24 calendar months.</a:t>
            </a:r>
          </a:p>
          <a:p>
            <a:pPr marL="0" marR="0" indent="0" algn="just">
              <a:lnSpc>
                <a:spcPct val="107000"/>
              </a:lnSpc>
              <a:spcBef>
                <a:spcPts val="0"/>
              </a:spcBef>
              <a:spcAft>
                <a:spcPts val="800"/>
              </a:spcAft>
              <a:buNone/>
            </a:pPr>
            <a:endParaRPr lang="en-US" sz="2400" dirty="0">
              <a:latin typeface="Times New Roman" panose="02020603050405020304" pitchFamily="18" charset="0"/>
              <a:ea typeface="Calibri" panose="020F0502020204030204" pitchFamily="34" charset="0"/>
            </a:endParaRPr>
          </a:p>
          <a:p>
            <a:pPr marL="0" marR="0" indent="0" algn="just">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This will be for 36 calendar months for those who sign up on or before January 12, 2024.</a:t>
            </a:r>
          </a:p>
          <a:p>
            <a:pPr marL="0" marR="0" indent="0" algn="just">
              <a:lnSpc>
                <a:spcPct val="107000"/>
              </a:lnSpc>
              <a:spcBef>
                <a:spcPts val="0"/>
              </a:spcBef>
              <a:spcAft>
                <a:spcPts val="800"/>
              </a:spcAft>
              <a:buNone/>
            </a:pPr>
            <a:endParaRPr lang="en-US" sz="2400" dirty="0">
              <a:latin typeface="Times New Roman" panose="02020603050405020304" pitchFamily="18" charset="0"/>
              <a:ea typeface="Calibri" panose="020F0502020204030204" pitchFamily="34" charset="0"/>
            </a:endParaRPr>
          </a:p>
          <a:p>
            <a:pPr marL="0" marR="0" indent="0" algn="just">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rPr>
              <a:t>Updates at pro-rata pricing will be available during the year.</a:t>
            </a:r>
          </a:p>
        </p:txBody>
      </p:sp>
    </p:spTree>
    <p:extLst>
      <p:ext uri="{BB962C8B-B14F-4D97-AF65-F5344CB8AC3E}">
        <p14:creationId xmlns:p14="http://schemas.microsoft.com/office/powerpoint/2010/main" val="2069028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514</TotalTime>
  <Words>6486</Words>
  <Application>Microsoft Office PowerPoint</Application>
  <PresentationFormat>On-screen Show (4:3)</PresentationFormat>
  <Paragraphs>773</Paragraphs>
  <Slides>108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108</vt:i4>
      </vt:variant>
    </vt:vector>
  </HeadingPairs>
  <TitlesOfParts>
    <vt:vector size="1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Where Do We Start</vt:lpstr>
      <vt:lpstr>Where Do We Start</vt:lpstr>
      <vt:lpstr>Understand &amp; Refine Family’s Priorities</vt:lpstr>
      <vt:lpstr>Approach to Designing a Family’s Wealth Structure</vt:lpstr>
      <vt:lpstr>Risks Wealthy Families Face</vt:lpstr>
      <vt:lpstr>Inflation</vt:lpstr>
      <vt:lpstr>Inflation &amp; Investment Returns</vt:lpstr>
      <vt:lpstr>Inflation &amp; Investment Returns</vt:lpstr>
      <vt:lpstr>Spending/Divorce, Bad Decision</vt:lpstr>
      <vt:lpstr>Taxes - Income &amp; Estate</vt:lpstr>
      <vt:lpstr>Family Division</vt:lpstr>
      <vt:lpstr>Volatility &amp; Draw Down Risk</vt:lpstr>
      <vt:lpstr>Volatility &amp; Draw Down Risk (Continue)</vt:lpstr>
      <vt:lpstr> Investment Costs</vt:lpstr>
      <vt:lpstr> Investment Costs</vt:lpstr>
      <vt:lpstr>Risk &amp; Opportunities Assessment</vt:lpstr>
      <vt:lpstr>What Are We Looking For In Our Assessment</vt:lpstr>
      <vt:lpstr>What to Look For In an Assessment (Part 1)</vt:lpstr>
      <vt:lpstr>What to look for in an assessment (Part 2)</vt:lpstr>
      <vt:lpstr>What We Look For In Our Assessment (Part 3)</vt:lpstr>
      <vt:lpstr>What we look for in our assessment (Part 4)</vt:lpstr>
      <vt:lpstr>What We Look For In Our Assessment (Part 5)</vt:lpstr>
      <vt:lpstr>What We Look For In Our Assessment (Part 6)</vt:lpstr>
      <vt:lpstr>Design Deliverables</vt:lpstr>
      <vt:lpstr>Disclosure</vt:lpstr>
      <vt:lpstr>PowerPoint Presentation</vt:lpstr>
      <vt:lpstr>Risks Wealthy Families Face</vt:lpstr>
      <vt:lpstr>Inflation</vt:lpstr>
      <vt:lpstr>Inflation &amp; Investment Returns</vt:lpstr>
      <vt:lpstr>Inflation &amp; Investment Returns</vt:lpstr>
      <vt:lpstr> Spending/Divorce, Bad Decision</vt:lpstr>
      <vt:lpstr>Taxes - Income &amp; Estate</vt:lpstr>
      <vt:lpstr>Family Division</vt:lpstr>
      <vt:lpstr>Volatility &amp; Draw Down Risk</vt:lpstr>
      <vt:lpstr>Volatility &amp; Draw Down Risk (Continue)</vt:lpstr>
      <vt:lpstr>Volatility &amp; Draw Down Risk (Continue)</vt:lpstr>
      <vt:lpstr>Volatility &amp; Draw Down Risk (Continue)</vt:lpstr>
      <vt:lpstr> Investment Costs</vt:lpstr>
      <vt:lpstr> Investment Costs</vt:lpstr>
      <vt:lpstr>Risk &amp; Opportunities Assessment</vt:lpstr>
      <vt:lpstr>What are we look for in our assessment</vt:lpstr>
      <vt:lpstr>What We Look For In Our Assessment (Part 1)</vt:lpstr>
      <vt:lpstr>What We Look For In Our Assessment (Part 2)</vt:lpstr>
      <vt:lpstr>What We Look For In Our Assessment (Part 3)</vt:lpstr>
      <vt:lpstr>What We Look For In Our Assessment (Part 4)</vt:lpstr>
      <vt:lpstr>What We Look For In Our Assessment (Part 5)</vt:lpstr>
      <vt:lpstr>What We Look For In Our Assessment (Part 6)</vt:lpstr>
      <vt:lpstr>Design Deliverables</vt:lpstr>
      <vt:lpstr> Assembling the Client’s Team</vt:lpstr>
      <vt:lpstr> Building Strategies &amp; Structures</vt:lpstr>
      <vt:lpstr> Reporting &amp; Monitoring</vt:lpstr>
      <vt:lpstr> Goal of Designing A Family Wealth Structure</vt:lpstr>
      <vt:lpstr> Goal of Designing A Family Wealth Structure</vt:lpstr>
      <vt:lpstr>PowerPoint Presentation</vt:lpstr>
      <vt:lpstr>INTRODUCTION</vt:lpstr>
      <vt:lpstr>PowerPoint Presentation</vt:lpstr>
      <vt:lpstr>PowerPoint Presentation</vt:lpstr>
      <vt:lpstr>PowerPoint Presentation</vt:lpstr>
      <vt:lpstr>PowerPoint Presentation</vt:lpstr>
      <vt:lpstr>PowerPoint Presentation</vt:lpstr>
      <vt:lpstr>INTRODUCTION</vt:lpstr>
      <vt:lpstr>IMPORTANT FEATURES</vt:lpstr>
      <vt:lpstr>IMPORTANT FEATURES</vt:lpstr>
      <vt:lpstr>IMPORTANT FEATURES</vt:lpstr>
      <vt:lpstr>IMPORTANT FEATURES</vt:lpstr>
      <vt:lpstr>IMPORTANT FEATURES</vt:lpstr>
      <vt:lpstr>PowerPoint Presentation</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IMPORTANT FEATURES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Hawkins</dc:creator>
  <cp:lastModifiedBy>Brittany Baker</cp:lastModifiedBy>
  <cp:revision>41</cp:revision>
  <dcterms:created xsi:type="dcterms:W3CDTF">2023-05-01T13:43:22Z</dcterms:created>
  <dcterms:modified xsi:type="dcterms:W3CDTF">2024-02-02T21:14:10Z</dcterms:modified>
</cp:coreProperties>
</file>