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6"/>
  </p:notesMasterIdLst>
  <p:sldIdLst>
    <p:sldId id="257" r:id="rId2"/>
    <p:sldId id="259" r:id="rId3"/>
    <p:sldId id="386" r:id="rId4"/>
    <p:sldId id="387" r:id="rId5"/>
    <p:sldId id="388" r:id="rId6"/>
    <p:sldId id="389" r:id="rId7"/>
    <p:sldId id="390" r:id="rId8"/>
    <p:sldId id="262" r:id="rId9"/>
    <p:sldId id="263" r:id="rId10"/>
    <p:sldId id="264" r:id="rId11"/>
    <p:sldId id="265" r:id="rId12"/>
    <p:sldId id="266" r:id="rId13"/>
    <p:sldId id="267" r:id="rId14"/>
    <p:sldId id="268" r:id="rId15"/>
    <p:sldId id="269" r:id="rId16"/>
    <p:sldId id="270" r:id="rId17"/>
    <p:sldId id="271" r:id="rId18"/>
    <p:sldId id="277" r:id="rId19"/>
    <p:sldId id="278" r:id="rId20"/>
    <p:sldId id="279" r:id="rId21"/>
    <p:sldId id="280" r:id="rId22"/>
    <p:sldId id="391" r:id="rId23"/>
    <p:sldId id="392" r:id="rId24"/>
    <p:sldId id="393" r:id="rId25"/>
    <p:sldId id="394" r:id="rId26"/>
    <p:sldId id="395" r:id="rId27"/>
    <p:sldId id="396" r:id="rId28"/>
    <p:sldId id="397" r:id="rId29"/>
    <p:sldId id="398" r:id="rId30"/>
    <p:sldId id="399"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272" r:id="rId101"/>
    <p:sldId id="273" r:id="rId102"/>
    <p:sldId id="274" r:id="rId103"/>
    <p:sldId id="275" r:id="rId104"/>
    <p:sldId id="276"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81" r:id="rId129"/>
    <p:sldId id="382" r:id="rId130"/>
    <p:sldId id="383" r:id="rId131"/>
    <p:sldId id="384" r:id="rId132"/>
    <p:sldId id="373" r:id="rId133"/>
    <p:sldId id="374" r:id="rId134"/>
    <p:sldId id="375" r:id="rId135"/>
    <p:sldId id="376" r:id="rId136"/>
    <p:sldId id="377" r:id="rId137"/>
    <p:sldId id="378" r:id="rId138"/>
    <p:sldId id="379" r:id="rId139"/>
    <p:sldId id="380" r:id="rId140"/>
    <p:sldId id="385" r:id="rId141"/>
    <p:sldId id="400" r:id="rId142"/>
    <p:sldId id="401" r:id="rId143"/>
    <p:sldId id="402" r:id="rId144"/>
    <p:sldId id="403" r:id="rId145"/>
    <p:sldId id="404" r:id="rId146"/>
    <p:sldId id="405" r:id="rId147"/>
    <p:sldId id="406" r:id="rId148"/>
    <p:sldId id="407" r:id="rId149"/>
    <p:sldId id="408" r:id="rId150"/>
    <p:sldId id="409" r:id="rId151"/>
    <p:sldId id="410" r:id="rId152"/>
    <p:sldId id="411" r:id="rId153"/>
    <p:sldId id="412" r:id="rId154"/>
    <p:sldId id="413" r:id="rId15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autoAdjust="0"/>
  </p:normalViewPr>
  <p:slideViewPr>
    <p:cSldViewPr snapToGrid="0">
      <p:cViewPr varScale="1">
        <p:scale>
          <a:sx n="87" d="100"/>
          <a:sy n="87" d="100"/>
        </p:scale>
        <p:origin x="1493" y="50"/>
      </p:cViewPr>
      <p:guideLst/>
    </p:cSldViewPr>
  </p:slideViewPr>
  <p:outlineViewPr>
    <p:cViewPr>
      <p:scale>
        <a:sx n="33" d="100"/>
        <a:sy n="33" d="100"/>
      </p:scale>
      <p:origin x="0" y="-712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9" y="1"/>
            <a:ext cx="3011699" cy="463408"/>
          </a:xfrm>
          <a:prstGeom prst="rect">
            <a:avLst/>
          </a:prstGeom>
        </p:spPr>
        <p:txBody>
          <a:bodyPr vert="horz" lIns="92492" tIns="46246" rIns="92492" bIns="46246" rtlCol="0"/>
          <a:lstStyle>
            <a:lvl1pPr algn="r">
              <a:defRPr sz="1200"/>
            </a:lvl1pPr>
          </a:lstStyle>
          <a:p>
            <a:fld id="{E5294C84-3FCF-4180-8D2A-AB4B5E07AD60}" type="datetimeFigureOut">
              <a:rPr lang="en-US" smtClean="0"/>
              <a:t>1/6/2024</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70"/>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92" tIns="46246" rIns="92492" bIns="46246" rtlCol="0" anchor="b"/>
          <a:lstStyle>
            <a:lvl1pPr algn="r">
              <a:defRPr sz="1200"/>
            </a:lvl1pPr>
          </a:lstStyle>
          <a:p>
            <a:fld id="{E27D4F0F-842D-4E8A-B4B6-77787603063F}" type="slidenum">
              <a:rPr lang="en-US" smtClean="0"/>
              <a:t>‹#›</a:t>
            </a:fld>
            <a:endParaRPr lang="en-US"/>
          </a:p>
        </p:txBody>
      </p:sp>
    </p:spTree>
    <p:extLst>
      <p:ext uri="{BB962C8B-B14F-4D97-AF65-F5344CB8AC3E}">
        <p14:creationId xmlns:p14="http://schemas.microsoft.com/office/powerpoint/2010/main" val="392094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https://www.taxfyle.com/blog/list-of-vehicles-over-6000-lbs</a:t>
            </a:r>
            <a:endParaRPr lang="en-US" dirty="0"/>
          </a:p>
        </p:txBody>
      </p:sp>
      <p:sp>
        <p:nvSpPr>
          <p:cNvPr id="4" name="Slide Number Placeholder 3"/>
          <p:cNvSpPr>
            <a:spLocks noGrp="1"/>
          </p:cNvSpPr>
          <p:nvPr>
            <p:ph type="sldNum" sz="quarter" idx="10"/>
          </p:nvPr>
        </p:nvSpPr>
        <p:spPr/>
        <p:txBody>
          <a:bodyPr/>
          <a:lstStyle/>
          <a:p>
            <a:fld id="{E27D4F0F-842D-4E8A-B4B6-77787603063F}" type="slidenum">
              <a:rPr lang="en-US" smtClean="0"/>
              <a:t>49</a:t>
            </a:fld>
            <a:endParaRPr lang="en-US"/>
          </a:p>
        </p:txBody>
      </p:sp>
    </p:spTree>
    <p:extLst>
      <p:ext uri="{BB962C8B-B14F-4D97-AF65-F5344CB8AC3E}">
        <p14:creationId xmlns:p14="http://schemas.microsoft.com/office/powerpoint/2010/main" val="44150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7776"/>
            <a:fld id="{A0F54686-26AC-4A9E-8484-976D2C855374}" type="slidenum">
              <a:rPr lang="en-US">
                <a:solidFill>
                  <a:prstClr val="black"/>
                </a:solidFill>
                <a:latin typeface="Calibri" panose="020F0502020204030204"/>
              </a:rPr>
              <a:pPr defTabSz="467776"/>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1121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https://taxfoundation.org/data/all/federal/2024-tax-brackets/</a:t>
            </a:r>
            <a:endParaRPr lang="en-US" dirty="0"/>
          </a:p>
        </p:txBody>
      </p:sp>
      <p:sp>
        <p:nvSpPr>
          <p:cNvPr id="4" name="Slide Number Placeholder 3"/>
          <p:cNvSpPr>
            <a:spLocks noGrp="1"/>
          </p:cNvSpPr>
          <p:nvPr>
            <p:ph type="sldNum" sz="quarter" idx="10"/>
          </p:nvPr>
        </p:nvSpPr>
        <p:spPr/>
        <p:txBody>
          <a:bodyPr/>
          <a:lstStyle/>
          <a:p>
            <a:pPr defTabSz="467776"/>
            <a:fld id="{AA0866DA-3650-4C2A-B210-6CCA3E9D44D3}" type="slidenum">
              <a:rPr lang="en-US">
                <a:solidFill>
                  <a:prstClr val="black"/>
                </a:solidFill>
                <a:latin typeface="Calibri" panose="020F0502020204030204"/>
              </a:rPr>
              <a:pPr defTabSz="467776"/>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4758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https://smartasset.com/taxes/trust-tax-rates</a:t>
            </a:r>
            <a:endParaRPr lang="en-US" dirty="0"/>
          </a:p>
        </p:txBody>
      </p:sp>
      <p:sp>
        <p:nvSpPr>
          <p:cNvPr id="4" name="Slide Number Placeholder 3"/>
          <p:cNvSpPr>
            <a:spLocks noGrp="1"/>
          </p:cNvSpPr>
          <p:nvPr>
            <p:ph type="sldNum" sz="quarter" idx="10"/>
          </p:nvPr>
        </p:nvSpPr>
        <p:spPr/>
        <p:txBody>
          <a:bodyPr/>
          <a:lstStyle/>
          <a:p>
            <a:fld id="{E27D4F0F-842D-4E8A-B4B6-77787603063F}" type="slidenum">
              <a:rPr lang="en-US" smtClean="0"/>
              <a:t>84</a:t>
            </a:fld>
            <a:endParaRPr lang="en-US"/>
          </a:p>
        </p:txBody>
      </p:sp>
    </p:spTree>
    <p:extLst>
      <p:ext uri="{BB962C8B-B14F-4D97-AF65-F5344CB8AC3E}">
        <p14:creationId xmlns:p14="http://schemas.microsoft.com/office/powerpoint/2010/main" val="114634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https://taxfoundation.org/data/all/federal/2024-tax-brackets/</a:t>
            </a:r>
            <a:endParaRPr lang="en-US" dirty="0"/>
          </a:p>
        </p:txBody>
      </p:sp>
      <p:sp>
        <p:nvSpPr>
          <p:cNvPr id="4" name="Slide Number Placeholder 3"/>
          <p:cNvSpPr>
            <a:spLocks noGrp="1"/>
          </p:cNvSpPr>
          <p:nvPr>
            <p:ph type="sldNum" sz="quarter" idx="10"/>
          </p:nvPr>
        </p:nvSpPr>
        <p:spPr/>
        <p:txBody>
          <a:bodyPr/>
          <a:lstStyle/>
          <a:p>
            <a:pPr defTabSz="467776"/>
            <a:fld id="{AA0866DA-3650-4C2A-B210-6CCA3E9D44D3}" type="slidenum">
              <a:rPr lang="en-US">
                <a:solidFill>
                  <a:prstClr val="black"/>
                </a:solidFill>
                <a:latin typeface="Calibri" panose="020F0502020204030204"/>
              </a:rPr>
              <a:pPr defTabSz="467776"/>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0370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7776"/>
            <a:fld id="{A0F54686-26AC-4A9E-8484-976D2C855374}" type="slidenum">
              <a:rPr lang="en-US">
                <a:solidFill>
                  <a:prstClr val="black"/>
                </a:solidFill>
                <a:latin typeface="Calibri" panose="020F0502020204030204"/>
              </a:rPr>
              <a:pPr defTabSz="467776"/>
              <a:t>86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7111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39739" indent="-282561">
              <a:defRPr>
                <a:solidFill>
                  <a:schemeClr val="tx1"/>
                </a:solidFill>
                <a:latin typeface="Corbel" panose="020B0503020204020204" pitchFamily="34" charset="0"/>
              </a:defRPr>
            </a:lvl2pPr>
            <a:lvl3pPr marL="1139770" indent="-225414">
              <a:defRPr>
                <a:solidFill>
                  <a:schemeClr val="tx1"/>
                </a:solidFill>
                <a:latin typeface="Corbel" panose="020B0503020204020204" pitchFamily="34" charset="0"/>
              </a:defRPr>
            </a:lvl3pPr>
            <a:lvl4pPr marL="1596948" indent="-225414">
              <a:defRPr>
                <a:solidFill>
                  <a:schemeClr val="tx1"/>
                </a:solidFill>
                <a:latin typeface="Corbel" panose="020B0503020204020204" pitchFamily="34" charset="0"/>
              </a:defRPr>
            </a:lvl4pPr>
            <a:lvl5pPr marL="2054126" indent="-225414">
              <a:defRPr>
                <a:solidFill>
                  <a:schemeClr val="tx1"/>
                </a:solidFill>
                <a:latin typeface="Corbel" panose="020B0503020204020204" pitchFamily="34" charset="0"/>
              </a:defRPr>
            </a:lvl5pPr>
            <a:lvl6pPr marL="2511303" indent="-225414" defTabSz="457178" eaLnBrk="0" fontAlgn="base" hangingPunct="0">
              <a:spcBef>
                <a:spcPct val="0"/>
              </a:spcBef>
              <a:spcAft>
                <a:spcPct val="0"/>
              </a:spcAft>
              <a:defRPr>
                <a:solidFill>
                  <a:schemeClr val="tx1"/>
                </a:solidFill>
                <a:latin typeface="Corbel" panose="020B0503020204020204" pitchFamily="34" charset="0"/>
              </a:defRPr>
            </a:lvl6pPr>
            <a:lvl7pPr marL="2968482" indent="-225414" defTabSz="457178" eaLnBrk="0" fontAlgn="base" hangingPunct="0">
              <a:spcBef>
                <a:spcPct val="0"/>
              </a:spcBef>
              <a:spcAft>
                <a:spcPct val="0"/>
              </a:spcAft>
              <a:defRPr>
                <a:solidFill>
                  <a:schemeClr val="tx1"/>
                </a:solidFill>
                <a:latin typeface="Corbel" panose="020B0503020204020204" pitchFamily="34" charset="0"/>
              </a:defRPr>
            </a:lvl7pPr>
            <a:lvl8pPr marL="3425660" indent="-225414" defTabSz="457178" eaLnBrk="0" fontAlgn="base" hangingPunct="0">
              <a:spcBef>
                <a:spcPct val="0"/>
              </a:spcBef>
              <a:spcAft>
                <a:spcPct val="0"/>
              </a:spcAft>
              <a:defRPr>
                <a:solidFill>
                  <a:schemeClr val="tx1"/>
                </a:solidFill>
                <a:latin typeface="Corbel" panose="020B0503020204020204" pitchFamily="34" charset="0"/>
              </a:defRPr>
            </a:lvl8pPr>
            <a:lvl9pPr marL="3882837" indent="-225414" defTabSz="457178"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65C931F7-7FDD-4468-AAD5-CCD2BA12C50E}" type="slidenum">
              <a:rPr lang="en-US" altLang="en-US" sz="1200">
                <a:latin typeface="Arial" panose="020B0604020202020204" pitchFamily="34" charset="0"/>
                <a:cs typeface="Arial" panose="020B0604020202020204" pitchFamily="34" charset="0"/>
              </a:rPr>
              <a:pPr fontAlgn="base">
                <a:spcBef>
                  <a:spcPct val="0"/>
                </a:spcBef>
                <a:spcAft>
                  <a:spcPct val="0"/>
                </a:spcAft>
              </a:pPr>
              <a:t>141</a:t>
            </a:fld>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09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39739" indent="-282561">
              <a:defRPr>
                <a:solidFill>
                  <a:schemeClr val="tx1"/>
                </a:solidFill>
                <a:latin typeface="Corbel" panose="020B0503020204020204" pitchFamily="34" charset="0"/>
              </a:defRPr>
            </a:lvl2pPr>
            <a:lvl3pPr marL="1139770" indent="-225414">
              <a:defRPr>
                <a:solidFill>
                  <a:schemeClr val="tx1"/>
                </a:solidFill>
                <a:latin typeface="Corbel" panose="020B0503020204020204" pitchFamily="34" charset="0"/>
              </a:defRPr>
            </a:lvl3pPr>
            <a:lvl4pPr marL="1596948" indent="-225414">
              <a:defRPr>
                <a:solidFill>
                  <a:schemeClr val="tx1"/>
                </a:solidFill>
                <a:latin typeface="Corbel" panose="020B0503020204020204" pitchFamily="34" charset="0"/>
              </a:defRPr>
            </a:lvl4pPr>
            <a:lvl5pPr marL="2054126" indent="-225414">
              <a:defRPr>
                <a:solidFill>
                  <a:schemeClr val="tx1"/>
                </a:solidFill>
                <a:latin typeface="Corbel" panose="020B0503020204020204" pitchFamily="34" charset="0"/>
              </a:defRPr>
            </a:lvl5pPr>
            <a:lvl6pPr marL="2511303" indent="-225414" defTabSz="457178" eaLnBrk="0" fontAlgn="base" hangingPunct="0">
              <a:spcBef>
                <a:spcPct val="0"/>
              </a:spcBef>
              <a:spcAft>
                <a:spcPct val="0"/>
              </a:spcAft>
              <a:defRPr>
                <a:solidFill>
                  <a:schemeClr val="tx1"/>
                </a:solidFill>
                <a:latin typeface="Corbel" panose="020B0503020204020204" pitchFamily="34" charset="0"/>
              </a:defRPr>
            </a:lvl6pPr>
            <a:lvl7pPr marL="2968482" indent="-225414" defTabSz="457178" eaLnBrk="0" fontAlgn="base" hangingPunct="0">
              <a:spcBef>
                <a:spcPct val="0"/>
              </a:spcBef>
              <a:spcAft>
                <a:spcPct val="0"/>
              </a:spcAft>
              <a:defRPr>
                <a:solidFill>
                  <a:schemeClr val="tx1"/>
                </a:solidFill>
                <a:latin typeface="Corbel" panose="020B0503020204020204" pitchFamily="34" charset="0"/>
              </a:defRPr>
            </a:lvl7pPr>
            <a:lvl8pPr marL="3425660" indent="-225414" defTabSz="457178" eaLnBrk="0" fontAlgn="base" hangingPunct="0">
              <a:spcBef>
                <a:spcPct val="0"/>
              </a:spcBef>
              <a:spcAft>
                <a:spcPct val="0"/>
              </a:spcAft>
              <a:defRPr>
                <a:solidFill>
                  <a:schemeClr val="tx1"/>
                </a:solidFill>
                <a:latin typeface="Corbel" panose="020B0503020204020204" pitchFamily="34" charset="0"/>
              </a:defRPr>
            </a:lvl8pPr>
            <a:lvl9pPr marL="3882837" indent="-225414" defTabSz="457178"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4F2C0113-86FF-4B62-8CFE-39D15FA208F8}" type="slidenum">
              <a:rPr lang="en-US" altLang="en-US" sz="1200">
                <a:latin typeface="Arial" panose="020B0604020202020204" pitchFamily="34" charset="0"/>
                <a:cs typeface="Arial" panose="020B0604020202020204" pitchFamily="34" charset="0"/>
              </a:rPr>
              <a:pPr fontAlgn="base">
                <a:spcBef>
                  <a:spcPct val="0"/>
                </a:spcBef>
                <a:spcAft>
                  <a:spcPct val="0"/>
                </a:spcAft>
              </a:pPr>
              <a:t>144</a:t>
            </a:fld>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0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39739" indent="-282561">
              <a:defRPr>
                <a:solidFill>
                  <a:schemeClr val="tx1"/>
                </a:solidFill>
                <a:latin typeface="Corbel" panose="020B0503020204020204" pitchFamily="34" charset="0"/>
              </a:defRPr>
            </a:lvl2pPr>
            <a:lvl3pPr marL="1139770" indent="-225414">
              <a:defRPr>
                <a:solidFill>
                  <a:schemeClr val="tx1"/>
                </a:solidFill>
                <a:latin typeface="Corbel" panose="020B0503020204020204" pitchFamily="34" charset="0"/>
              </a:defRPr>
            </a:lvl3pPr>
            <a:lvl4pPr marL="1596948" indent="-225414">
              <a:defRPr>
                <a:solidFill>
                  <a:schemeClr val="tx1"/>
                </a:solidFill>
                <a:latin typeface="Corbel" panose="020B0503020204020204" pitchFamily="34" charset="0"/>
              </a:defRPr>
            </a:lvl4pPr>
            <a:lvl5pPr marL="2054126" indent="-225414">
              <a:defRPr>
                <a:solidFill>
                  <a:schemeClr val="tx1"/>
                </a:solidFill>
                <a:latin typeface="Corbel" panose="020B0503020204020204" pitchFamily="34" charset="0"/>
              </a:defRPr>
            </a:lvl5pPr>
            <a:lvl6pPr marL="2511303" indent="-225414" defTabSz="457178" eaLnBrk="0" fontAlgn="base" hangingPunct="0">
              <a:spcBef>
                <a:spcPct val="0"/>
              </a:spcBef>
              <a:spcAft>
                <a:spcPct val="0"/>
              </a:spcAft>
              <a:defRPr>
                <a:solidFill>
                  <a:schemeClr val="tx1"/>
                </a:solidFill>
                <a:latin typeface="Corbel" panose="020B0503020204020204" pitchFamily="34" charset="0"/>
              </a:defRPr>
            </a:lvl6pPr>
            <a:lvl7pPr marL="2968482" indent="-225414" defTabSz="457178" eaLnBrk="0" fontAlgn="base" hangingPunct="0">
              <a:spcBef>
                <a:spcPct val="0"/>
              </a:spcBef>
              <a:spcAft>
                <a:spcPct val="0"/>
              </a:spcAft>
              <a:defRPr>
                <a:solidFill>
                  <a:schemeClr val="tx1"/>
                </a:solidFill>
                <a:latin typeface="Corbel" panose="020B0503020204020204" pitchFamily="34" charset="0"/>
              </a:defRPr>
            </a:lvl7pPr>
            <a:lvl8pPr marL="3425660" indent="-225414" defTabSz="457178" eaLnBrk="0" fontAlgn="base" hangingPunct="0">
              <a:spcBef>
                <a:spcPct val="0"/>
              </a:spcBef>
              <a:spcAft>
                <a:spcPct val="0"/>
              </a:spcAft>
              <a:defRPr>
                <a:solidFill>
                  <a:schemeClr val="tx1"/>
                </a:solidFill>
                <a:latin typeface="Corbel" panose="020B0503020204020204" pitchFamily="34" charset="0"/>
              </a:defRPr>
            </a:lvl8pPr>
            <a:lvl9pPr marL="3882837" indent="-225414" defTabSz="457178"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7225374-EF01-4E17-BF8D-A92FA390BC1E}" type="slidenum">
              <a:rPr lang="en-US" altLang="en-US" sz="1200">
                <a:latin typeface="Arial" panose="020B0604020202020204" pitchFamily="34" charset="0"/>
                <a:cs typeface="Arial" panose="020B0604020202020204" pitchFamily="34" charset="0"/>
              </a:rPr>
              <a:pPr fontAlgn="base">
                <a:spcBef>
                  <a:spcPct val="0"/>
                </a:spcBef>
                <a:spcAft>
                  <a:spcPct val="0"/>
                </a:spcAft>
              </a:pPr>
              <a:t>145</a:t>
            </a:fld>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6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AFA5A-0083-4776-899E-EA653DB0EEEE}"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426401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AFA5A-0083-4776-899E-EA653DB0EEEE}"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75792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AFA5A-0083-4776-899E-EA653DB0EEEE}"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220338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n Footer">
    <p:spTree>
      <p:nvGrpSpPr>
        <p:cNvPr id="1" name=""/>
        <p:cNvGrpSpPr/>
        <p:nvPr/>
      </p:nvGrpSpPr>
      <p:grpSpPr>
        <a:xfrm>
          <a:off x="0" y="0"/>
          <a:ext cx="0" cy="0"/>
          <a:chOff x="0" y="0"/>
          <a:chExt cx="0" cy="0"/>
        </a:xfrm>
      </p:grpSpPr>
      <p:sp>
        <p:nvSpPr>
          <p:cNvPr id="6" name="Rectangle 5"/>
          <p:cNvSpPr/>
          <p:nvPr userDrawn="1"/>
        </p:nvSpPr>
        <p:spPr>
          <a:xfrm>
            <a:off x="-2000" y="6639022"/>
            <a:ext cx="9144000" cy="218977"/>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E4934"/>
              </a:solidFill>
            </a:endParaRPr>
          </a:p>
        </p:txBody>
      </p:sp>
      <p:sp>
        <p:nvSpPr>
          <p:cNvPr id="7" name="Slide Number Placeholder 1"/>
          <p:cNvSpPr txBox="1">
            <a:spLocks/>
          </p:cNvSpPr>
          <p:nvPr userDrawn="1"/>
        </p:nvSpPr>
        <p:spPr>
          <a:xfrm>
            <a:off x="7478877" y="6597798"/>
            <a:ext cx="1665123"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400" b="1" smtClean="0">
                <a:solidFill>
                  <a:schemeClr val="bg1"/>
                </a:solidFill>
                <a:latin typeface="Calibri" panose="020F0502020204030204" pitchFamily="34" charset="0"/>
                <a:cs typeface="Calibri" panose="020F0502020204030204" pitchFamily="34" charset="0"/>
              </a:rPr>
              <a:pPr algn="r" defTabSz="342900" eaLnBrk="1" fontAlgn="auto" hangingPunct="1">
                <a:spcBef>
                  <a:spcPts val="0"/>
                </a:spcBef>
                <a:spcAft>
                  <a:spcPts val="0"/>
                </a:spcAft>
                <a:defRPr/>
              </a:pPr>
              <a:t>‹#›</a:t>
            </a:fld>
            <a:endParaRPr lang="en-US" sz="1800" b="1" dirty="0">
              <a:solidFill>
                <a:schemeClr val="bg1"/>
              </a:solidFill>
              <a:latin typeface="Calibri" panose="020F0502020204030204" pitchFamily="34" charset="0"/>
              <a:cs typeface="Calibri" panose="020F0502020204030204" pitchFamily="34" charset="0"/>
            </a:endParaRPr>
          </a:p>
        </p:txBody>
      </p:sp>
      <p:sp>
        <p:nvSpPr>
          <p:cNvPr id="5" name="TextBox 4"/>
          <p:cNvSpPr txBox="1"/>
          <p:nvPr userDrawn="1"/>
        </p:nvSpPr>
        <p:spPr>
          <a:xfrm>
            <a:off x="639777" y="6623369"/>
            <a:ext cx="786444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mn-lt"/>
              </a:rPr>
              <a:t>THE BUSINESS OF MEDICINE: LEGAL STRUCTURES AND TAXATION</a:t>
            </a:r>
            <a:r>
              <a:rPr kumimoji="0" lang="en-US" sz="1000" b="1" i="0" u="none" strike="noStrike" kern="1200" cap="none" spc="0" normalizeH="0" baseline="0" noProof="0" dirty="0" smtClean="0">
                <a:ln>
                  <a:noFill/>
                </a:ln>
                <a:solidFill>
                  <a:schemeClr val="bg1"/>
                </a:solidFill>
                <a:effectLst/>
                <a:uLnTx/>
                <a:uFillTx/>
                <a:latin typeface="+mn-lt"/>
              </a:rPr>
              <a:t> </a:t>
            </a:r>
            <a:r>
              <a:rPr lang="en-US" sz="1000" b="1" dirty="0" smtClean="0">
                <a:solidFill>
                  <a:schemeClr val="bg1"/>
                </a:solidFill>
                <a:latin typeface="Calibri" panose="020F0502020204030204" pitchFamily="34" charset="0"/>
                <a:cs typeface="Calibri" panose="020F0502020204030204" pitchFamily="34" charset="0"/>
              </a:rPr>
              <a:t>| </a:t>
            </a:r>
            <a:r>
              <a:rPr lang="en-US" sz="1000" b="1" dirty="0" smtClean="0">
                <a:solidFill>
                  <a:schemeClr val="bg1"/>
                </a:solidFill>
                <a:latin typeface="Calibri" panose="020F0502020204030204" pitchFamily="34" charset="0"/>
                <a:cs typeface="Calibri" panose="020F0502020204030204" pitchFamily="34" charset="0"/>
              </a:rPr>
              <a:t>1.6.24</a:t>
            </a:r>
            <a:r>
              <a:rPr lang="en-US" sz="1000" b="1" baseline="0" dirty="0" smtClean="0">
                <a:solidFill>
                  <a:schemeClr val="bg1"/>
                </a:solidFill>
                <a:latin typeface="Calibri" panose="020F0502020204030204" pitchFamily="34" charset="0"/>
                <a:cs typeface="Calibri" panose="020F0502020204030204" pitchFamily="34" charset="0"/>
              </a:rPr>
              <a:t> </a:t>
            </a:r>
            <a:r>
              <a:rPr lang="en-US" sz="1000" b="1" baseline="0" dirty="0">
                <a:solidFill>
                  <a:schemeClr val="bg1"/>
                </a:solidFill>
                <a:latin typeface="Calibri" panose="020F0502020204030204" pitchFamily="34" charset="0"/>
                <a:cs typeface="Calibri" panose="020F0502020204030204" pitchFamily="34" charset="0"/>
              </a:rPr>
              <a:t>| </a:t>
            </a:r>
            <a:r>
              <a:rPr lang="en-US" sz="1000" b="1" dirty="0">
                <a:solidFill>
                  <a:schemeClr val="bg1"/>
                </a:solidFill>
                <a:latin typeface="Calibri" panose="020F0502020204030204" pitchFamily="34" charset="0"/>
                <a:cs typeface="Calibri" panose="020F0502020204030204" pitchFamily="34" charset="0"/>
              </a:rPr>
              <a:t>Copyright © </a:t>
            </a:r>
            <a:r>
              <a:rPr lang="en-US" sz="1000" b="1" dirty="0" smtClean="0">
                <a:solidFill>
                  <a:schemeClr val="bg1"/>
                </a:solidFill>
                <a:latin typeface="Calibri" panose="020F0502020204030204" pitchFamily="34" charset="0"/>
                <a:cs typeface="Calibri" panose="020F0502020204030204" pitchFamily="34" charset="0"/>
              </a:rPr>
              <a:t>2024 </a:t>
            </a:r>
            <a:r>
              <a:rPr lang="en-US" sz="1000" b="1" dirty="0">
                <a:solidFill>
                  <a:schemeClr val="bg1"/>
                </a:solidFill>
                <a:latin typeface="Calibri" panose="020F0502020204030204" pitchFamily="34" charset="0"/>
                <a:cs typeface="Calibri" panose="020F0502020204030204" pitchFamily="34" charset="0"/>
              </a:rPr>
              <a:t>Gassman, Crotty &amp; Denicolo, P.A</a:t>
            </a:r>
          </a:p>
        </p:txBody>
      </p:sp>
    </p:spTree>
    <p:extLst>
      <p:ext uri="{BB962C8B-B14F-4D97-AF65-F5344CB8AC3E}">
        <p14:creationId xmlns:p14="http://schemas.microsoft.com/office/powerpoint/2010/main" val="267631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Footer">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userDrawn="1"/>
        </p:nvSpPr>
        <p:spPr>
          <a:xfrm>
            <a:off x="-2000" y="6398666"/>
            <a:ext cx="9144000" cy="45933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493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029" y="6408418"/>
            <a:ext cx="1859943" cy="349421"/>
          </a:xfrm>
          <a:prstGeom prst="rect">
            <a:avLst/>
          </a:prstGeom>
        </p:spPr>
      </p:pic>
      <p:sp>
        <p:nvSpPr>
          <p:cNvPr id="8" name="TextBox 7"/>
          <p:cNvSpPr txBox="1"/>
          <p:nvPr userDrawn="1"/>
        </p:nvSpPr>
        <p:spPr>
          <a:xfrm>
            <a:off x="5820726" y="6435655"/>
            <a:ext cx="286112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dirty="0" smtClean="0">
                <a:solidFill>
                  <a:schemeClr val="bg1"/>
                </a:solidFill>
                <a:latin typeface="Calibri" panose="020F0502020204030204" pitchFamily="34" charset="0"/>
                <a:cs typeface="Calibri" panose="020F0502020204030204" pitchFamily="34" charset="0"/>
              </a:rPr>
              <a:t>Dynamic Planning For Professionals And Their Entities | Saturday | 04.30.2022</a:t>
            </a:r>
          </a:p>
        </p:txBody>
      </p:sp>
      <p:sp>
        <p:nvSpPr>
          <p:cNvPr id="9" name="Slide Number Placeholder 1"/>
          <p:cNvSpPr txBox="1">
            <a:spLocks/>
          </p:cNvSpPr>
          <p:nvPr userDrawn="1"/>
        </p:nvSpPr>
        <p:spPr>
          <a:xfrm>
            <a:off x="8277922" y="6479266"/>
            <a:ext cx="8382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600" b="1" smtClean="0">
                <a:solidFill>
                  <a:schemeClr val="bg1"/>
                </a:solidFill>
                <a:latin typeface="Calibri" panose="020F0502020204030204" pitchFamily="34" charset="0"/>
                <a:cs typeface="Calibri" panose="020F0502020204030204" pitchFamily="34" charset="0"/>
              </a:rPr>
              <a:pPr algn="r" defTabSz="342900" eaLnBrk="1" fontAlgn="auto" hangingPunct="1">
                <a:spcBef>
                  <a:spcPts val="0"/>
                </a:spcBef>
                <a:spcAft>
                  <a:spcPts val="0"/>
                </a:spcAft>
                <a:defRPr/>
              </a:pPr>
              <a:t>‹#›</a:t>
            </a:fld>
            <a:endParaRPr lang="en-US" sz="1800" b="1" dirty="0">
              <a:solidFill>
                <a:schemeClr val="bg1"/>
              </a:solidFill>
              <a:latin typeface="Calibri" panose="020F0502020204030204" pitchFamily="34" charset="0"/>
              <a:cs typeface="Calibri" panose="020F0502020204030204" pitchFamily="34" charset="0"/>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0" y="6398666"/>
            <a:ext cx="463826" cy="461738"/>
          </a:xfrm>
          <a:prstGeom prst="rect">
            <a:avLst/>
          </a:prstGeom>
        </p:spPr>
      </p:pic>
      <p:sp>
        <p:nvSpPr>
          <p:cNvPr id="11" name="TextBox 10"/>
          <p:cNvSpPr txBox="1"/>
          <p:nvPr userDrawn="1"/>
        </p:nvSpPr>
        <p:spPr>
          <a:xfrm>
            <a:off x="450253" y="6428278"/>
            <a:ext cx="2786334" cy="400110"/>
          </a:xfrm>
          <a:prstGeom prst="rect">
            <a:avLst/>
          </a:prstGeom>
          <a:noFill/>
        </p:spPr>
        <p:txBody>
          <a:bodyPr wrap="square" rtlCol="0">
            <a:spAutoFit/>
          </a:bodyPr>
          <a:lstStyle/>
          <a:p>
            <a:pPr defTabSz="914400"/>
            <a:r>
              <a:rPr lang="en-US" sz="1000" b="1" dirty="0" smtClean="0">
                <a:solidFill>
                  <a:schemeClr val="bg1"/>
                </a:solidFill>
                <a:latin typeface="Calibri" panose="020F0502020204030204" pitchFamily="34" charset="0"/>
                <a:cs typeface="Calibri" panose="020F0502020204030204" pitchFamily="34" charset="0"/>
              </a:rPr>
              <a:t>Alan Gassman, JD, LL.M. (Taxation)</a:t>
            </a:r>
          </a:p>
          <a:p>
            <a:pPr defTabSz="914400"/>
            <a:r>
              <a:rPr lang="en-US" sz="1000" b="1" dirty="0" smtClean="0">
                <a:solidFill>
                  <a:schemeClr val="bg1"/>
                </a:solidFill>
                <a:latin typeface="Calibri" panose="020F0502020204030204" pitchFamily="34" charset="0"/>
                <a:cs typeface="Calibri" panose="020F0502020204030204" pitchFamily="34" charset="0"/>
              </a:rPr>
              <a:t>agassman@gassmanpa.com</a:t>
            </a:r>
          </a:p>
        </p:txBody>
      </p:sp>
      <p:sp>
        <p:nvSpPr>
          <p:cNvPr id="12" name="Rectangle 11"/>
          <p:cNvSpPr/>
          <p:nvPr userDrawn="1"/>
        </p:nvSpPr>
        <p:spPr>
          <a:xfrm>
            <a:off x="1276710" y="6694463"/>
            <a:ext cx="6590581"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Calibri" panose="020F0502020204030204" pitchFamily="34" charset="0"/>
                <a:cs typeface="Calibri" panose="020F0502020204030204" pitchFamily="34" charset="0"/>
              </a:rPr>
              <a:t>Copyright © 2022 Gassman, Crotty &amp; Denicolo, P.A</a:t>
            </a:r>
          </a:p>
        </p:txBody>
      </p:sp>
    </p:spTree>
    <p:extLst>
      <p:ext uri="{BB962C8B-B14F-4D97-AF65-F5344CB8AC3E}">
        <p14:creationId xmlns:p14="http://schemas.microsoft.com/office/powerpoint/2010/main" val="134651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Rectangle 11"/>
          <p:cNvSpPr/>
          <p:nvPr userDrawn="1"/>
        </p:nvSpPr>
        <p:spPr>
          <a:xfrm>
            <a:off x="0" y="6404601"/>
            <a:ext cx="9144000" cy="45933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9E4934"/>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017"/>
            <a:ext cx="463826" cy="444499"/>
          </a:xfrm>
          <a:prstGeom prst="rect">
            <a:avLst/>
          </a:prstGeom>
        </p:spPr>
      </p:pic>
      <p:sp>
        <p:nvSpPr>
          <p:cNvPr id="18" name="TextBox 17"/>
          <p:cNvSpPr txBox="1"/>
          <p:nvPr userDrawn="1"/>
        </p:nvSpPr>
        <p:spPr>
          <a:xfrm>
            <a:off x="463826" y="6479775"/>
            <a:ext cx="3250160" cy="5078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b="1" dirty="0" smtClean="0">
                <a:solidFill>
                  <a:schemeClr val="bg1"/>
                </a:solidFill>
              </a:rPr>
              <a:t>Alan Gassman, JD, LL.M. (Taxation), AEP® (Distinguished)</a:t>
            </a:r>
          </a:p>
          <a:p>
            <a:pPr defTabSz="685783"/>
            <a:r>
              <a:rPr lang="en-US" sz="900" b="1" dirty="0" smtClean="0">
                <a:solidFill>
                  <a:schemeClr val="bg1"/>
                </a:solidFill>
                <a:latin typeface="Calibri" panose="020F0502020204030204" pitchFamily="34" charset="0"/>
                <a:cs typeface="Calibri" panose="020F0502020204030204" pitchFamily="34" charset="0"/>
              </a:rPr>
              <a:t>agassman@gassmanpa.com</a:t>
            </a:r>
            <a:endParaRPr lang="en-US" sz="900" b="1" dirty="0">
              <a:solidFill>
                <a:schemeClr val="bg1"/>
              </a:solidFill>
              <a:latin typeface="Calibri" panose="020F0502020204030204" pitchFamily="34" charset="0"/>
              <a:cs typeface="Calibri" panose="020F0502020204030204" pitchFamily="34" charset="0"/>
            </a:endParaRPr>
          </a:p>
          <a:p>
            <a:pPr defTabSz="685783"/>
            <a:endParaRPr lang="en-US" sz="900" b="1" dirty="0">
              <a:solidFill>
                <a:schemeClr val="bg1"/>
              </a:solidFill>
              <a:latin typeface="Calibri" panose="020F0502020204030204" pitchFamily="34" charset="0"/>
              <a:cs typeface="Calibri" panose="020F0502020204030204" pitchFamily="34" charset="0"/>
            </a:endParaRPr>
          </a:p>
        </p:txBody>
      </p:sp>
      <p:sp>
        <p:nvSpPr>
          <p:cNvPr id="19" name="Rectangle 18"/>
          <p:cNvSpPr/>
          <p:nvPr userDrawn="1"/>
        </p:nvSpPr>
        <p:spPr>
          <a:xfrm>
            <a:off x="1276710" y="6700333"/>
            <a:ext cx="6590581" cy="184666"/>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600" b="1" dirty="0">
                <a:solidFill>
                  <a:schemeClr val="bg1"/>
                </a:solidFill>
                <a:latin typeface="Calibri" panose="020F0502020204030204" pitchFamily="34" charset="0"/>
                <a:cs typeface="Calibri" panose="020F0502020204030204" pitchFamily="34" charset="0"/>
              </a:rPr>
              <a:t>Copyright © 2023 Gassman, Crotty &amp; Denicolo, P.A</a:t>
            </a:r>
          </a:p>
        </p:txBody>
      </p:sp>
      <p:sp>
        <p:nvSpPr>
          <p:cNvPr id="8" name="TextBox 7"/>
          <p:cNvSpPr txBox="1"/>
          <p:nvPr userDrawn="1"/>
        </p:nvSpPr>
        <p:spPr>
          <a:xfrm>
            <a:off x="5866411" y="6452475"/>
            <a:ext cx="2902036" cy="369332"/>
          </a:xfrm>
          <a:prstGeom prst="rect">
            <a:avLst/>
          </a:prstGeom>
          <a:noFill/>
        </p:spPr>
        <p:txBody>
          <a:bodyPr wrap="square" rtlCol="0">
            <a:spAutoFit/>
          </a:bodyPr>
          <a:lstStyle/>
          <a:p>
            <a:pPr algn="r">
              <a:defRPr/>
            </a:pPr>
            <a:r>
              <a:rPr lang="en-US" sz="900" b="1" dirty="0" smtClean="0">
                <a:solidFill>
                  <a:schemeClr val="bg1"/>
                </a:solidFill>
                <a:latin typeface="+mn-lt"/>
              </a:rPr>
              <a:t>Santa’s Guide to Estate Tax Planning and Illustrations</a:t>
            </a:r>
            <a:r>
              <a:rPr lang="en-US" sz="900" b="1" baseline="0" dirty="0" smtClean="0">
                <a:solidFill>
                  <a:schemeClr val="bg1"/>
                </a:solidFill>
                <a:latin typeface="+mn-lt"/>
              </a:rPr>
              <a:t> Using EstateView Software</a:t>
            </a:r>
            <a:r>
              <a:rPr kumimoji="0" lang="en-US" sz="900" b="1"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 Saturday | 12.23.23</a:t>
            </a:r>
            <a:endParaRPr kumimoji="0" lang="en-US" sz="9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9" name="Slide Number Placeholder 1"/>
          <p:cNvSpPr txBox="1">
            <a:spLocks/>
          </p:cNvSpPr>
          <p:nvPr userDrawn="1"/>
        </p:nvSpPr>
        <p:spPr>
          <a:xfrm>
            <a:off x="8302893" y="6445932"/>
            <a:ext cx="8382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600" b="1" smtClean="0">
                <a:solidFill>
                  <a:schemeClr val="bg1"/>
                </a:solidFill>
                <a:latin typeface="Calibri" panose="020F0502020204030204" pitchFamily="34" charset="0"/>
                <a:cs typeface="Calibri" panose="020F0502020204030204" pitchFamily="34" charset="0"/>
              </a:rPr>
              <a:pPr algn="r" defTabSz="342900" eaLnBrk="1" fontAlgn="auto" hangingPunct="1">
                <a:spcBef>
                  <a:spcPts val="0"/>
                </a:spcBef>
                <a:spcAft>
                  <a:spcPts val="0"/>
                </a:spcAft>
                <a:defRPr/>
              </a:pPr>
              <a:t>‹#›</a:t>
            </a:fld>
            <a:endParaRPr lang="en-US" sz="1800" b="1" dirty="0">
              <a:solidFill>
                <a:schemeClr val="bg1"/>
              </a:solidFill>
              <a:latin typeface="Calibri" panose="020F0502020204030204" pitchFamily="34" charset="0"/>
              <a:cs typeface="Calibri" panose="020F050202020403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2266" y="6445932"/>
            <a:ext cx="1639469" cy="287759"/>
          </a:xfrm>
          <a:prstGeom prst="rect">
            <a:avLst/>
          </a:prstGeom>
        </p:spPr>
      </p:pic>
    </p:spTree>
    <p:extLst>
      <p:ext uri="{BB962C8B-B14F-4D97-AF65-F5344CB8AC3E}">
        <p14:creationId xmlns:p14="http://schemas.microsoft.com/office/powerpoint/2010/main" val="38514202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alan">
    <p:spTree>
      <p:nvGrpSpPr>
        <p:cNvPr id="1" name=""/>
        <p:cNvGrpSpPr/>
        <p:nvPr/>
      </p:nvGrpSpPr>
      <p:grpSpPr>
        <a:xfrm>
          <a:off x="0" y="0"/>
          <a:ext cx="0" cy="0"/>
          <a:chOff x="0" y="0"/>
          <a:chExt cx="0" cy="0"/>
        </a:xfrm>
      </p:grpSpPr>
      <p:sp>
        <p:nvSpPr>
          <p:cNvPr id="8" name="Rectangle 7"/>
          <p:cNvSpPr/>
          <p:nvPr userDrawn="1"/>
        </p:nvSpPr>
        <p:spPr>
          <a:xfrm>
            <a:off x="-2000" y="6639022"/>
            <a:ext cx="9144000" cy="218977"/>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E4934"/>
              </a:solidFill>
            </a:endParaRPr>
          </a:p>
        </p:txBody>
      </p:sp>
      <p:sp>
        <p:nvSpPr>
          <p:cNvPr id="9" name="Slide Number Placeholder 1"/>
          <p:cNvSpPr txBox="1">
            <a:spLocks/>
          </p:cNvSpPr>
          <p:nvPr userDrawn="1"/>
        </p:nvSpPr>
        <p:spPr>
          <a:xfrm>
            <a:off x="7478877" y="6597798"/>
            <a:ext cx="1665123"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400" b="1" smtClean="0">
                <a:solidFill>
                  <a:schemeClr val="bg1"/>
                </a:solidFill>
                <a:latin typeface="Calibri" panose="020F0502020204030204" pitchFamily="34" charset="0"/>
                <a:cs typeface="Calibri" panose="020F0502020204030204" pitchFamily="34" charset="0"/>
              </a:rPr>
              <a:pPr algn="r" defTabSz="342900" eaLnBrk="1" fontAlgn="auto" hangingPunct="1">
                <a:spcBef>
                  <a:spcPts val="0"/>
                </a:spcBef>
                <a:spcAft>
                  <a:spcPts val="0"/>
                </a:spcAft>
                <a:defRPr/>
              </a:pPr>
              <a:t>‹#›</a:t>
            </a:fld>
            <a:endParaRPr lang="en-US" sz="1800" b="1" dirty="0">
              <a:solidFill>
                <a:schemeClr val="bg1"/>
              </a:solidFill>
              <a:latin typeface="Calibri" panose="020F0502020204030204" pitchFamily="34" charset="0"/>
              <a:cs typeface="Calibri" panose="020F0502020204030204" pitchFamily="34" charset="0"/>
            </a:endParaRPr>
          </a:p>
        </p:txBody>
      </p:sp>
      <p:sp>
        <p:nvSpPr>
          <p:cNvPr id="10" name="TextBox 9"/>
          <p:cNvSpPr txBox="1"/>
          <p:nvPr userDrawn="1"/>
        </p:nvSpPr>
        <p:spPr>
          <a:xfrm>
            <a:off x="639777" y="6623369"/>
            <a:ext cx="786444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mn-lt"/>
              </a:rPr>
              <a:t>THE BUSINESS OF MEDICINE: LEGAL STRUCTURES AND TAXATION</a:t>
            </a:r>
            <a:r>
              <a:rPr kumimoji="0" lang="en-US" sz="1000" b="1" i="0" u="none" strike="noStrike" kern="1200" cap="none" spc="0" normalizeH="0" baseline="0" noProof="0" dirty="0" smtClean="0">
                <a:ln>
                  <a:noFill/>
                </a:ln>
                <a:solidFill>
                  <a:schemeClr val="bg1"/>
                </a:solidFill>
                <a:effectLst/>
                <a:uLnTx/>
                <a:uFillTx/>
                <a:latin typeface="+mn-lt"/>
              </a:rPr>
              <a:t> </a:t>
            </a:r>
            <a:r>
              <a:rPr lang="en-US" sz="1000" b="1" dirty="0" smtClean="0">
                <a:solidFill>
                  <a:schemeClr val="bg1"/>
                </a:solidFill>
                <a:latin typeface="Calibri" panose="020F0502020204030204" pitchFamily="34" charset="0"/>
                <a:cs typeface="Calibri" panose="020F0502020204030204" pitchFamily="34" charset="0"/>
              </a:rPr>
              <a:t>| </a:t>
            </a:r>
            <a:r>
              <a:rPr lang="en-US" sz="1000" b="1" dirty="0" smtClean="0">
                <a:solidFill>
                  <a:schemeClr val="bg1"/>
                </a:solidFill>
                <a:latin typeface="Calibri" panose="020F0502020204030204" pitchFamily="34" charset="0"/>
                <a:cs typeface="Calibri" panose="020F0502020204030204" pitchFamily="34" charset="0"/>
              </a:rPr>
              <a:t>1.6.24</a:t>
            </a:r>
            <a:r>
              <a:rPr lang="en-US" sz="1000" b="1" baseline="0" dirty="0" smtClean="0">
                <a:solidFill>
                  <a:schemeClr val="bg1"/>
                </a:solidFill>
                <a:latin typeface="Calibri" panose="020F0502020204030204" pitchFamily="34" charset="0"/>
                <a:cs typeface="Calibri" panose="020F0502020204030204" pitchFamily="34" charset="0"/>
              </a:rPr>
              <a:t> </a:t>
            </a:r>
            <a:r>
              <a:rPr lang="en-US" sz="1000" b="1" baseline="0" dirty="0">
                <a:solidFill>
                  <a:schemeClr val="bg1"/>
                </a:solidFill>
                <a:latin typeface="Calibri" panose="020F0502020204030204" pitchFamily="34" charset="0"/>
                <a:cs typeface="Calibri" panose="020F0502020204030204" pitchFamily="34" charset="0"/>
              </a:rPr>
              <a:t>| </a:t>
            </a:r>
            <a:r>
              <a:rPr lang="en-US" sz="1000" b="1" dirty="0">
                <a:solidFill>
                  <a:schemeClr val="bg1"/>
                </a:solidFill>
                <a:latin typeface="Calibri" panose="020F0502020204030204" pitchFamily="34" charset="0"/>
                <a:cs typeface="Calibri" panose="020F0502020204030204" pitchFamily="34" charset="0"/>
              </a:rPr>
              <a:t>Copyright © </a:t>
            </a:r>
            <a:r>
              <a:rPr lang="en-US" sz="1000" b="1" dirty="0" smtClean="0">
                <a:solidFill>
                  <a:schemeClr val="bg1"/>
                </a:solidFill>
                <a:latin typeface="Calibri" panose="020F0502020204030204" pitchFamily="34" charset="0"/>
                <a:cs typeface="Calibri" panose="020F0502020204030204" pitchFamily="34" charset="0"/>
              </a:rPr>
              <a:t>2024 </a:t>
            </a:r>
            <a:r>
              <a:rPr lang="en-US" sz="1000" b="1" dirty="0">
                <a:solidFill>
                  <a:schemeClr val="bg1"/>
                </a:solidFill>
                <a:latin typeface="Calibri" panose="020F0502020204030204" pitchFamily="34" charset="0"/>
                <a:cs typeface="Calibri" panose="020F0502020204030204" pitchFamily="34" charset="0"/>
              </a:rPr>
              <a:t>Gassman, Crotty &amp; Denicolo, P.A</a:t>
            </a:r>
          </a:p>
        </p:txBody>
      </p:sp>
    </p:spTree>
    <p:extLst>
      <p:ext uri="{BB962C8B-B14F-4D97-AF65-F5344CB8AC3E}">
        <p14:creationId xmlns:p14="http://schemas.microsoft.com/office/powerpoint/2010/main" val="16929723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AFA5A-0083-4776-899E-EA653DB0EEEE}"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50961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EAFA5A-0083-4776-899E-EA653DB0EEEE}"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2385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AFA5A-0083-4776-899E-EA653DB0EEEE}"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35573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AFA5A-0083-4776-899E-EA653DB0EEEE}" type="datetimeFigureOut">
              <a:rPr lang="en-US" smtClean="0"/>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63864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AFA5A-0083-4776-899E-EA653DB0EEEE}" type="datetimeFigureOut">
              <a:rPr lang="en-US" smtClean="0"/>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40175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AFA5A-0083-4776-899E-EA653DB0EEEE}" type="datetimeFigureOut">
              <a:rPr lang="en-US" smtClean="0"/>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293499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DEAFA5A-0083-4776-899E-EA653DB0EEEE}"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266869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DEAFA5A-0083-4776-899E-EA653DB0EEEE}"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D97A5-E725-4E5D-9779-F7F0F3144825}" type="slidenum">
              <a:rPr lang="en-US" smtClean="0"/>
              <a:t>‹#›</a:t>
            </a:fld>
            <a:endParaRPr lang="en-US"/>
          </a:p>
        </p:txBody>
      </p:sp>
    </p:spTree>
    <p:extLst>
      <p:ext uri="{BB962C8B-B14F-4D97-AF65-F5344CB8AC3E}">
        <p14:creationId xmlns:p14="http://schemas.microsoft.com/office/powerpoint/2010/main" val="221223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EAFA5A-0083-4776-899E-EA653DB0EEEE}" type="datetimeFigureOut">
              <a:rPr lang="en-US" smtClean="0"/>
              <a:t>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4D97A5-E725-4E5D-9779-F7F0F3144825}" type="slidenum">
              <a:rPr lang="en-US" smtClean="0"/>
              <a:t>‹#›</a:t>
            </a:fld>
            <a:endParaRPr lang="en-US"/>
          </a:p>
        </p:txBody>
      </p:sp>
    </p:spTree>
    <p:extLst>
      <p:ext uri="{BB962C8B-B14F-4D97-AF65-F5344CB8AC3E}">
        <p14:creationId xmlns:p14="http://schemas.microsoft.com/office/powerpoint/2010/main" val="2022225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hyperlink" Target="http://www.irs.gov/newsroom/article/0,id=206370,00.html" TargetMode="Externa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hannel/UCTtN3lCa9XzgGeNAHAzWHxQ" TargetMode="External"/><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mailto:info@gassmanpa.com" TargetMode="Externa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hyperlink" Target="https://interactivelegal.com/" TargetMode="Externa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7.emf"/></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3.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143000" y="2151086"/>
            <a:ext cx="6858000" cy="2143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latin typeface="Calibri" panose="020F0502020204030204"/>
              </a:rPr>
              <a:t>Saturday, </a:t>
            </a:r>
            <a:r>
              <a:rPr lang="en-US" sz="2000" dirty="0" smtClean="0">
                <a:latin typeface="Calibri" panose="020F0502020204030204"/>
              </a:rPr>
              <a:t>January 6</a:t>
            </a:r>
            <a:r>
              <a:rPr kumimoji="0" lang="en-US" sz="2000" b="0" i="0" u="none" strike="noStrike" kern="1200" cap="none" spc="0" normalizeH="0" baseline="0" noProof="0" dirty="0" smtClean="0">
                <a:ln>
                  <a:noFill/>
                </a:ln>
                <a:effectLst/>
                <a:uLnTx/>
                <a:uFillTx/>
                <a:latin typeface="Calibri" panose="020F0502020204030204"/>
                <a:ea typeface="+mn-ea"/>
                <a:cs typeface="+mn-cs"/>
              </a:rPr>
              <a:t>, 2024</a:t>
            </a:r>
            <a:endParaRPr kumimoji="0" lang="en-US" sz="20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From 11:00 AM </a:t>
            </a:r>
            <a:r>
              <a:rPr lang="en-US" sz="2000" dirty="0" smtClean="0">
                <a:latin typeface="Calibri" panose="020F0502020204030204"/>
              </a:rPr>
              <a:t>to</a:t>
            </a:r>
            <a:r>
              <a:rPr kumimoji="0" lang="en-US" sz="2000" b="0" i="0" u="none" strike="noStrike" kern="1200" cap="none" spc="0" normalizeH="0" baseline="0" noProof="0" dirty="0" smtClean="0">
                <a:ln>
                  <a:noFill/>
                </a:ln>
                <a:effectLst/>
                <a:uLnTx/>
                <a:uFillTx/>
                <a:latin typeface="Calibri" panose="020F0502020204030204"/>
                <a:ea typeface="+mn-ea"/>
                <a:cs typeface="+mn-cs"/>
              </a:rPr>
              <a:t> </a:t>
            </a:r>
            <a:r>
              <a:rPr kumimoji="0" lang="en-US" sz="2000" b="0" i="0" u="none" strike="noStrike" kern="1200" cap="none" spc="0" normalizeH="0" baseline="0" noProof="0" dirty="0">
                <a:ln>
                  <a:noFill/>
                </a:ln>
                <a:effectLst/>
                <a:uLnTx/>
                <a:uFillTx/>
                <a:latin typeface="Calibri" panose="020F0502020204030204"/>
                <a:ea typeface="+mn-ea"/>
                <a:cs typeface="+mn-cs"/>
              </a:rPr>
              <a:t>12:00 </a:t>
            </a:r>
            <a:r>
              <a:rPr lang="en-US" sz="2000" dirty="0">
                <a:latin typeface="Calibri" panose="020F0502020204030204"/>
              </a:rPr>
              <a:t>P</a:t>
            </a:r>
            <a:r>
              <a:rPr kumimoji="0" lang="en-US" sz="2000" b="0" i="0" u="none" strike="noStrike" kern="1200" cap="none" spc="0" normalizeH="0" baseline="0" noProof="0" dirty="0">
                <a:ln>
                  <a:noFill/>
                </a:ln>
                <a:effectLst/>
                <a:uLnTx/>
                <a:uFillTx/>
                <a:latin typeface="Calibri" panose="020F0502020204030204"/>
                <a:ea typeface="+mn-ea"/>
                <a:cs typeface="+mn-cs"/>
              </a:rPr>
              <a:t>M 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(60 minutes)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314" y="3854150"/>
            <a:ext cx="1579334" cy="1579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568020" y="5431368"/>
            <a:ext cx="2821921" cy="615553"/>
          </a:xfrm>
          <a:prstGeom prst="rect">
            <a:avLst/>
          </a:prstGeom>
          <a:noFill/>
        </p:spPr>
        <p:txBody>
          <a:bodyPr wrap="square" rtlCol="0">
            <a:spAutoFit/>
          </a:bodyPr>
          <a:lstStyle/>
          <a:p>
            <a:pPr lvl="0" algn="ctr">
              <a:lnSpc>
                <a:spcPct val="120000"/>
              </a:lnSpc>
              <a:defRPr/>
            </a:pPr>
            <a:r>
              <a:rPr lang="en-US" sz="1000" b="1" dirty="0"/>
              <a:t>Alan Gassman, JD, LL.M. (Taxation), AEP® (Distinguished)</a:t>
            </a:r>
          </a:p>
          <a:p>
            <a:pPr lvl="0" algn="ctr" defTabSz="457200">
              <a:defRPr/>
            </a:pPr>
            <a:r>
              <a:rPr lang="en-US" sz="1000" b="1" dirty="0"/>
              <a:t>agassman@gassmanpa.com</a:t>
            </a:r>
          </a:p>
        </p:txBody>
      </p:sp>
      <p:sp>
        <p:nvSpPr>
          <p:cNvPr id="6" name="TextBox 5"/>
          <p:cNvSpPr txBox="1"/>
          <p:nvPr/>
        </p:nvSpPr>
        <p:spPr>
          <a:xfrm>
            <a:off x="150963" y="736656"/>
            <a:ext cx="8842075"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smtClean="0">
                <a:latin typeface="Calibri" panose="020F0502020204030204"/>
              </a:rPr>
              <a:t>THE BUSINESS OF MEDICINE: LEGAL STRUCTURES AND TAXATION</a:t>
            </a:r>
            <a:endParaRPr kumimoji="0" lang="en-US" sz="3200" b="1" i="0" u="none" strike="noStrike" kern="1200" cap="none" spc="0" normalizeH="0" baseline="0" noProof="0" dirty="0">
              <a:ln>
                <a:noFill/>
              </a:ln>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sp>
        <p:nvSpPr>
          <p:cNvPr id="8" name="Rectangle 7"/>
          <p:cNvSpPr/>
          <p:nvPr/>
        </p:nvSpPr>
        <p:spPr>
          <a:xfrm>
            <a:off x="0" y="6116260"/>
            <a:ext cx="9144000" cy="74174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999" y="6116262"/>
            <a:ext cx="4188007" cy="75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p:cNvSpPr txBox="1">
            <a:spLocks/>
          </p:cNvSpPr>
          <p:nvPr/>
        </p:nvSpPr>
        <p:spPr>
          <a:xfrm>
            <a:off x="6952" y="6387632"/>
            <a:ext cx="3990110" cy="505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j-ea"/>
                <a:cs typeface="+mj-cs"/>
              </a:rPr>
              <a:t>1245 Court Street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j-ea"/>
                <a:cs typeface="+mj-cs"/>
              </a:rPr>
              <a:t>Clearwater, FL 33756</a:t>
            </a:r>
            <a:endParaRPr kumimoji="0" lang="en-US" sz="1400" b="1"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
        <p:nvSpPr>
          <p:cNvPr id="12" name="Rectangle 11"/>
          <p:cNvSpPr/>
          <p:nvPr/>
        </p:nvSpPr>
        <p:spPr>
          <a:xfrm>
            <a:off x="1604773" y="3437611"/>
            <a:ext cx="5934455" cy="368049"/>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Presented By</a:t>
            </a:r>
            <a:r>
              <a:rPr kumimoji="0" lang="en-US" sz="1600" b="1" i="0" u="none" strike="noStrike" kern="1200" cap="none" spc="0" normalizeH="0" baseline="0" noProof="0" dirty="0" smtClean="0">
                <a:ln>
                  <a:noFill/>
                </a:ln>
                <a:effectLst/>
                <a:uLnTx/>
                <a:uFillTx/>
                <a:latin typeface="Calibri" panose="020F0502020204030204"/>
                <a:ea typeface="+mn-ea"/>
                <a:cs typeface="+mn-cs"/>
              </a:rPr>
              <a:t>:</a:t>
            </a:r>
            <a:endParaRPr kumimoji="0" lang="en-US" sz="1600" b="1" i="0" u="none" strike="noStrike" kern="1200" cap="none" spc="0" normalizeH="0" baseline="0" noProof="0" dirty="0">
              <a:ln>
                <a:noFill/>
              </a:ln>
              <a:effectLst/>
              <a:uLnTx/>
              <a:uFillTx/>
              <a:latin typeface="Calibri" panose="020F0502020204030204"/>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54" y="3831852"/>
            <a:ext cx="1619002" cy="162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88291" y="5570893"/>
            <a:ext cx="2823850" cy="276999"/>
          </a:xfrm>
          <a:prstGeom prst="rect">
            <a:avLst/>
          </a:prstGeom>
          <a:noFill/>
        </p:spPr>
        <p:txBody>
          <a:bodyPr wrap="none" rtlCol="0">
            <a:spAutoFit/>
          </a:bodyPr>
          <a:lstStyle/>
          <a:p>
            <a:pPr algn="ctr"/>
            <a:r>
              <a:rPr lang="en-US" sz="1200" b="1" dirty="0"/>
              <a:t>Lynda </a:t>
            </a:r>
            <a:r>
              <a:rPr lang="en-US" sz="1200" b="1" dirty="0" err="1"/>
              <a:t>Dilts</a:t>
            </a:r>
            <a:r>
              <a:rPr lang="en-US" sz="1200" b="1" dirty="0"/>
              <a:t>-Benson, RN, CCM, LHRM, CRC</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5907" r="3765"/>
          <a:stretch/>
        </p:blipFill>
        <p:spPr bwMode="auto">
          <a:xfrm>
            <a:off x="3761055" y="3831852"/>
            <a:ext cx="1621891" cy="1607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5062" y="5590637"/>
            <a:ext cx="1513877" cy="276999"/>
          </a:xfrm>
          <a:prstGeom prst="rect">
            <a:avLst/>
          </a:prstGeom>
          <a:noFill/>
        </p:spPr>
        <p:txBody>
          <a:bodyPr wrap="none" rtlCol="0">
            <a:spAutoFit/>
          </a:bodyPr>
          <a:lstStyle/>
          <a:p>
            <a:pPr algn="ctr"/>
            <a:r>
              <a:rPr lang="en-US" sz="1200" b="1" dirty="0" err="1" smtClean="0"/>
              <a:t>Pariksith</a:t>
            </a:r>
            <a:r>
              <a:rPr lang="en-US" sz="1200" b="1" dirty="0" smtClean="0"/>
              <a:t> Singh, M.D.</a:t>
            </a:r>
            <a:endParaRPr lang="en-US" sz="1200" b="1" dirty="0"/>
          </a:p>
        </p:txBody>
      </p:sp>
    </p:spTree>
    <p:extLst>
      <p:ext uri="{BB962C8B-B14F-4D97-AF65-F5344CB8AC3E}">
        <p14:creationId xmlns:p14="http://schemas.microsoft.com/office/powerpoint/2010/main" val="2039614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650" y="247650"/>
            <a:ext cx="3926701" cy="6337300"/>
          </a:xfrm>
          <a:prstGeom prst="rect">
            <a:avLst/>
          </a:prstGeom>
        </p:spPr>
      </p:pic>
    </p:spTree>
    <p:extLst>
      <p:ext uri="{BB962C8B-B14F-4D97-AF65-F5344CB8AC3E}">
        <p14:creationId xmlns:p14="http://schemas.microsoft.com/office/powerpoint/2010/main" val="2684276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71675" y="46038"/>
            <a:ext cx="5200650" cy="6409134"/>
          </a:xfrm>
          <a:prstGeom prst="rect">
            <a:avLst/>
          </a:prstGeom>
        </p:spPr>
      </p:pic>
    </p:spTree>
    <p:extLst>
      <p:ext uri="{BB962C8B-B14F-4D97-AF65-F5344CB8AC3E}">
        <p14:creationId xmlns:p14="http://schemas.microsoft.com/office/powerpoint/2010/main" val="6574041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0088" y="96552"/>
            <a:ext cx="5203825" cy="6418598"/>
          </a:xfrm>
          <a:prstGeom prst="rect">
            <a:avLst/>
          </a:prstGeom>
        </p:spPr>
      </p:pic>
    </p:spTree>
    <p:extLst>
      <p:ext uri="{BB962C8B-B14F-4D97-AF65-F5344CB8AC3E}">
        <p14:creationId xmlns:p14="http://schemas.microsoft.com/office/powerpoint/2010/main" val="1906705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9619" y="57664"/>
            <a:ext cx="5084763" cy="6459023"/>
          </a:xfrm>
          <a:prstGeom prst="rect">
            <a:avLst/>
          </a:prstGeom>
        </p:spPr>
      </p:pic>
    </p:spTree>
    <p:extLst>
      <p:ext uri="{BB962C8B-B14F-4D97-AF65-F5344CB8AC3E}">
        <p14:creationId xmlns:p14="http://schemas.microsoft.com/office/powerpoint/2010/main" val="2036769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3023" y="114300"/>
            <a:ext cx="5497955" cy="6388100"/>
          </a:xfrm>
          <a:prstGeom prst="rect">
            <a:avLst/>
          </a:prstGeom>
        </p:spPr>
      </p:pic>
    </p:spTree>
    <p:extLst>
      <p:ext uri="{BB962C8B-B14F-4D97-AF65-F5344CB8AC3E}">
        <p14:creationId xmlns:p14="http://schemas.microsoft.com/office/powerpoint/2010/main" val="623958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7776" y="139700"/>
            <a:ext cx="5428448" cy="6292850"/>
          </a:xfrm>
          <a:prstGeom prst="rect">
            <a:avLst/>
          </a:prstGeom>
        </p:spPr>
      </p:pic>
    </p:spTree>
    <p:extLst>
      <p:ext uri="{BB962C8B-B14F-4D97-AF65-F5344CB8AC3E}">
        <p14:creationId xmlns:p14="http://schemas.microsoft.com/office/powerpoint/2010/main" val="36886579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7420" y="120650"/>
            <a:ext cx="5129161" cy="6427787"/>
          </a:xfrm>
          <a:prstGeom prst="rect">
            <a:avLst/>
          </a:prstGeom>
        </p:spPr>
      </p:pic>
    </p:spTree>
    <p:extLst>
      <p:ext uri="{BB962C8B-B14F-4D97-AF65-F5344CB8AC3E}">
        <p14:creationId xmlns:p14="http://schemas.microsoft.com/office/powerpoint/2010/main" val="40172220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4371" y="82550"/>
            <a:ext cx="5035259" cy="6327775"/>
          </a:xfrm>
          <a:prstGeom prst="rect">
            <a:avLst/>
          </a:prstGeom>
        </p:spPr>
      </p:pic>
    </p:spTree>
    <p:extLst>
      <p:ext uri="{BB962C8B-B14F-4D97-AF65-F5344CB8AC3E}">
        <p14:creationId xmlns:p14="http://schemas.microsoft.com/office/powerpoint/2010/main" val="365907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0143" y="266700"/>
            <a:ext cx="5163715" cy="6230937"/>
          </a:xfrm>
          <a:prstGeom prst="rect">
            <a:avLst/>
          </a:prstGeom>
        </p:spPr>
      </p:pic>
    </p:spTree>
    <p:extLst>
      <p:ext uri="{BB962C8B-B14F-4D97-AF65-F5344CB8AC3E}">
        <p14:creationId xmlns:p14="http://schemas.microsoft.com/office/powerpoint/2010/main" val="41843027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7253" y="133350"/>
            <a:ext cx="5089495" cy="6345237"/>
          </a:xfrm>
          <a:prstGeom prst="rect">
            <a:avLst/>
          </a:prstGeom>
        </p:spPr>
      </p:pic>
    </p:spTree>
    <p:extLst>
      <p:ext uri="{BB962C8B-B14F-4D97-AF65-F5344CB8AC3E}">
        <p14:creationId xmlns:p14="http://schemas.microsoft.com/office/powerpoint/2010/main" val="15805684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7641" y="139700"/>
            <a:ext cx="5068718" cy="6421437"/>
          </a:xfrm>
          <a:prstGeom prst="rect">
            <a:avLst/>
          </a:prstGeom>
        </p:spPr>
      </p:pic>
    </p:spTree>
    <p:extLst>
      <p:ext uri="{BB962C8B-B14F-4D97-AF65-F5344CB8AC3E}">
        <p14:creationId xmlns:p14="http://schemas.microsoft.com/office/powerpoint/2010/main" val="1868558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2532" y="45440"/>
            <a:ext cx="4198937" cy="6512802"/>
          </a:xfrm>
          <a:prstGeom prst="rect">
            <a:avLst/>
          </a:prstGeom>
        </p:spPr>
      </p:pic>
    </p:spTree>
    <p:extLst>
      <p:ext uri="{BB962C8B-B14F-4D97-AF65-F5344CB8AC3E}">
        <p14:creationId xmlns:p14="http://schemas.microsoft.com/office/powerpoint/2010/main" val="2012216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6125" y="227277"/>
            <a:ext cx="5111750" cy="6176698"/>
          </a:xfrm>
          <a:prstGeom prst="rect">
            <a:avLst/>
          </a:prstGeom>
        </p:spPr>
      </p:pic>
    </p:spTree>
    <p:extLst>
      <p:ext uri="{BB962C8B-B14F-4D97-AF65-F5344CB8AC3E}">
        <p14:creationId xmlns:p14="http://schemas.microsoft.com/office/powerpoint/2010/main" val="8003401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7333" y="57150"/>
            <a:ext cx="5229334" cy="6483350"/>
          </a:xfrm>
          <a:prstGeom prst="rect">
            <a:avLst/>
          </a:prstGeom>
        </p:spPr>
      </p:pic>
    </p:spTree>
    <p:extLst>
      <p:ext uri="{BB962C8B-B14F-4D97-AF65-F5344CB8AC3E}">
        <p14:creationId xmlns:p14="http://schemas.microsoft.com/office/powerpoint/2010/main" val="2070987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8825" y="265473"/>
            <a:ext cx="5086350" cy="6184539"/>
          </a:xfrm>
          <a:prstGeom prst="rect">
            <a:avLst/>
          </a:prstGeom>
        </p:spPr>
      </p:pic>
    </p:spTree>
    <p:extLst>
      <p:ext uri="{BB962C8B-B14F-4D97-AF65-F5344CB8AC3E}">
        <p14:creationId xmlns:p14="http://schemas.microsoft.com/office/powerpoint/2010/main" val="12378814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0438" y="283826"/>
            <a:ext cx="4683125" cy="6040774"/>
          </a:xfrm>
          <a:prstGeom prst="rect">
            <a:avLst/>
          </a:prstGeom>
        </p:spPr>
      </p:pic>
    </p:spTree>
    <p:extLst>
      <p:ext uri="{BB962C8B-B14F-4D97-AF65-F5344CB8AC3E}">
        <p14:creationId xmlns:p14="http://schemas.microsoft.com/office/powerpoint/2010/main" val="42349619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812" y="1090612"/>
            <a:ext cx="6048375" cy="4676775"/>
          </a:xfrm>
          <a:prstGeom prst="rect">
            <a:avLst/>
          </a:prstGeom>
        </p:spPr>
      </p:pic>
    </p:spTree>
    <p:extLst>
      <p:ext uri="{BB962C8B-B14F-4D97-AF65-F5344CB8AC3E}">
        <p14:creationId xmlns:p14="http://schemas.microsoft.com/office/powerpoint/2010/main" val="33595870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421" y="135172"/>
            <a:ext cx="5461159" cy="6311806"/>
          </a:xfrm>
          <a:prstGeom prst="rect">
            <a:avLst/>
          </a:prstGeom>
        </p:spPr>
      </p:pic>
    </p:spTree>
    <p:extLst>
      <p:ext uri="{BB962C8B-B14F-4D97-AF65-F5344CB8AC3E}">
        <p14:creationId xmlns:p14="http://schemas.microsoft.com/office/powerpoint/2010/main" val="23631534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812" y="1071562"/>
            <a:ext cx="6048375" cy="4714875"/>
          </a:xfrm>
          <a:prstGeom prst="rect">
            <a:avLst/>
          </a:prstGeom>
        </p:spPr>
      </p:pic>
    </p:spTree>
    <p:extLst>
      <p:ext uri="{BB962C8B-B14F-4D97-AF65-F5344CB8AC3E}">
        <p14:creationId xmlns:p14="http://schemas.microsoft.com/office/powerpoint/2010/main" val="1893916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8615" y="79513"/>
            <a:ext cx="5466770" cy="6505627"/>
          </a:xfrm>
          <a:prstGeom prst="rect">
            <a:avLst/>
          </a:prstGeom>
        </p:spPr>
      </p:pic>
    </p:spTree>
    <p:extLst>
      <p:ext uri="{BB962C8B-B14F-4D97-AF65-F5344CB8AC3E}">
        <p14:creationId xmlns:p14="http://schemas.microsoft.com/office/powerpoint/2010/main" val="12112922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5296" y="0"/>
            <a:ext cx="5573409" cy="6606830"/>
          </a:xfrm>
          <a:prstGeom prst="rect">
            <a:avLst/>
          </a:prstGeom>
        </p:spPr>
      </p:pic>
    </p:spTree>
    <p:extLst>
      <p:ext uri="{BB962C8B-B14F-4D97-AF65-F5344CB8AC3E}">
        <p14:creationId xmlns:p14="http://schemas.microsoft.com/office/powerpoint/2010/main" val="12614193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5239" y="75248"/>
            <a:ext cx="5153522" cy="6308622"/>
          </a:xfrm>
          <a:prstGeom prst="rect">
            <a:avLst/>
          </a:prstGeom>
        </p:spPr>
      </p:pic>
    </p:spTree>
    <p:extLst>
      <p:ext uri="{BB962C8B-B14F-4D97-AF65-F5344CB8AC3E}">
        <p14:creationId xmlns:p14="http://schemas.microsoft.com/office/powerpoint/2010/main" val="317238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4763" y="81214"/>
            <a:ext cx="4054475" cy="6448174"/>
          </a:xfrm>
          <a:prstGeom prst="rect">
            <a:avLst/>
          </a:prstGeom>
        </p:spPr>
      </p:pic>
    </p:spTree>
    <p:extLst>
      <p:ext uri="{BB962C8B-B14F-4D97-AF65-F5344CB8AC3E}">
        <p14:creationId xmlns:p14="http://schemas.microsoft.com/office/powerpoint/2010/main" val="32391605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5912" y="2347912"/>
            <a:ext cx="5972175" cy="2162175"/>
          </a:xfrm>
          <a:prstGeom prst="rect">
            <a:avLst/>
          </a:prstGeom>
        </p:spPr>
      </p:pic>
    </p:spTree>
    <p:extLst>
      <p:ext uri="{BB962C8B-B14F-4D97-AF65-F5344CB8AC3E}">
        <p14:creationId xmlns:p14="http://schemas.microsoft.com/office/powerpoint/2010/main" val="38626791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1305" y="-23813"/>
            <a:ext cx="5821391" cy="6563777"/>
          </a:xfrm>
          <a:prstGeom prst="rect">
            <a:avLst/>
          </a:prstGeom>
        </p:spPr>
      </p:pic>
    </p:spTree>
    <p:extLst>
      <p:ext uri="{BB962C8B-B14F-4D97-AF65-F5344CB8AC3E}">
        <p14:creationId xmlns:p14="http://schemas.microsoft.com/office/powerpoint/2010/main" val="1832803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671" y="0"/>
            <a:ext cx="5328658" cy="6534835"/>
          </a:xfrm>
          <a:prstGeom prst="rect">
            <a:avLst/>
          </a:prstGeom>
        </p:spPr>
      </p:pic>
    </p:spTree>
    <p:extLst>
      <p:ext uri="{BB962C8B-B14F-4D97-AF65-F5344CB8AC3E}">
        <p14:creationId xmlns:p14="http://schemas.microsoft.com/office/powerpoint/2010/main" val="240121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939" y="42863"/>
            <a:ext cx="5586123" cy="6284388"/>
          </a:xfrm>
          <a:prstGeom prst="rect">
            <a:avLst/>
          </a:prstGeom>
        </p:spPr>
      </p:pic>
    </p:spTree>
    <p:extLst>
      <p:ext uri="{BB962C8B-B14F-4D97-AF65-F5344CB8AC3E}">
        <p14:creationId xmlns:p14="http://schemas.microsoft.com/office/powerpoint/2010/main" val="29905541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1937453" y="-602549"/>
            <a:ext cx="5204009" cy="7837490"/>
          </a:xfrm>
          <a:prstGeom prst="rect">
            <a:avLst/>
          </a:prstGeom>
        </p:spPr>
      </p:pic>
    </p:spTree>
    <p:extLst>
      <p:ext uri="{BB962C8B-B14F-4D97-AF65-F5344CB8AC3E}">
        <p14:creationId xmlns:p14="http://schemas.microsoft.com/office/powerpoint/2010/main" val="30867207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9725" y="819150"/>
            <a:ext cx="5924550" cy="5219700"/>
          </a:xfrm>
          <a:prstGeom prst="rect">
            <a:avLst/>
          </a:prstGeom>
        </p:spPr>
      </p:pic>
    </p:spTree>
    <p:extLst>
      <p:ext uri="{BB962C8B-B14F-4D97-AF65-F5344CB8AC3E}">
        <p14:creationId xmlns:p14="http://schemas.microsoft.com/office/powerpoint/2010/main" val="23662957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546"/>
          <a:stretch/>
        </p:blipFill>
        <p:spPr>
          <a:xfrm>
            <a:off x="1932068" y="1"/>
            <a:ext cx="5279865" cy="6448508"/>
          </a:xfrm>
          <a:prstGeom prst="rect">
            <a:avLst/>
          </a:prstGeom>
        </p:spPr>
      </p:pic>
    </p:spTree>
    <p:extLst>
      <p:ext uri="{BB962C8B-B14F-4D97-AF65-F5344CB8AC3E}">
        <p14:creationId xmlns:p14="http://schemas.microsoft.com/office/powerpoint/2010/main" val="30871021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6560" y="101854"/>
            <a:ext cx="5210880" cy="6461491"/>
          </a:xfrm>
          <a:prstGeom prst="rect">
            <a:avLst/>
          </a:prstGeom>
        </p:spPr>
      </p:pic>
    </p:spTree>
    <p:extLst>
      <p:ext uri="{BB962C8B-B14F-4D97-AF65-F5344CB8AC3E}">
        <p14:creationId xmlns:p14="http://schemas.microsoft.com/office/powerpoint/2010/main" val="30609772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352" y="0"/>
            <a:ext cx="5333296" cy="6545794"/>
          </a:xfrm>
          <a:prstGeom prst="rect">
            <a:avLst/>
          </a:prstGeom>
        </p:spPr>
      </p:pic>
    </p:spTree>
    <p:extLst>
      <p:ext uri="{BB962C8B-B14F-4D97-AF65-F5344CB8AC3E}">
        <p14:creationId xmlns:p14="http://schemas.microsoft.com/office/powerpoint/2010/main" val="40056759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4402" y="119270"/>
            <a:ext cx="5255196" cy="6328202"/>
          </a:xfrm>
          <a:prstGeom prst="rect">
            <a:avLst/>
          </a:prstGeom>
        </p:spPr>
      </p:pic>
    </p:spTree>
    <p:extLst>
      <p:ext uri="{BB962C8B-B14F-4D97-AF65-F5344CB8AC3E}">
        <p14:creationId xmlns:p14="http://schemas.microsoft.com/office/powerpoint/2010/main" val="457838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321" y="107949"/>
            <a:ext cx="4419359" cy="6340475"/>
          </a:xfrm>
          <a:prstGeom prst="rect">
            <a:avLst/>
          </a:prstGeom>
        </p:spPr>
      </p:pic>
    </p:spTree>
    <p:extLst>
      <p:ext uri="{BB962C8B-B14F-4D97-AF65-F5344CB8AC3E}">
        <p14:creationId xmlns:p14="http://schemas.microsoft.com/office/powerpoint/2010/main" val="33631447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9391" y="86777"/>
            <a:ext cx="4985219" cy="6540014"/>
          </a:xfrm>
          <a:prstGeom prst="rect">
            <a:avLst/>
          </a:prstGeom>
        </p:spPr>
      </p:pic>
    </p:spTree>
    <p:extLst>
      <p:ext uri="{BB962C8B-B14F-4D97-AF65-F5344CB8AC3E}">
        <p14:creationId xmlns:p14="http://schemas.microsoft.com/office/powerpoint/2010/main" val="5263405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9510" y="159026"/>
            <a:ext cx="4984981" cy="6382715"/>
          </a:xfrm>
          <a:prstGeom prst="rect">
            <a:avLst/>
          </a:prstGeom>
        </p:spPr>
      </p:pic>
    </p:spTree>
    <p:extLst>
      <p:ext uri="{BB962C8B-B14F-4D97-AF65-F5344CB8AC3E}">
        <p14:creationId xmlns:p14="http://schemas.microsoft.com/office/powerpoint/2010/main" val="41206457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876" y="151074"/>
            <a:ext cx="5414249" cy="6366593"/>
          </a:xfrm>
          <a:prstGeom prst="rect">
            <a:avLst/>
          </a:prstGeom>
        </p:spPr>
      </p:pic>
    </p:spTree>
    <p:extLst>
      <p:ext uri="{BB962C8B-B14F-4D97-AF65-F5344CB8AC3E}">
        <p14:creationId xmlns:p14="http://schemas.microsoft.com/office/powerpoint/2010/main" val="1412613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0949" y="114672"/>
            <a:ext cx="5222103" cy="6302245"/>
          </a:xfrm>
          <a:prstGeom prst="rect">
            <a:avLst/>
          </a:prstGeom>
        </p:spPr>
      </p:pic>
    </p:spTree>
    <p:extLst>
      <p:ext uri="{BB962C8B-B14F-4D97-AF65-F5344CB8AC3E}">
        <p14:creationId xmlns:p14="http://schemas.microsoft.com/office/powerpoint/2010/main" val="1208441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4021" y="86224"/>
            <a:ext cx="5075959" cy="6344949"/>
          </a:xfrm>
          <a:prstGeom prst="rect">
            <a:avLst/>
          </a:prstGeom>
        </p:spPr>
      </p:pic>
    </p:spTree>
    <p:extLst>
      <p:ext uri="{BB962C8B-B14F-4D97-AF65-F5344CB8AC3E}">
        <p14:creationId xmlns:p14="http://schemas.microsoft.com/office/powerpoint/2010/main" val="18490943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6874" y="112602"/>
            <a:ext cx="4970252" cy="6345516"/>
          </a:xfrm>
          <a:prstGeom prst="rect">
            <a:avLst/>
          </a:prstGeom>
        </p:spPr>
      </p:pic>
    </p:spTree>
    <p:extLst>
      <p:ext uri="{BB962C8B-B14F-4D97-AF65-F5344CB8AC3E}">
        <p14:creationId xmlns:p14="http://schemas.microsoft.com/office/powerpoint/2010/main" val="16604424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7285" y="153466"/>
            <a:ext cx="5069431" cy="6410855"/>
          </a:xfrm>
          <a:prstGeom prst="rect">
            <a:avLst/>
          </a:prstGeom>
        </p:spPr>
      </p:pic>
    </p:spTree>
    <p:extLst>
      <p:ext uri="{BB962C8B-B14F-4D97-AF65-F5344CB8AC3E}">
        <p14:creationId xmlns:p14="http://schemas.microsoft.com/office/powerpoint/2010/main" val="29482094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2793" y="183205"/>
            <a:ext cx="4898415" cy="6348027"/>
          </a:xfrm>
          <a:prstGeom prst="rect">
            <a:avLst/>
          </a:prstGeom>
        </p:spPr>
      </p:pic>
    </p:spTree>
    <p:extLst>
      <p:ext uri="{BB962C8B-B14F-4D97-AF65-F5344CB8AC3E}">
        <p14:creationId xmlns:p14="http://schemas.microsoft.com/office/powerpoint/2010/main" val="34028556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050" y="58593"/>
            <a:ext cx="5295900" cy="6559694"/>
          </a:xfrm>
          <a:prstGeom prst="rect">
            <a:avLst/>
          </a:prstGeom>
        </p:spPr>
      </p:pic>
    </p:spTree>
    <p:extLst>
      <p:ext uri="{BB962C8B-B14F-4D97-AF65-F5344CB8AC3E}">
        <p14:creationId xmlns:p14="http://schemas.microsoft.com/office/powerpoint/2010/main" val="12576725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25" y="2076450"/>
            <a:ext cx="6000750" cy="2705100"/>
          </a:xfrm>
          <a:prstGeom prst="rect">
            <a:avLst/>
          </a:prstGeom>
        </p:spPr>
      </p:pic>
    </p:spTree>
    <p:extLst>
      <p:ext uri="{BB962C8B-B14F-4D97-AF65-F5344CB8AC3E}">
        <p14:creationId xmlns:p14="http://schemas.microsoft.com/office/powerpoint/2010/main" val="335822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3562" y="1262062"/>
            <a:ext cx="5476875" cy="4333875"/>
          </a:xfrm>
          <a:prstGeom prst="rect">
            <a:avLst/>
          </a:prstGeom>
        </p:spPr>
      </p:pic>
    </p:spTree>
    <p:extLst>
      <p:ext uri="{BB962C8B-B14F-4D97-AF65-F5344CB8AC3E}">
        <p14:creationId xmlns:p14="http://schemas.microsoft.com/office/powerpoint/2010/main" val="42449965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143000" y="2151086"/>
            <a:ext cx="6858000" cy="2143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latin typeface="Calibri" panose="020F0502020204030204"/>
              </a:rPr>
              <a:t>Saturday, </a:t>
            </a:r>
            <a:r>
              <a:rPr lang="en-US" sz="2000" dirty="0" smtClean="0">
                <a:latin typeface="Calibri" panose="020F0502020204030204"/>
              </a:rPr>
              <a:t>January 6</a:t>
            </a:r>
            <a:r>
              <a:rPr kumimoji="0" lang="en-US" sz="2000" b="0" i="0" u="none" strike="noStrike" kern="1200" cap="none" spc="0" normalizeH="0" baseline="0" noProof="0" dirty="0" smtClean="0">
                <a:ln>
                  <a:noFill/>
                </a:ln>
                <a:effectLst/>
                <a:uLnTx/>
                <a:uFillTx/>
                <a:latin typeface="Calibri" panose="020F0502020204030204"/>
                <a:ea typeface="+mn-ea"/>
                <a:cs typeface="+mn-cs"/>
              </a:rPr>
              <a:t>, 2024</a:t>
            </a:r>
            <a:endParaRPr kumimoji="0" lang="en-US" sz="20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From 11:00 AM </a:t>
            </a:r>
            <a:r>
              <a:rPr lang="en-US" sz="2000" dirty="0" smtClean="0">
                <a:latin typeface="Calibri" panose="020F0502020204030204"/>
              </a:rPr>
              <a:t>to</a:t>
            </a:r>
            <a:r>
              <a:rPr kumimoji="0" lang="en-US" sz="2000" b="0" i="0" u="none" strike="noStrike" kern="1200" cap="none" spc="0" normalizeH="0" baseline="0" noProof="0" dirty="0" smtClean="0">
                <a:ln>
                  <a:noFill/>
                </a:ln>
                <a:effectLst/>
                <a:uLnTx/>
                <a:uFillTx/>
                <a:latin typeface="Calibri" panose="020F0502020204030204"/>
                <a:ea typeface="+mn-ea"/>
                <a:cs typeface="+mn-cs"/>
              </a:rPr>
              <a:t> </a:t>
            </a:r>
            <a:r>
              <a:rPr kumimoji="0" lang="en-US" sz="2000" b="0" i="0" u="none" strike="noStrike" kern="1200" cap="none" spc="0" normalizeH="0" baseline="0" noProof="0" dirty="0">
                <a:ln>
                  <a:noFill/>
                </a:ln>
                <a:effectLst/>
                <a:uLnTx/>
                <a:uFillTx/>
                <a:latin typeface="Calibri" panose="020F0502020204030204"/>
                <a:ea typeface="+mn-ea"/>
                <a:cs typeface="+mn-cs"/>
              </a:rPr>
              <a:t>12:00 </a:t>
            </a:r>
            <a:r>
              <a:rPr lang="en-US" sz="2000" dirty="0">
                <a:latin typeface="Calibri" panose="020F0502020204030204"/>
              </a:rPr>
              <a:t>P</a:t>
            </a:r>
            <a:r>
              <a:rPr kumimoji="0" lang="en-US" sz="2000" b="0" i="0" u="none" strike="noStrike" kern="1200" cap="none" spc="0" normalizeH="0" baseline="0" noProof="0" dirty="0">
                <a:ln>
                  <a:noFill/>
                </a:ln>
                <a:effectLst/>
                <a:uLnTx/>
                <a:uFillTx/>
                <a:latin typeface="Calibri" panose="020F0502020204030204"/>
                <a:ea typeface="+mn-ea"/>
                <a:cs typeface="+mn-cs"/>
              </a:rPr>
              <a:t>M 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(60 minutes)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314" y="3854150"/>
            <a:ext cx="1579334" cy="1579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568020" y="5431368"/>
            <a:ext cx="2821921" cy="615553"/>
          </a:xfrm>
          <a:prstGeom prst="rect">
            <a:avLst/>
          </a:prstGeom>
          <a:noFill/>
        </p:spPr>
        <p:txBody>
          <a:bodyPr wrap="square" rtlCol="0">
            <a:spAutoFit/>
          </a:bodyPr>
          <a:lstStyle/>
          <a:p>
            <a:pPr lvl="0" algn="ctr">
              <a:lnSpc>
                <a:spcPct val="120000"/>
              </a:lnSpc>
              <a:defRPr/>
            </a:pPr>
            <a:r>
              <a:rPr lang="en-US" sz="1000" b="1" dirty="0"/>
              <a:t>Alan Gassman, JD, LL.M. (Taxation), AEP® (Distinguished)</a:t>
            </a:r>
          </a:p>
          <a:p>
            <a:pPr lvl="0" algn="ctr" defTabSz="457200">
              <a:defRPr/>
            </a:pPr>
            <a:r>
              <a:rPr lang="en-US" sz="1000" b="1" dirty="0"/>
              <a:t>agassman@gassmanpa.com</a:t>
            </a:r>
          </a:p>
        </p:txBody>
      </p:sp>
      <p:sp>
        <p:nvSpPr>
          <p:cNvPr id="6" name="TextBox 5"/>
          <p:cNvSpPr txBox="1"/>
          <p:nvPr/>
        </p:nvSpPr>
        <p:spPr>
          <a:xfrm>
            <a:off x="150963" y="736656"/>
            <a:ext cx="8842075"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smtClean="0">
                <a:latin typeface="Calibri" panose="020F0502020204030204"/>
              </a:rPr>
              <a:t>THE BUSINESS OF MEDICINE: LEGAL STRUCTURES AND TAXATION</a:t>
            </a:r>
            <a:endParaRPr kumimoji="0" lang="en-US" sz="3200" b="1" i="0" u="none" strike="noStrike" kern="1200" cap="none" spc="0" normalizeH="0" baseline="0" noProof="0" dirty="0">
              <a:ln>
                <a:noFill/>
              </a:ln>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sp>
        <p:nvSpPr>
          <p:cNvPr id="8" name="Rectangle 7"/>
          <p:cNvSpPr/>
          <p:nvPr/>
        </p:nvSpPr>
        <p:spPr>
          <a:xfrm>
            <a:off x="0" y="6116260"/>
            <a:ext cx="9144000" cy="74174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999" y="6116262"/>
            <a:ext cx="4188007" cy="75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p:cNvSpPr txBox="1">
            <a:spLocks/>
          </p:cNvSpPr>
          <p:nvPr/>
        </p:nvSpPr>
        <p:spPr>
          <a:xfrm>
            <a:off x="6952" y="6387632"/>
            <a:ext cx="3990110" cy="5054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j-ea"/>
                <a:cs typeface="+mj-cs"/>
              </a:rPr>
              <a:t>1245 Court Street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j-ea"/>
                <a:cs typeface="+mj-cs"/>
              </a:rPr>
              <a:t>Clearwater, FL 33756</a:t>
            </a:r>
            <a:endParaRPr kumimoji="0" lang="en-US" sz="1400" b="1"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
        <p:nvSpPr>
          <p:cNvPr id="12" name="Rectangle 11"/>
          <p:cNvSpPr/>
          <p:nvPr/>
        </p:nvSpPr>
        <p:spPr>
          <a:xfrm>
            <a:off x="1604773" y="3437611"/>
            <a:ext cx="5934455" cy="368049"/>
          </a:xfrm>
          <a:prstGeom prst="rect">
            <a:avLst/>
          </a:prstGeom>
        </p:spPr>
        <p:txBody>
          <a:bodyPr wrap="square">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Presented By</a:t>
            </a:r>
            <a:r>
              <a:rPr kumimoji="0" lang="en-US" sz="1600" b="1" i="0" u="none" strike="noStrike" kern="1200" cap="none" spc="0" normalizeH="0" baseline="0" noProof="0" dirty="0" smtClean="0">
                <a:ln>
                  <a:noFill/>
                </a:ln>
                <a:effectLst/>
                <a:uLnTx/>
                <a:uFillTx/>
                <a:latin typeface="Calibri" panose="020F0502020204030204"/>
                <a:ea typeface="+mn-ea"/>
                <a:cs typeface="+mn-cs"/>
              </a:rPr>
              <a:t>:</a:t>
            </a:r>
            <a:endParaRPr kumimoji="0" lang="en-US" sz="1600" b="1" i="0" u="none" strike="noStrike" kern="1200" cap="none" spc="0" normalizeH="0" baseline="0" noProof="0" dirty="0">
              <a:ln>
                <a:noFill/>
              </a:ln>
              <a:effectLst/>
              <a:uLnTx/>
              <a:uFillTx/>
              <a:latin typeface="Calibri" panose="020F0502020204030204"/>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54" y="3831852"/>
            <a:ext cx="1619002" cy="162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88291" y="5570893"/>
            <a:ext cx="2823850" cy="276999"/>
          </a:xfrm>
          <a:prstGeom prst="rect">
            <a:avLst/>
          </a:prstGeom>
          <a:noFill/>
        </p:spPr>
        <p:txBody>
          <a:bodyPr wrap="none" rtlCol="0">
            <a:spAutoFit/>
          </a:bodyPr>
          <a:lstStyle/>
          <a:p>
            <a:pPr algn="ctr"/>
            <a:r>
              <a:rPr lang="en-US" sz="1200" b="1" dirty="0"/>
              <a:t>Lynda </a:t>
            </a:r>
            <a:r>
              <a:rPr lang="en-US" sz="1200" b="1" dirty="0" err="1"/>
              <a:t>Dilts</a:t>
            </a:r>
            <a:r>
              <a:rPr lang="en-US" sz="1200" b="1" dirty="0"/>
              <a:t>-Benson, RN, CCM, LHRM, CRC</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5907" r="3765"/>
          <a:stretch/>
        </p:blipFill>
        <p:spPr bwMode="auto">
          <a:xfrm>
            <a:off x="3761055" y="3831852"/>
            <a:ext cx="1621891" cy="1607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5062" y="5590637"/>
            <a:ext cx="1513877" cy="276999"/>
          </a:xfrm>
          <a:prstGeom prst="rect">
            <a:avLst/>
          </a:prstGeom>
          <a:noFill/>
        </p:spPr>
        <p:txBody>
          <a:bodyPr wrap="none" rtlCol="0">
            <a:spAutoFit/>
          </a:bodyPr>
          <a:lstStyle/>
          <a:p>
            <a:pPr algn="ctr"/>
            <a:r>
              <a:rPr lang="en-US" sz="1200" b="1" dirty="0" err="1" smtClean="0"/>
              <a:t>Pariksith</a:t>
            </a:r>
            <a:r>
              <a:rPr lang="en-US" sz="1200" b="1" dirty="0" smtClean="0"/>
              <a:t> Singh, M.D.</a:t>
            </a:r>
            <a:endParaRPr lang="en-US" sz="1200" b="1" dirty="0"/>
          </a:p>
        </p:txBody>
      </p:sp>
    </p:spTree>
    <p:extLst>
      <p:ext uri="{BB962C8B-B14F-4D97-AF65-F5344CB8AC3E}">
        <p14:creationId xmlns:p14="http://schemas.microsoft.com/office/powerpoint/2010/main" val="115848739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39713" y="0"/>
            <a:ext cx="86645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ctr" eaLnBrk="1" hangingPunct="1">
              <a:lnSpc>
                <a:spcPct val="100000"/>
              </a:lnSpc>
              <a:spcBef>
                <a:spcPct val="0"/>
              </a:spcBef>
              <a:buClrTx/>
              <a:buSzTx/>
              <a:buFontTx/>
              <a:buNone/>
            </a:pPr>
            <a:r>
              <a:rPr lang="en-US" altLang="en-US" sz="1100" b="1" dirty="0">
                <a:latin typeface="Arial" panose="020B0604020202020204" pitchFamily="34" charset="0"/>
                <a:cs typeface="Arial" panose="020B0604020202020204" pitchFamily="34" charset="0"/>
              </a:rPr>
              <a:t>THE BIGGEST MISTAKES THAT DOCTORS MAKE WITH </a:t>
            </a:r>
          </a:p>
          <a:p>
            <a:pPr algn="ctr" eaLnBrk="1" hangingPunct="1">
              <a:lnSpc>
                <a:spcPct val="100000"/>
              </a:lnSpc>
              <a:spcBef>
                <a:spcPct val="0"/>
              </a:spcBef>
              <a:buClrTx/>
              <a:buSzTx/>
              <a:buFontTx/>
              <a:buNone/>
            </a:pPr>
            <a:r>
              <a:rPr lang="en-US" altLang="en-US" sz="1100" b="1" dirty="0">
                <a:latin typeface="Arial" panose="020B0604020202020204" pitchFamily="34" charset="0"/>
                <a:cs typeface="Arial" panose="020B0604020202020204" pitchFamily="34" charset="0"/>
              </a:rPr>
              <a:t>RESPECT TO MANAGING THEIR MEDICAL PRACTICES AND INVESTMENTS</a:t>
            </a:r>
          </a:p>
          <a:p>
            <a:pPr algn="ct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algn="ct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By Alan S. Gassman, J.D., LL.M.</a:t>
            </a: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As published in Leimberg Information Services, Inc. (LISI) Estate Planning Newsletter #1465 (May 20, 2009) Copyright 2009.</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Alan Gassman, a partner in Gassman, Bates &amp; Associates, P.A., and a frequent LISI commentator, has represented several hundred medical practices through the years. Alan practices business, estate planning and tax law in Clearwater, Florida.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A thriving and successful medical practice can quickly be pulled under by one catastrophic incident that destroys its financial solvency, its credibility, or both.  How and why do such catastrophes occur, and what are their most common forms?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EXECUTIVE SUMMARY:</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This commentary reviews ten avoidable mistakes that can be the cause of fatal errors for medical practices and investment portfolios.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COMMENT:</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While different physicians and groups of physicians tend to make more mistakes in one area than another, each common mistake area should be reviewed and understood with appropriate advisors.  These common errors, which are described in more detail below, are as follows: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1.	Failure to Maintain and Appropriately Use Independent Professional Advisors.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2.	Failure to Maintain Medical Law Compliance.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3.	Failure to Maintain Proper Malpractice Insurance.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4.   	Failure of Multiple Physician-Owned Practices to Have Appropriate Buy-Sell and/or Shareholder Agreements in place.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5.	Failure to Procure and Maintain Proper Insurances.</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6.	Failure to Make the Medical Practice and Doctor Judgment-Proof.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7.	Failure to Theft-Proof the Practice's Monies and Accounts Receivable.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8.	Using Greedy Investment Advisors.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9.	Unbalanced Investment Portfolio.</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10.	Doing Business With the Wrong People. </a:t>
            </a: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11.	Failure to Have Anyone in the Practice Pay Attention to Contracts with Third Parties.</a:t>
            </a: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0373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1">
            <a:extLst>
              <a:ext uri="{FF2B5EF4-FFF2-40B4-BE49-F238E27FC236}">
                <a16:creationId xmlns:a16="http://schemas.microsoft.com/office/drawing/2014/main" id="{81B10FD7-5882-D344-B4BD-226942A92253}"/>
              </a:ext>
            </a:extLst>
          </p:cNvPr>
          <p:cNvSpPr txBox="1">
            <a:spLocks noChangeArrowheads="1"/>
          </p:cNvSpPr>
          <p:nvPr/>
        </p:nvSpPr>
        <p:spPr bwMode="auto">
          <a:xfrm>
            <a:off x="164307" y="247650"/>
            <a:ext cx="8815387" cy="5848350"/>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altLang="en-US" sz="1100" dirty="0">
                <a:latin typeface="+mn-lt"/>
              </a:rPr>
              <a:t>	</a:t>
            </a:r>
            <a:r>
              <a:rPr lang="en-US" altLang="en-US" sz="1100" b="1" dirty="0">
                <a:latin typeface="Arial" panose="020B0604020202020204" pitchFamily="34" charset="0"/>
                <a:cs typeface="Arial" panose="020B0604020202020204" pitchFamily="34" charset="0"/>
              </a:rPr>
              <a:t>1.	Failure to Maintain and Appropriately Use Independent Professional Advisors.  Many of the calamities described below will be avoided if a medical practice has experienced advisors on board.  The practice should consult with its advisors when making major practice decisions, and also periodically confirm that appropriate procedures and safeguards are in place.</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(a)      CPA:  Quite often the quarterback of the advisor team will be a good, caring Certified Public Accountant who does extensive medical practice work.  CPA's are often well versed in investments, business matters, and methods of theft- proofing a medical practice from a financial standpoint.</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CPAs should prepare quarterly or monthly financial statements for the medical practice; these statements should involve a review of accounts receivable, cash flow and general practice financial information.</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(b)	Attorney:  An experienced lawyer who represents a number of medical practices should have sufficient experience to help physicians avoid terrible problems before they occur.</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Just as physicians advise patients to have an annual check-up, and may wisely require this before prescriptions are renewed beyond 12 months, a medical practice client should  confer with its lawyer on a periodic basis.  Commonly the primary lawyer for the practice will refer matters to appropriate sub-specialist attorneys in a number of different areas.  Often this happens in conjunction with a CPA meeting.</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(c)	Other Advisors:  Other advisors commonly and appropriately used by a medical practice group will include (i) a qualified pension plan advisor, who is also preferably an actuary, as well as (ii) a banker who is knowledgeable as to practical business expense and loan-associated planning, and (iii) a reputable and conservative financial advisor or advisors who assist with pension planning, various insurances, and other practice-associated financial instruments.  </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Good advisors should be honest and always let the physician and the rest of the team know about questions, concerns, or the need to bring in additional experts to handle any particular matter or situation.  Advisors who show up to sell a single product or scheme commonly cause problems, as described in below.</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2.	Failure to Maintain Medical Law Compliance.  A great many physicians are annihilated financially when Medicare and/or private insurance carriers request hundreds of thousands of dollars in refunds because the physician has used inappropriate billing practices or financial arrangements with third parties.  In many cases these problems are reported to the government by employees who can earn a 15% "whistle-blower fee."</a:t>
            </a:r>
          </a:p>
          <a:p>
            <a:pPr eaLnBrk="1" fontAlgn="auto" hangingPunct="1">
              <a:spcBef>
                <a:spcPts val="0"/>
              </a:spcBef>
              <a:spcAft>
                <a:spcPts val="0"/>
              </a:spcAft>
              <a:defRPr/>
            </a:pPr>
            <a:endParaRPr lang="en-US" altLang="en-US" sz="1100" dirty="0">
              <a:latin typeface="+mn-lt"/>
            </a:endParaRPr>
          </a:p>
        </p:txBody>
      </p:sp>
      <p:sp>
        <p:nvSpPr>
          <p:cNvPr id="12291"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93932866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90500" y="217488"/>
            <a:ext cx="87630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r>
              <a:rPr lang="en-US" altLang="en-US" sz="1100" b="1" dirty="0">
                <a:solidFill>
                  <a:schemeClr val="tx1"/>
                </a:solidFill>
                <a:latin typeface="Arial" panose="020B0604020202020204" pitchFamily="34" charset="0"/>
                <a:cs typeface="Arial" panose="020B0604020202020204" pitchFamily="34" charset="0"/>
              </a:rPr>
              <a:t>Many physician clients simply do not realize that they use improper coding, do not maintain sufficient patient file back-up, or bill for items that are inappropriately unbundled or altogether un-billable.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Several years ago, the concept of a "medical practice compliance audit" was in vogue, and many professionals, in the opinion of the author, significantly over-charged physician groups for "practice audits." Such audits extended far beyond a reasonable review of billing, patient file documentation, and third-party financial arrangement review.</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Reasonable and periodic practice maintenance and reviewed by trusted medical consultant advisors eliminates the need for such a costly venture.  In the author's experience, most medical practices benefit from hiring an independent consultant to come into the practice, perhaps annually, to spend a day randomly reviewing patient charts and the billing and collection processes associated therewith.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Quite often a good consultant can spot billing opportunities where the practice is undercharging or not knowing to charge for certain services.  An independent consultant can also be a tactful go-between to let certain members of a medical practice know that their file documentation is not sufficient.  Such corrections are best conveyed by a neutral third party.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Consultants should be hired by a lawyer on behalf of the medical practice so that any problems they may discover can stay confidential under the attorney-client privilege to the extent possible.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If and when the government criticizes a medical practice's coding, file documentation or other billing procedures, it is very helpful to be able to show that the practice conscientiously hired and followed the advice of a reputable billing and coding consultant on a periodic basis.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Many physician groups are also unfamiliar with or intentionally disregard rules relating to arms length leases, compensation arrangements, and also the ability to refer tests within a group medical practice only if certain rules are followed.  The author has had law-abiding and well-meaning physician clients arrested in their lobbies by the FBI as a result of being in business with the wrong people at the wrong time.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Doctors can rest assured that any "scoundrel" that they have legitimate or questionable business relationships with will turn them in to get amnesty if and when approached by law enforcement, even if the doctor did nothing wrong.  When law enforcement comes knocking the doctor should immediately have appropriate sub-specialty lawyers contact law enforcement on his or her behalf.  Neither the doctor nor his or her staff should directly speak with any law enforcement officers at any time on any topic.</a:t>
            </a: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p:txBody>
      </p:sp>
      <p:sp>
        <p:nvSpPr>
          <p:cNvPr id="13315"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2756006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90500" y="304800"/>
            <a:ext cx="87630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r>
              <a:rPr lang="en-US" altLang="en-US" sz="1100" b="1" dirty="0">
                <a:solidFill>
                  <a:schemeClr val="tx1"/>
                </a:solidFill>
                <a:latin typeface="Arial" panose="020B0604020202020204" pitchFamily="34" charset="0"/>
                <a:cs typeface="Arial" panose="020B0604020202020204" pitchFamily="34" charset="0"/>
              </a:rPr>
              <a:t>3.	</a:t>
            </a:r>
            <a:r>
              <a:rPr lang="en-US" altLang="en-US" sz="1100" b="1" u="sng" dirty="0">
                <a:solidFill>
                  <a:schemeClr val="tx1"/>
                </a:solidFill>
                <a:latin typeface="Arial" panose="020B0604020202020204" pitchFamily="34" charset="0"/>
                <a:cs typeface="Arial" panose="020B0604020202020204" pitchFamily="34" charset="0"/>
              </a:rPr>
              <a:t>Failure to Maintain Proper Malpractice Insurance.  While malpractice insurance is not inexpensive, it is necessary in order to protect physicians from the significant legal fees, expert witness costs, and liability exposure associated with defending lawsuits.  The proliferation of the personal injury lawyer industry shows no sign of slowing down, and a sympathetic jury system, coupled with experts willing to testify that a doctor committed malpractice under complicated circumstances that a jury can never understand provides good cause for maintaining appropriate malpractice insurance coverage.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Many advisors and clients believe that a practice need only maintain the lowest limits of liability coverage because "they will always settle for your limits," but the author has found that in many cases plaintiffs will not settle for low limits of medical malpractice insurance liability where there are other significant assets exposed.  Physician clients will sleep better and have a greater sense of financial security, as well as significantly less personal exposure, when they have higher levels of liability insurance than the legally required minimum.</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Many physicians will obtain malpractice insurance coverage from low-cost carriers that turn out to be infirm and go bankrupt, leaving doctors high and dry to defend their own claims and without any coverage whatsoever for legal and expert expenses.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Any opportunity to pay significantly less than the going rate for malpractice coverage should be reviewed carefully with the above concerns in mind.</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Also, the income tax laws permit a medical group to form its own "captive insurance carrier" and deduct premiums paid to the carrier company.  Under the tax law the carrier company may not have to include premiums received as income unless or until it is determined what portion of the premiums will be used to pay claims as expenses and what portion of the premiums will be profits.  Profits taken out later may be taxed at favorable capital gains rates.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Nevertheless, there is a significant economic risk taken since the carrier could "go under" if there are extensive claims, and when there are multiple doctors being insured by the carrier, one or two doctors who make a lot of mistakes could cost all of the equity for the other doctors.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Further, unlike conventional malpractice insurance, which requires a carrier to offer tail malpractice insurance coverage at the request of each doctor, captive insurance carrier reinsurance contracts will commonly not bind the reinsurance company to even renew the coverage, let alone provide a tail policy on termination, leaving an entire group of doctors without any coverage whatsoever.  Successor carriers will not provide tail coverage for periods of time that no other carrier is on the hook for.</a:t>
            </a:r>
          </a:p>
        </p:txBody>
      </p:sp>
      <p:sp>
        <p:nvSpPr>
          <p:cNvPr id="14339"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6557589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1">
            <a:extLst>
              <a:ext uri="{FF2B5EF4-FFF2-40B4-BE49-F238E27FC236}">
                <a16:creationId xmlns:a16="http://schemas.microsoft.com/office/drawing/2014/main" id="{601D96AD-139E-234D-99EA-26C34A08D598}"/>
              </a:ext>
            </a:extLst>
          </p:cNvPr>
          <p:cNvSpPr txBox="1">
            <a:spLocks noChangeArrowheads="1"/>
          </p:cNvSpPr>
          <p:nvPr/>
        </p:nvSpPr>
        <p:spPr bwMode="auto">
          <a:xfrm>
            <a:off x="190500" y="0"/>
            <a:ext cx="87630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100000"/>
              <a:buFont typeface="Arial" panose="020B0604020202020204" pitchFamily="34" charset="0"/>
              <a:buChar char="•"/>
              <a:defRPr sz="2800" b="1">
                <a:solidFill>
                  <a:schemeClr val="bg1"/>
                </a:solidFill>
                <a:latin typeface="Arial" panose="020B0604020202020204" pitchFamily="34" charset="0"/>
                <a:cs typeface="Arial" panose="020B0604020202020204" pitchFamily="34" charset="0"/>
              </a:defRPr>
            </a:lvl1pPr>
            <a:lvl2pPr marL="742950" indent="-285750">
              <a:spcBef>
                <a:spcPts val="600"/>
              </a:spcBef>
              <a:buClr>
                <a:srgbClr val="BBFE57"/>
              </a:buClr>
              <a:buSzPct val="100000"/>
              <a:buFont typeface="Lucida Grande"/>
              <a:buChar char="–"/>
              <a:defRPr sz="2600" b="1">
                <a:solidFill>
                  <a:schemeClr val="bg1"/>
                </a:solidFill>
                <a:latin typeface="Arial" panose="020B0604020202020204" pitchFamily="34" charset="0"/>
                <a:cs typeface="Arial" panose="020B0604020202020204" pitchFamily="34" charset="0"/>
              </a:defRPr>
            </a:lvl2pPr>
            <a:lvl3pPr marL="1143000" indent="-228600">
              <a:spcBef>
                <a:spcPts val="600"/>
              </a:spcBef>
              <a:buClr>
                <a:schemeClr val="accent1"/>
              </a:buClr>
              <a:buSzPct val="100000"/>
              <a:buFont typeface="Arial" panose="020B0604020202020204" pitchFamily="34" charset="0"/>
              <a:buChar char="•"/>
              <a:defRPr sz="2400" b="1">
                <a:solidFill>
                  <a:schemeClr val="bg1"/>
                </a:solidFill>
                <a:latin typeface="Arial" panose="020B0604020202020204" pitchFamily="34" charset="0"/>
                <a:cs typeface="Arial" panose="020B0604020202020204" pitchFamily="34" charset="0"/>
              </a:defRPr>
            </a:lvl3pPr>
            <a:lvl4pPr marL="1600200" indent="-228600">
              <a:spcBef>
                <a:spcPts val="600"/>
              </a:spcBef>
              <a:buClr>
                <a:srgbClr val="BBFE57"/>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4pPr>
            <a:lvl5pPr marL="2057400" indent="-228600">
              <a:spcBef>
                <a:spcPts val="600"/>
              </a:spcBef>
              <a:buClr>
                <a:schemeClr val="accent1"/>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chemeClr val="accent1"/>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chemeClr val="accent1"/>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chemeClr val="accent1"/>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chemeClr val="accent1"/>
              </a:buClr>
              <a:buSzPct val="100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9pPr>
          </a:lstStyle>
          <a:p>
            <a:pPr eaLnBrk="1" fontAlgn="auto" hangingPunct="1">
              <a:spcBef>
                <a:spcPct val="0"/>
              </a:spcBef>
              <a:spcAft>
                <a:spcPts val="0"/>
              </a:spcAft>
              <a:buClrTx/>
              <a:buSzTx/>
              <a:buFontTx/>
              <a:buNone/>
              <a:defRPr/>
            </a:pPr>
            <a:r>
              <a:rPr lang="en-US" altLang="en-US" sz="1200" b="0" dirty="0">
                <a:solidFill>
                  <a:schemeClr val="tx1"/>
                </a:solidFill>
              </a:rPr>
              <a:t>		</a:t>
            </a:r>
            <a:r>
              <a:rPr lang="en-US" altLang="en-US" sz="1150" dirty="0">
                <a:solidFill>
                  <a:schemeClr val="tx1"/>
                </a:solidFill>
              </a:rPr>
              <a:t>The laws of most states require that malpractice insurance be provided by a state-registered carrier.  Doctors who have malpractice insurance furnished by an unregistered carrier may be considered to be "going bare" under state law, and may therefore have to notify patients that the doctor is "bare."  A possible loss of license can occur if a doctor cannot satisfy a claim by reason of not having malpractice insurance or the financial wherewithal to pay a claim.</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Many doctors are not aware that for a small additional premium they can have a separate "corporate" malpractice insurance policy issued by the same carrier that provides individual policies that covers the medical practice company in order to effectively double the limits of malpractice insurance that would be available to pay on a claim, and to assure that the company will have coverage if one of the doctors leaves and refuses to buy tail malpractice insurance.  </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Also, nurse practitioners and registered nurses can often qualify for insurance with high limits of liability for very low cost.  Many physicians will not treat certain types of high-risk patients unless they at all times have a nurse practitioner in the room with them to make sure that there is plenty of coverage, witnesses to what is said, and appropriate follow-up.</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4.	</a:t>
            </a:r>
            <a:r>
              <a:rPr lang="en-US" altLang="en-US" sz="1150" u="sng" dirty="0">
                <a:solidFill>
                  <a:schemeClr val="tx1"/>
                </a:solidFill>
              </a:rPr>
              <a:t>Failure of Multiple Physician-Owned Practices to Have Appropriate Buy-Sell and/or Shareholder Agreements in Place.  Many successful medical practices are run on a handshake or a long-forgotten and now archaic agreement, but when problems or changes in circumstances arise the results can be catastrophic- and quite lucrative for the legal profession.</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For the sake of example, assume that Doctor A and Doctor B are lifelong friends who have practiced together 25 years and share 50% each ownership of a medical practice without current legal agreements.  Their spouses have also been best friends.</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They have always worked approximately the same and have always been paid the same.  A couple of years ago they were offered $3,000,000 for the practice, which involved signing 5 year non-competes and 5-year employment agreements.  They also own the practice real estate together in a separate company under which they have signed a $2,000,000 mortgage on real estate now worth only $1,500,000. </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If Doctor A becomes disabled, they may not be able to agree on how much Doctor B should be paid to administer the practice.  Disagreements may also arise regarding the hiring of a replacement doctor or doctors.</a:t>
            </a:r>
          </a:p>
          <a:p>
            <a:pPr eaLnBrk="1" fontAlgn="auto" hangingPunct="1">
              <a:spcBef>
                <a:spcPct val="0"/>
              </a:spcBef>
              <a:spcAft>
                <a:spcPts val="0"/>
              </a:spcAft>
              <a:buClrTx/>
              <a:buSzTx/>
              <a:buFontTx/>
              <a:buNone/>
              <a:defRPr/>
            </a:pPr>
            <a:endParaRPr lang="en-US" altLang="en-US" sz="1150" dirty="0">
              <a:solidFill>
                <a:schemeClr val="tx1"/>
              </a:solidFill>
            </a:endParaRPr>
          </a:p>
          <a:p>
            <a:pPr eaLnBrk="1" fontAlgn="auto" hangingPunct="1">
              <a:spcBef>
                <a:spcPct val="0"/>
              </a:spcBef>
              <a:spcAft>
                <a:spcPts val="0"/>
              </a:spcAft>
              <a:buClrTx/>
              <a:buSzTx/>
              <a:buFontTx/>
              <a:buNone/>
              <a:defRPr/>
            </a:pPr>
            <a:r>
              <a:rPr lang="en-US" altLang="en-US" sz="1150" dirty="0">
                <a:solidFill>
                  <a:schemeClr val="tx1"/>
                </a:solidFill>
              </a:rPr>
              <a:t>		They may also not be able to agree on a price or terms for Doctor B to buy Doctor A out.</a:t>
            </a:r>
          </a:p>
          <a:p>
            <a:pPr eaLnBrk="1" fontAlgn="auto" hangingPunct="1">
              <a:spcBef>
                <a:spcPct val="0"/>
              </a:spcBef>
              <a:spcAft>
                <a:spcPts val="0"/>
              </a:spcAft>
              <a:buClrTx/>
              <a:buSzTx/>
              <a:buFontTx/>
              <a:buNone/>
              <a:defRPr/>
            </a:pPr>
            <a:endParaRPr lang="en-US" altLang="en-US" sz="1150" dirty="0">
              <a:solidFill>
                <a:schemeClr val="tx1"/>
              </a:solidFill>
            </a:endParaRPr>
          </a:p>
        </p:txBody>
      </p:sp>
      <p:sp>
        <p:nvSpPr>
          <p:cNvPr id="16387"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1467053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90500" y="227013"/>
            <a:ext cx="8763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r>
              <a:rPr lang="en-US" altLang="en-US" sz="1100" b="1" dirty="0">
                <a:solidFill>
                  <a:schemeClr val="tx1"/>
                </a:solidFill>
                <a:latin typeface="Arial" panose="020B0604020202020204" pitchFamily="34" charset="0"/>
                <a:cs typeface="Arial" panose="020B0604020202020204" pitchFamily="34" charset="0"/>
              </a:rPr>
              <a:t>Often disabled physicians believe they will be returning to work.  Meanwhile, their partners see the writing on the wall and take a more skeptical view of their capacity for recovery.  The practice can be significantly damaged during this period of time until the disabled physician's status on returning to work is absolutely confirmed.</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What if Doctor A becomes a drug addict or begins having an affair with medical practice personnel that could cause obliteration of the practice?  How can Doctor B force Doctor A to leave, or to even behave?  How can Doctor B protect the practice and himself from responsibility for Doctor A's misconduct?</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What if  Doctor A dies?  Doctor A's widow may believe that the practice is worth $3,000,000 and will be voting Doctor A's stock unless or until she is bought out.  How can Doctor B convince Doctor A and her lawyers and valuation experts that the practice has lost significant value because of Doctor A's death?  How can Doctor B run the practice if Doctor A's widow will not agree to any significant changes in situations where such changes become necessary?</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How can Doctor B attract a new doctor to the practice if he has to disclose that he is not getting along with the 50% widow owner of the practice?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The list of examples goes on and on.  It does take time and money to put together an appropriate Buy-Sell/Employment/Shareholder document package.  Almost no two are the same as circumstances change.  However, it is a valuable investment that every practice should make.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In addition, applicable state law and/or Medicare law often requires that compensation be based upon methods determined in advance that do not take into account the referral of patient services.  As mentioned under number 2 above, the referral of a patient within a group practice for certain testing or other "designated health services" under the Stark Law can be a felony unless there is a properly documented method of sharing that qualifies under the Stark Laws.  Failure to have this in writing in advance of a particular calendar quarter can constitute a felony offense.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5.	</a:t>
            </a:r>
            <a:r>
              <a:rPr lang="en-US" altLang="en-US" sz="1100" b="1" u="sng" dirty="0">
                <a:solidFill>
                  <a:schemeClr val="tx1"/>
                </a:solidFill>
                <a:latin typeface="Arial" panose="020B0604020202020204" pitchFamily="34" charset="0"/>
                <a:cs typeface="Arial" panose="020B0604020202020204" pitchFamily="34" charset="0"/>
              </a:rPr>
              <a:t>Failure to Procure and Maintain Proper Insurances.  There are myriad insurances required to appropriately safeguard a medical practices from the normal risks of doing business, particularly in view of the American trial system.</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Fortunately most of these risks can be reasonably handled on an affordable basis, assuming that proper coverage is in place.</a:t>
            </a: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p:txBody>
      </p:sp>
      <p:sp>
        <p:nvSpPr>
          <p:cNvPr id="18435"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460999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a:extLst>
              <a:ext uri="{FF2B5EF4-FFF2-40B4-BE49-F238E27FC236}">
                <a16:creationId xmlns:a16="http://schemas.microsoft.com/office/drawing/2014/main" id="{146FF636-DEA9-E945-AB99-FC225AD2301D}"/>
              </a:ext>
            </a:extLst>
          </p:cNvPr>
          <p:cNvSpPr txBox="1">
            <a:spLocks noChangeArrowheads="1"/>
          </p:cNvSpPr>
          <p:nvPr/>
        </p:nvSpPr>
        <p:spPr bwMode="auto">
          <a:xfrm>
            <a:off x="164307" y="76200"/>
            <a:ext cx="8815387" cy="6356350"/>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US" altLang="en-US" sz="1100" dirty="0">
                <a:latin typeface="+mn-lt"/>
              </a:rPr>
              <a:t> 		</a:t>
            </a:r>
            <a:r>
              <a:rPr lang="en-US" altLang="en-US" sz="1100" b="1" dirty="0">
                <a:latin typeface="Arial" panose="020B0604020202020204" pitchFamily="34" charset="0"/>
                <a:cs typeface="Arial" panose="020B0604020202020204" pitchFamily="34" charset="0"/>
              </a:rPr>
              <a:t>The most important coverage is clearly malpractice insurance, which is addressed below as a separate section, but other insurances which are essential to the well-being of physicians and their medical practices include:</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1)	disability insurance, </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2)	overhead insurance to handle practice expenses during a period of disability or in the event of a natural disaster such as a hurricane or acts of terrorism, </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3)	liability insurance to cover non-malpractice obligations, such as if patients or others hurt themselves in the parking lot or fall on slippery areas in the office, </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4)	workers' compensation insurance to protect the practice against state laws that can require lifetime support and/or significant monetary payments to be made to an employee injured in the course of employment, and </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5)	unowned automobile liability insurance to insure against the liability that occurs to a medical practice if any employee is in an automobile accident while running errands or otherwise working in the course of medical practice business.  </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Individual automobile liability policies should also be reviewed to ensure that each physician has coverage for medical practice-related driving.  Many personal policies will not cover business driving without additional policy riders.  The author commonly recommends at least $3,000,000 - $5,000,000 worth of umbrella liability coverage to cover all business and personal driving, and driving by others who might use the doctor's car.</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There are thousands of disabled physicians in the United States now living on disability insurance.  The author has more than 15 clients who have been able to "retire" on their disability insurance.  This explains why the rates are so high to procure such coverage, but also why having good coverage is a necessity rather than a luxury for physicians who do not have adequate retirement savings to support themselves and their families for their remaining lifetimes.</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Sometimes individual health insurance policies will not cover on-the-job injuries under the presumption that a doctor will be covered under workers' compensation for on-the-job injuries.  Doctors who do not have workers' compensation insurance, which is often waived to save money, should check their health insurance policies to make sure that they are covered for on-the-job injuries.  </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6.	Failure to Make the Medical Malpractice and Doctor Judgment-Proof.  There are many ways that a medical practice and a doctor can work to make themselves a less attractive target for a plaintiff's lawyer.</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Often the practice incurs debt in its name, and the lender or lenders have liens on practice and personal assets that must be paid before a plaintiff is able to levy upon a doctor or practice.  Also, valuable assets like real estate and furniture and equipment can be owned by a separate entity that would lease those assets to the medical practice to make them inaccessible, or at least less accessible, to a malpractice claimant.</a:t>
            </a:r>
          </a:p>
          <a:p>
            <a:pPr eaLnBrk="1" fontAlgn="auto" hangingPunct="1">
              <a:spcBef>
                <a:spcPts val="0"/>
              </a:spcBef>
              <a:spcAft>
                <a:spcPts val="0"/>
              </a:spcAft>
              <a:defRPr/>
            </a:pPr>
            <a:endParaRPr lang="en-US" altLang="en-US" sz="11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altLang="en-US" sz="1100" b="1" dirty="0">
                <a:latin typeface="Arial" panose="020B0604020202020204" pitchFamily="34" charset="0"/>
                <a:cs typeface="Arial" panose="020B0604020202020204" pitchFamily="34" charset="0"/>
              </a:rPr>
              <a:t>	</a:t>
            </a:r>
          </a:p>
        </p:txBody>
      </p:sp>
      <p:sp>
        <p:nvSpPr>
          <p:cNvPr id="19459"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6479640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64306" y="323850"/>
            <a:ext cx="8815388"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r>
              <a:rPr lang="en-US" altLang="en-US" sz="1100" b="1" dirty="0">
                <a:solidFill>
                  <a:schemeClr val="tx1"/>
                </a:solidFill>
                <a:latin typeface="Arial" panose="020B0604020202020204" pitchFamily="34" charset="0"/>
                <a:cs typeface="Arial" panose="020B0604020202020204" pitchFamily="34" charset="0"/>
              </a:rPr>
              <a:t>It is also important to ensure that each physician in a group has his or her personal creditor protection planning properly in place so that a plaintiff lawyer can be led to settle within policy limits if and when a catastrophic lawsuit occurs.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Because of state and bankruptcy law fraudulent transfer law statutes, it is often crucial that creditor protection planning for the medical practice entity and the doctors occur well before any problems arise.</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When a serious lawsuit occurs, the doctors should keep in mind that the lawyer hired by the insurance company does not necessarily have duty of absolute loyalty to the doctor.  The malpractice insurance carrier selects and pays the lawyer.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There are often circumstances whereby an independent lawyer should be hired by the doctor to encourage the insurance carrier to settle a claim within policy limits when the opportunity arises, in order not to risk the doctor's personal and practice assets to an "excess verdict."  Many states have laws that will require an insurance carrier to be responsible for any excess verdict if proper demand has been made upon the carrier when it had the opportunity to settle within policy limits.  These are called the "bad faith" rules.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7.	</a:t>
            </a:r>
            <a:r>
              <a:rPr lang="en-US" altLang="en-US" sz="1100" b="1" u="sng" dirty="0">
                <a:solidFill>
                  <a:schemeClr val="tx1"/>
                </a:solidFill>
                <a:latin typeface="Arial" panose="020B0604020202020204" pitchFamily="34" charset="0"/>
                <a:cs typeface="Arial" panose="020B0604020202020204" pitchFamily="34" charset="0"/>
              </a:rPr>
              <a:t>Failure to Theft-Proof the Practice's Monies and Accounts Receivable.  The author regularly receives at least one phone call per year from a very upset physician who has had tens of thousands of practice dollars stolen by an employee.  This employee has often been with the practice many years, and most of the time is the most trusted person in the practice other than the physicians themselves.  As such, the employee is able to obtain physical possession of checks made payable to the practice by one or more payor sources and/or has written checks on the practice accounts for bogus expenses.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Over the years, the author has seen medical practices unwillingly and unwittingly pay credit card expenses, electric company expenses, car payments, and even home mortgage payments for a medical practice employee.  When the circumstances are reviewed, they reveal that most of these situations would have been avoidable with proper supervision and use of appropriate safeguards.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Additionally, money is often stolen from practice accounts when large projects such as buildings, construction, or similar matters are administered by a person who signs the checks and/or administers the checks and invoices for a busy physician.</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Most of the time the theft is carried out by the most trusted office manager without any assistance from another employee.</a:t>
            </a: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p>
        </p:txBody>
      </p:sp>
      <p:sp>
        <p:nvSpPr>
          <p:cNvPr id="20483"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253485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164307" y="-95250"/>
            <a:ext cx="8815387"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endParaRPr lang="en-US" altLang="en-US" sz="12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dirty="0">
                <a:solidFill>
                  <a:schemeClr val="tx1"/>
                </a:solidFill>
                <a:latin typeface="Arial" panose="020B0604020202020204" pitchFamily="34" charset="0"/>
                <a:cs typeface="Arial" panose="020B0604020202020204" pitchFamily="34" charset="0"/>
              </a:rPr>
              <a:t>		</a:t>
            </a:r>
            <a:r>
              <a:rPr lang="en-US" altLang="en-US" sz="1200" b="1" dirty="0">
                <a:solidFill>
                  <a:schemeClr val="tx1"/>
                </a:solidFill>
                <a:latin typeface="Arial" panose="020B0604020202020204" pitchFamily="34" charset="0"/>
                <a:cs typeface="Arial" panose="020B0604020202020204" pitchFamily="34" charset="0"/>
              </a:rPr>
              <a:t>It is a very basic accounting system principle that the person or people who physically open the envelopes containing checks payable to the practice record the checks onto a log and ensure that the checks are properly deposited.  These deposits are then reported to a separate employee who has the ability to record the payments in the practice's computer system.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It is a fatal error to allow one individual to have physical possession of checks and also the ability enter payments or write-offs onto the practice's billing computer system.  Even spouses have been known to steal from medical practices, especially when there are multiple partners.</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Many practices use a post office box for checks to eliminate the risk of someone being able to "snatch a few checks from the mail" before they can be posted. Many banks offer check-depositing services and addresses that can be used as well.  These are often known as "lock box" arrangements.</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Larger practices can have someone from their CPA firm visit the practice on an annual basis without advance notice to the practice personnel.  This demonstrates to employees that there is some degree of monitoring going on and can discourage practice theft.</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8.	</a:t>
            </a:r>
            <a:r>
              <a:rPr lang="en-US" altLang="en-US" sz="1200" b="1" u="sng" dirty="0">
                <a:solidFill>
                  <a:schemeClr val="tx1"/>
                </a:solidFill>
                <a:latin typeface="Arial" panose="020B0604020202020204" pitchFamily="34" charset="0"/>
                <a:cs typeface="Arial" panose="020B0604020202020204" pitchFamily="34" charset="0"/>
              </a:rPr>
              <a:t>Using Greedy Investment Advisors.  The number of different investments and life insurance and annuity arrangements that can be sold to doctors and their practices in the financial world.  The quality of each particular investment vehicle can vary dramatically in terms of actual financial safety, conservative versus aggressive orientation, likelihood of being acceptable to the IRS in the event of an audit, and as to the amount of commissions paid to advisors who may suggest such arrangements.</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Expecting a physician to read a prospectus or to understand a complicated tax maneuver is like expecting a lawyer or a CPA to read an EKG- it is easy to be fooled!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If the advisors are earning a significant portion of the amounts invested as compensation, a degree of manipulation, non-disclosure, exaggeration or outright lying can take place.</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In the pension world, actuaries and many CPA firms who practice extensively in the retirement plan arena can yield the great results for clients.  Pension and profit-sharing plans are well-protected under applicable creditor laws and well-accepted under the tax law in conventional form.</a:t>
            </a:r>
          </a:p>
          <a:p>
            <a:pPr eaLnBrk="1" hangingPunct="1">
              <a:lnSpc>
                <a:spcPct val="100000"/>
              </a:lnSpc>
              <a:spcBef>
                <a:spcPct val="0"/>
              </a:spcBef>
              <a:buClrTx/>
              <a:buSzTx/>
              <a:buFontTx/>
              <a:buNone/>
            </a:pPr>
            <a:endParaRPr lang="en-US" altLang="en-US" sz="12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800" dirty="0">
              <a:solidFill>
                <a:schemeClr val="tx1"/>
              </a:solidFill>
              <a:latin typeface="Arial" panose="020B0604020202020204" pitchFamily="34" charset="0"/>
              <a:cs typeface="Arial" panose="020B0604020202020204" pitchFamily="34" charset="0"/>
            </a:endParaRPr>
          </a:p>
        </p:txBody>
      </p:sp>
      <p:sp>
        <p:nvSpPr>
          <p:cNvPr id="21507"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069444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0973" y="209549"/>
            <a:ext cx="4422055" cy="5718175"/>
          </a:xfrm>
          <a:prstGeom prst="rect">
            <a:avLst/>
          </a:prstGeom>
        </p:spPr>
      </p:pic>
    </p:spTree>
    <p:extLst>
      <p:ext uri="{BB962C8B-B14F-4D97-AF65-F5344CB8AC3E}">
        <p14:creationId xmlns:p14="http://schemas.microsoft.com/office/powerpoint/2010/main" val="25306051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64307" y="279400"/>
            <a:ext cx="8815387"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100" dirty="0">
                <a:solidFill>
                  <a:schemeClr val="tx1"/>
                </a:solidFill>
                <a:latin typeface="Arial" panose="020B0604020202020204" pitchFamily="34" charset="0"/>
                <a:cs typeface="Arial" panose="020B0604020202020204" pitchFamily="34" charset="0"/>
              </a:rPr>
              <a:t>		</a:t>
            </a:r>
            <a:r>
              <a:rPr lang="en-US" altLang="en-US" sz="1100" b="1" dirty="0">
                <a:solidFill>
                  <a:schemeClr val="tx1"/>
                </a:solidFill>
                <a:latin typeface="Arial" panose="020B0604020202020204" pitchFamily="34" charset="0"/>
                <a:cs typeface="Arial" panose="020B0604020202020204" pitchFamily="34" charset="0"/>
              </a:rPr>
              <a:t>More aggressive plans such as 419A Welfare Benefit plans and 412i plans should be examined carefully by independent advisors before investing.</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The author urges clients to use independent accountants who are not compensated directly or indirectly for the sale of financial products.  The author has seen entire fortunes lost to tax shelter deals in the 1970s, leveraged real estate deals in the 1980s, land development deals in the 1990s, and now Madoff and related Ponzi and margined-securities deals in the present decade.  Crime often pays, and the victim is the doctor who gets involved in these types of arrangements.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There is rarely a good reason for a pension or profit-sharing plan to own a life insurance or annuity product, except to compensate anyone who may be licensed in life insurance and annuities who has involvement in the pension or profit-sharing </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9.	</a:t>
            </a:r>
            <a:r>
              <a:rPr lang="en-US" altLang="en-US" sz="1100" b="1" u="sng" dirty="0">
                <a:solidFill>
                  <a:schemeClr val="tx1"/>
                </a:solidFill>
                <a:latin typeface="Arial" panose="020B0604020202020204" pitchFamily="34" charset="0"/>
                <a:cs typeface="Arial" panose="020B0604020202020204" pitchFamily="34" charset="0"/>
              </a:rPr>
              <a:t>Unbalanced Investment Portfolio.  Statistical studies show that a diversified portfolio of investments will generally out perform a non-diversified portfolio, with significantly less risk.  Many successful clients own investment real estate, mutual funds allocated among the various classes of stock investments, and bond funds or CDs.  It almost never makes sense for anyone to put all of their eggs in one basket.</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Go For Singles and Doubles, Not Home runs.  Time and time again we have seen physicians place significant portions of their financial assets into high risk investments or ventures with the intention of hitting “a home run” under risky circumstances.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There is almost always a direct and opposite correlation between expected rate of return and risk being taken.  Many high income professionals recognize this and are nevertheless willing to take risks.  Quite often, however, physician investors are assured that an arrangement is “virtually risk free” even though it is expected (or touted) to yield a significant return.  If it is too good to be true. . .it probably is.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10.	</a:t>
            </a:r>
            <a:r>
              <a:rPr lang="en-US" altLang="en-US" sz="1100" b="1" u="sng" dirty="0">
                <a:solidFill>
                  <a:schemeClr val="tx1"/>
                </a:solidFill>
                <a:latin typeface="Arial" panose="020B0604020202020204" pitchFamily="34" charset="0"/>
                <a:cs typeface="Arial" panose="020B0604020202020204" pitchFamily="34" charset="0"/>
              </a:rPr>
              <a:t>Doing Business with the Wrong People.  Unfortunately, crime, and also deceitful or misleading behavior can be lucrative for the "bad or careless actor," and these individuals are often found courting doctors to do business and investment transactions or to provide consulting services.</a:t>
            </a:r>
          </a:p>
          <a:p>
            <a:pPr eaLnBrk="1" hangingPunct="1">
              <a:lnSpc>
                <a:spcPct val="100000"/>
              </a:lnSpc>
              <a:spcBef>
                <a:spcPct val="0"/>
              </a:spcBef>
              <a:buClrTx/>
              <a:buSzTx/>
              <a:buFontTx/>
              <a:buNone/>
            </a:pPr>
            <a:endParaRPr lang="en-US" altLang="en-US" sz="11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100" b="1" dirty="0">
                <a:solidFill>
                  <a:schemeClr val="tx1"/>
                </a:solidFill>
                <a:latin typeface="Arial" panose="020B0604020202020204" pitchFamily="34" charset="0"/>
                <a:cs typeface="Arial" panose="020B0604020202020204" pitchFamily="34" charset="0"/>
              </a:rPr>
              <a:t>		Since the overwhelming majority of doctors are very honest and do not have formal business training, it is not difficult to market "unique propositions" to doctors and to eventually find a handful of doctors who may succumb to participate in a recommended arrangement.</a:t>
            </a: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100" dirty="0">
              <a:solidFill>
                <a:schemeClr val="tx1"/>
              </a:solidFill>
              <a:latin typeface="Arial" panose="020B0604020202020204" pitchFamily="34" charset="0"/>
              <a:cs typeface="Arial" panose="020B0604020202020204" pitchFamily="34" charset="0"/>
            </a:endParaRPr>
          </a:p>
        </p:txBody>
      </p:sp>
      <p:sp>
        <p:nvSpPr>
          <p:cNvPr id="22531"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264242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202407" y="243681"/>
            <a:ext cx="8739187"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r>
              <a:rPr lang="en-US" altLang="en-US" sz="1200" dirty="0">
                <a:solidFill>
                  <a:schemeClr val="tx1"/>
                </a:solidFill>
                <a:latin typeface="Arial" panose="020B0604020202020204" pitchFamily="34" charset="0"/>
                <a:cs typeface="Arial" panose="020B0604020202020204" pitchFamily="34" charset="0"/>
              </a:rPr>
              <a:t>		</a:t>
            </a:r>
            <a:r>
              <a:rPr lang="en-US" altLang="en-US" sz="1200" b="1" dirty="0">
                <a:solidFill>
                  <a:schemeClr val="tx1"/>
                </a:solidFill>
                <a:latin typeface="Arial" panose="020B0604020202020204" pitchFamily="34" charset="0"/>
                <a:cs typeface="Arial" panose="020B0604020202020204" pitchFamily="34" charset="0"/>
              </a:rPr>
              <a:t>Commonly these "bad actors" will present themselves through relatives, friends and possibly even misled advisors.</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Typically the doctor will be asked to invest in a startup or growing company, to help start a new business, or to be involved in the purchasing or financing of real estate.</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Bad actors are often well-dressed, exhibit success in the forms of nice house and cars, and sometimes even jet airplanes, stunning vacations, trophy wives, and impressive club memberships.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A team of advisors can usually sniff out this type of individual or organization by checking references, or the lack thereof, licensing, and with other professionals who have worked with the applicable individual.  The author has seen this occur in billing companies, unique invention startups, real estate ventures, medical related companies, ice machines (that did not exist), Ponzi schemes, and other situations.</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If it sounds too good to be true it usually is!  And do not forget the adage about the experienced businessman and the doctor who become partners.  The businessman puts in his experience and the doctor puts in his money.  At the end of the day the businessman has the money and the doctor merely has an experience!</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Doctors with gamble-holic tendencies are often drawn to elusive schemes where the doctor is told that he or she has earned millions of dollars and should have colleagues put money in so that they can earn millions too, while in reality the "con job" is that the money is being stolen or used to pay debts on assets that will never be worth anything.  A junior Madoff may be your next door neighbor or brother-in-law!</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Every year the IRS publishes the "Dirty Dozen," a list of tax frauds, including schemes involving the internet, domestic tax crimes, offshore frauds and false claims for refunds.  This is done for the benefit of citizens and their awareness of financial predators.  The IRS website at  </a:t>
            </a:r>
            <a:r>
              <a:rPr lang="en-US" altLang="en-US" sz="1200" b="1" u="sng" dirty="0">
                <a:solidFill>
                  <a:schemeClr val="tx1"/>
                </a:solidFill>
                <a:latin typeface="Arial" panose="020B0604020202020204" pitchFamily="34" charset="0"/>
                <a:cs typeface="Arial" panose="020B0604020202020204" pitchFamily="34" charset="0"/>
                <a:hlinkClick r:id="rId2"/>
              </a:rPr>
              <a:t>http://www.irs.gov/newsroom/article/0,id=206370,00.html says it right: "Taxpayers should be wary of scams to avoid paying taxes that seem too good to be true, especially during these challenging economic times," Commissioner Doug Shulman said.  "There is no secret trick that can eliminate a person's tax obligations.  People should be wary of anyone peddling any of these scams.“</a:t>
            </a:r>
            <a:endParaRPr lang="en-US" altLang="en-US" sz="1200" b="1" u="sng"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2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dirty="0">
                <a:solidFill>
                  <a:schemeClr val="tx1"/>
                </a:solidFill>
                <a:latin typeface="Arial" panose="020B0604020202020204" pitchFamily="34" charset="0"/>
                <a:cs typeface="Arial" panose="020B0604020202020204" pitchFamily="34" charset="0"/>
              </a:rPr>
              <a:t>		</a:t>
            </a:r>
            <a:endParaRPr lang="en-US" altLang="en-US" sz="1200" u="sng"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endParaRPr lang="en-US" altLang="en-US" sz="1200" dirty="0">
              <a:solidFill>
                <a:schemeClr val="tx1"/>
              </a:solidFill>
              <a:latin typeface="Arial" panose="020B0604020202020204" pitchFamily="34" charset="0"/>
              <a:cs typeface="Arial" panose="020B0604020202020204" pitchFamily="34" charset="0"/>
            </a:endParaRPr>
          </a:p>
        </p:txBody>
      </p:sp>
      <p:sp>
        <p:nvSpPr>
          <p:cNvPr id="23555" name="Slide Number Placeholder 2"/>
          <p:cNvSpPr txBox="1">
            <a:spLocks noGrp="1"/>
          </p:cNvSpPr>
          <p:nvPr/>
        </p:nvSpPr>
        <p:spPr bwMode="auto">
          <a:xfrm>
            <a:off x="7010400" y="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r" eaLnBrk="1" hangingPunct="1">
              <a:lnSpc>
                <a:spcPct val="100000"/>
              </a:lnSpc>
              <a:spcBef>
                <a:spcPct val="0"/>
              </a:spcBef>
              <a:buClrTx/>
              <a:buSzTx/>
              <a:buFontTx/>
              <a:buNone/>
            </a:pPr>
            <a:endParaRPr lang="en-US" altLang="en-US" sz="3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316466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2646" y="2514600"/>
            <a:ext cx="5118709" cy="1323439"/>
          </a:xfrm>
          <a:prstGeom prst="rect">
            <a:avLst/>
          </a:prstGeom>
          <a:noFill/>
        </p:spPr>
        <p:txBody>
          <a:bodyPr wrap="none" rtlCol="0">
            <a:spAutoFit/>
          </a:bodyPr>
          <a:lstStyle/>
          <a:p>
            <a:pPr algn="ctr"/>
            <a:r>
              <a:rPr lang="en-US" sz="4000" dirty="0" smtClean="0"/>
              <a:t>Don’t be a jerk… or get </a:t>
            </a:r>
          </a:p>
          <a:p>
            <a:pPr algn="ctr"/>
            <a:r>
              <a:rPr lang="en-US" sz="4000" dirty="0"/>
              <a:t>i</a:t>
            </a:r>
            <a:r>
              <a:rPr lang="en-US" sz="4000" dirty="0" smtClean="0"/>
              <a:t>nvolved with jerks</a:t>
            </a:r>
            <a:endParaRPr lang="en-US" sz="4000" dirty="0"/>
          </a:p>
        </p:txBody>
      </p:sp>
    </p:spTree>
    <p:extLst>
      <p:ext uri="{BB962C8B-B14F-4D97-AF65-F5344CB8AC3E}">
        <p14:creationId xmlns:p14="http://schemas.microsoft.com/office/powerpoint/2010/main" val="34092599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202407" y="152400"/>
            <a:ext cx="8739187"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4572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lnSpc>
                <a:spcPct val="100000"/>
              </a:lnSpc>
              <a:spcBef>
                <a:spcPct val="0"/>
              </a:spcBef>
              <a:buClrTx/>
              <a:buSzTx/>
              <a:buFontTx/>
              <a:buNone/>
            </a:pPr>
            <a:endParaRPr lang="en-US" altLang="en-US" sz="1200" u="sng"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dirty="0">
                <a:solidFill>
                  <a:schemeClr val="tx1"/>
                </a:solidFill>
                <a:latin typeface="Arial" panose="020B0604020202020204" pitchFamily="34" charset="0"/>
                <a:cs typeface="Arial" panose="020B0604020202020204" pitchFamily="34" charset="0"/>
              </a:rPr>
              <a:t>	</a:t>
            </a:r>
            <a:r>
              <a:rPr lang="en-US" altLang="en-US" sz="1200" b="1" dirty="0">
                <a:solidFill>
                  <a:schemeClr val="tx1"/>
                </a:solidFill>
                <a:latin typeface="Arial" panose="020B0604020202020204" pitchFamily="34" charset="0"/>
                <a:cs typeface="Arial" panose="020B0604020202020204" pitchFamily="34" charset="0"/>
              </a:rPr>
              <a:t>11.	</a:t>
            </a:r>
            <a:r>
              <a:rPr lang="en-US" altLang="en-US" sz="1200" b="1" u="sng" dirty="0">
                <a:solidFill>
                  <a:schemeClr val="tx1"/>
                </a:solidFill>
                <a:latin typeface="Arial" panose="020B0604020202020204" pitchFamily="34" charset="0"/>
                <a:cs typeface="Arial" panose="020B0604020202020204" pitchFamily="34" charset="0"/>
              </a:rPr>
              <a:t>Failure to Have Anyone in the Practice Pay Attention to Contracts with Third Parties.  Quite often medical practices get into disputes or find themselves stuck in agreements as a result of a trusting nature or lack of attention to details associated with contracts they enter into with third parties.  Say, for example, somebody delivers a copier to the medical practice that the office manager has requested on a trial basis.  Upon delivery, that person gets the receptionist to sign a contract accepting copier and binding the practice to 48 months of payments.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Another example is when a medical practice has  a lease that gives the doctors the right to extend after a certain date, but they forget to give notice of extension by the deadline.  The practice gets held up by the landlord for a larger rent payment or has to vacate and find new property.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A third example is when a lease for a large piece of equipment also requires the practice to maintain the equipment with one company only.  The company may provide poor service or may not permit the practice to pre-pay the lease or re-finance it from a high rate of interest without paying tens of thousands of dollars in penalties.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Another trap some practices fall into is using an office manager or non-CPA accountant to draft legal documents that employ physicians or to set up companies for the practice, not realizing that the contracts have inappropriate provisions or do not cover essential items that a lawyer or appropriately qualified advisor would have pointed out.</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F. Lee Baily said that "anyone who acts as his own lawyer has a fool for a client."</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Most successful lawyers hire other lawyers to do work for them personally when it is outside of their area of specialty, or sometimes even when it is within their area of specialty because of this phenomenon.  </a:t>
            </a:r>
          </a:p>
          <a:p>
            <a:pPr eaLnBrk="1" hangingPunct="1">
              <a:lnSpc>
                <a:spcPct val="100000"/>
              </a:lnSpc>
              <a:spcBef>
                <a:spcPct val="0"/>
              </a:spcBef>
              <a:buClrTx/>
              <a:buSzTx/>
              <a:buFontTx/>
              <a:buNone/>
            </a:pPr>
            <a:endParaRPr lang="en-US" altLang="en-US" sz="1200" b="1"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If lawyers are smart enough not to do legal work for themselves, why aren't doctors and their other advisors?</a:t>
            </a: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							</a:t>
            </a: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CITE AS:</a:t>
            </a:r>
          </a:p>
          <a:p>
            <a:pPr eaLnBrk="1" hangingPunct="1">
              <a:lnSpc>
                <a:spcPct val="100000"/>
              </a:lnSpc>
              <a:spcBef>
                <a:spcPct val="0"/>
              </a:spcBef>
              <a:buClrTx/>
              <a:buSzTx/>
              <a:buFontTx/>
              <a:buNone/>
            </a:pPr>
            <a:r>
              <a:rPr lang="en-US" altLang="en-US" sz="1200" b="1" dirty="0">
                <a:solidFill>
                  <a:schemeClr val="tx1"/>
                </a:solidFill>
                <a:latin typeface="Arial" panose="020B0604020202020204" pitchFamily="34" charset="0"/>
                <a:cs typeface="Arial" panose="020B0604020202020204" pitchFamily="34" charset="0"/>
              </a:rPr>
              <a:t>LISI Estate Planning Newsletter # 1465  (May 20, 2009) at http://www.leimbergservices.com/   Reproduction in Any Form or Forwarding to Any Person Prohibited – Without Express Permission.</a:t>
            </a:r>
          </a:p>
          <a:p>
            <a:pPr eaLnBrk="1" hangingPunct="1">
              <a:lnSpc>
                <a:spcPct val="100000"/>
              </a:lnSpc>
              <a:spcBef>
                <a:spcPct val="0"/>
              </a:spcBef>
              <a:buClrTx/>
              <a:buSzTx/>
              <a:buFontTx/>
              <a:buNone/>
            </a:pPr>
            <a:endParaRPr lang="en-US" alt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6752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A5D792-ABC4-B144-985A-98332EBB49C9}"/>
              </a:ext>
            </a:extLst>
          </p:cNvPr>
          <p:cNvSpPr txBox="1"/>
          <p:nvPr/>
        </p:nvSpPr>
        <p:spPr>
          <a:xfrm>
            <a:off x="152400" y="817563"/>
            <a:ext cx="8839200" cy="5632450"/>
          </a:xfrm>
          <a:prstGeom prst="rect">
            <a:avLst/>
          </a:prstGeom>
          <a:noFill/>
        </p:spPr>
        <p:txBody>
          <a:bodyPr>
            <a:spAutoFit/>
          </a:bodyPr>
          <a:lstStyle/>
          <a:p>
            <a:pPr algn="just" eaLnBrk="1" fontAlgn="auto" hangingPunct="1">
              <a:spcBef>
                <a:spcPts val="0"/>
              </a:spcBef>
              <a:spcAft>
                <a:spcPts val="0"/>
              </a:spcAft>
              <a:defRPr/>
            </a:pPr>
            <a:r>
              <a:rPr lang="en-US" sz="1200" b="1" dirty="0">
                <a:latin typeface="+mn-lt"/>
              </a:rPr>
              <a:t>Some of the most common problems we encounter in reviewing LLC arrangements for clients are:</a:t>
            </a:r>
          </a:p>
          <a:p>
            <a:pPr algn="just" eaLnBrk="1" fontAlgn="auto" hangingPunct="1">
              <a:spcBef>
                <a:spcPts val="0"/>
              </a:spcBef>
              <a:spcAft>
                <a:spcPts val="0"/>
              </a:spcAft>
              <a:defRPr/>
            </a:pPr>
            <a:endParaRPr lang="en-US" sz="1200" b="1" dirty="0">
              <a:latin typeface="+mn-lt"/>
            </a:endParaRPr>
          </a:p>
          <a:p>
            <a:pPr algn="just" eaLnBrk="1" fontAlgn="auto" hangingPunct="1">
              <a:spcBef>
                <a:spcPts val="0"/>
              </a:spcBef>
              <a:spcAft>
                <a:spcPts val="0"/>
              </a:spcAft>
              <a:defRPr/>
            </a:pPr>
            <a:r>
              <a:rPr lang="en-US" sz="1200" b="1" cap="all" dirty="0">
                <a:latin typeface="+mn-lt"/>
              </a:rPr>
              <a:t>1.     Tenancy by the Entireties" Designation that Will not Qualify as Tenancy by the Entireties.  </a:t>
            </a:r>
            <a:endParaRPr lang="en-US" sz="1200" b="1" dirty="0">
              <a:latin typeface="+mn-lt"/>
            </a:endParaRP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Many married couples in states that protect tenancy by the entireties assets from the creditors of one spouse or the other have their LLC interests titled jointly as tenants by the entireties. </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But they don't realize that there are provisions in the operative documents which are inconsistent and would thus annul tenancy by the entireties characterization and protection.</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Common examples of this are:</a:t>
            </a:r>
          </a:p>
          <a:p>
            <a:pPr algn="just" eaLnBrk="1" fontAlgn="auto" hangingPunct="1">
              <a:spcBef>
                <a:spcPts val="0"/>
              </a:spcBef>
              <a:spcAft>
                <a:spcPts val="0"/>
              </a:spcAft>
              <a:defRPr/>
            </a:pPr>
            <a:endParaRPr lang="en-US" sz="1200" b="1" dirty="0">
              <a:latin typeface="+mn-lt"/>
            </a:endParaRPr>
          </a:p>
          <a:p>
            <a:pPr algn="just" eaLnBrk="1" fontAlgn="auto" hangingPunct="1">
              <a:spcBef>
                <a:spcPts val="0"/>
              </a:spcBef>
              <a:spcAft>
                <a:spcPts val="0"/>
              </a:spcAft>
              <a:defRPr/>
            </a:pPr>
            <a:r>
              <a:rPr lang="en-US" sz="1200" b="1" dirty="0">
                <a:latin typeface="+mn-lt"/>
              </a:rPr>
              <a:t>(a)	By the rules of tenancy by the entireties, the joint interest must pass outright solely by the surviving spouse in the event of the death of the surviving spouse.  Oftentimes an operational document will provide that on the death of a member, the interest of that member must be sold.  Agreements are commonly not drafted to explicitly provide that on the death of a spouse, the other spouse will be the owner of the joint interests, without any inconsistent member agreement provisions.</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(b)	Similarly, provisions under an operative document which restrict transfers may actually be read to prevent one spouse from owning the entire member interest on the death of another spouse.</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(c)	While the certificate of ownership may be issued to both spouses as tenants by the entireties, oftentimes the Operating Agreements or Articles of Organization will provide for only one spouse or the other to be an owner.</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cap="all" dirty="0">
                <a:latin typeface="+mn-lt"/>
              </a:rPr>
              <a:t>2.     Entity Documents can Disqualify S Election.  </a:t>
            </a:r>
            <a:endParaRPr lang="en-US" sz="1200" b="1" dirty="0">
              <a:latin typeface="+mn-lt"/>
            </a:endParaRP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Limited liability companies may be treated as S Corporations under the federal income tax law if certain very strict requirements are met and an S election is made.</a:t>
            </a:r>
          </a:p>
          <a:p>
            <a:pPr algn="just" eaLnBrk="1" fontAlgn="auto" hangingPunct="1">
              <a:spcBef>
                <a:spcPts val="0"/>
              </a:spcBef>
              <a:spcAft>
                <a:spcPts val="0"/>
              </a:spcAft>
              <a:defRPr/>
            </a:pPr>
            <a:r>
              <a:rPr lang="en-US" sz="1200" b="1" dirty="0">
                <a:latin typeface="+mn-lt"/>
              </a:rPr>
              <a:t> </a:t>
            </a:r>
          </a:p>
          <a:p>
            <a:pPr algn="just" eaLnBrk="1" fontAlgn="auto" hangingPunct="1">
              <a:spcBef>
                <a:spcPts val="0"/>
              </a:spcBef>
              <a:spcAft>
                <a:spcPts val="0"/>
              </a:spcAft>
              <a:defRPr/>
            </a:pPr>
            <a:r>
              <a:rPr lang="en-US" sz="1200" b="1" dirty="0">
                <a:latin typeface="+mn-lt"/>
              </a:rPr>
              <a:t>If the S election is made but the S Corporation requirements are not met, then the company will be taxed as a "C Corporation," therefore exposing properties and income to double tax.</a:t>
            </a:r>
          </a:p>
        </p:txBody>
      </p:sp>
      <p:sp>
        <p:nvSpPr>
          <p:cNvPr id="25603" name="Text Box 4"/>
          <p:cNvSpPr txBox="1">
            <a:spLocks noChangeArrowheads="1"/>
          </p:cNvSpPr>
          <p:nvPr/>
        </p:nvSpPr>
        <p:spPr bwMode="auto">
          <a:xfrm>
            <a:off x="0" y="122238"/>
            <a:ext cx="9144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25" tIns="39612" rIns="79225" bIns="39612">
            <a:spAutoFit/>
          </a:bodyPr>
          <a:lstStyle>
            <a:lvl1pPr defTabSz="709613">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defTabSz="709613">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defTabSz="709613">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defTabSz="709613">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defTabSz="709613">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709613"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709613"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709613"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709613"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ctr" eaLnBrk="1" hangingPunct="1">
              <a:lnSpc>
                <a:spcPct val="100000"/>
              </a:lnSpc>
              <a:spcBef>
                <a:spcPct val="50000"/>
              </a:spcBef>
              <a:buClrTx/>
              <a:buSzTx/>
              <a:buFontTx/>
              <a:buNone/>
            </a:pPr>
            <a:r>
              <a:rPr lang="en-US" altLang="en-US" sz="1600" b="1" dirty="0">
                <a:solidFill>
                  <a:schemeClr val="tx1"/>
                </a:solidFill>
                <a:latin typeface="Times New Roman" panose="02020603050405020304" pitchFamily="18" charset="0"/>
                <a:cs typeface="Arial" panose="020B0604020202020204" pitchFamily="34" charset="0"/>
              </a:rPr>
              <a:t>8 COMMON LLC PLANNING ERRORS</a:t>
            </a:r>
          </a:p>
          <a:p>
            <a:pPr algn="ctr" eaLnBrk="1" hangingPunct="1">
              <a:lnSpc>
                <a:spcPct val="100000"/>
              </a:lnSpc>
              <a:spcBef>
                <a:spcPct val="50000"/>
              </a:spcBef>
              <a:buClrTx/>
              <a:buSzTx/>
              <a:buFontTx/>
              <a:buNone/>
            </a:pPr>
            <a:r>
              <a:rPr lang="en-US" altLang="en-US" sz="1600" b="1" dirty="0">
                <a:solidFill>
                  <a:schemeClr val="tx1"/>
                </a:solidFill>
                <a:latin typeface="Times New Roman" panose="02020603050405020304" pitchFamily="18" charset="0"/>
                <a:cs typeface="Arial" panose="020B0604020202020204" pitchFamily="34" charset="0"/>
              </a:rPr>
              <a:t>By: Alan S. Gassman, J.D., LL.M.</a:t>
            </a:r>
          </a:p>
        </p:txBody>
      </p:sp>
    </p:spTree>
    <p:extLst>
      <p:ext uri="{BB962C8B-B14F-4D97-AF65-F5344CB8AC3E}">
        <p14:creationId xmlns:p14="http://schemas.microsoft.com/office/powerpoint/2010/main" val="2495698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919" y="108049"/>
            <a:ext cx="4602163" cy="6130825"/>
          </a:xfrm>
          <a:prstGeom prst="rect">
            <a:avLst/>
          </a:prstGeom>
        </p:spPr>
      </p:pic>
    </p:spTree>
    <p:extLst>
      <p:ext uri="{BB962C8B-B14F-4D97-AF65-F5344CB8AC3E}">
        <p14:creationId xmlns:p14="http://schemas.microsoft.com/office/powerpoint/2010/main" val="196496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850" y="1338262"/>
            <a:ext cx="5448300" cy="4181475"/>
          </a:xfrm>
          <a:prstGeom prst="rect">
            <a:avLst/>
          </a:prstGeom>
        </p:spPr>
      </p:pic>
    </p:spTree>
    <p:extLst>
      <p:ext uri="{BB962C8B-B14F-4D97-AF65-F5344CB8AC3E}">
        <p14:creationId xmlns:p14="http://schemas.microsoft.com/office/powerpoint/2010/main" val="2839228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3289300" cy="1325563"/>
          </a:xfrm>
        </p:spPr>
        <p:txBody>
          <a:bodyPr/>
          <a:lstStyle/>
          <a:p>
            <a:pPr algn="ctr"/>
            <a:r>
              <a:rPr lang="en-US" dirty="0" smtClean="0"/>
              <a:t>Definitions</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b="1" dirty="0" smtClean="0"/>
              <a:t>S Corporation: </a:t>
            </a:r>
            <a:r>
              <a:rPr lang="en-US" dirty="0" smtClean="0"/>
              <a:t>a corporation or limited </a:t>
            </a:r>
            <a:r>
              <a:rPr lang="en-US" dirty="0"/>
              <a:t>l</a:t>
            </a:r>
            <a:r>
              <a:rPr lang="en-US" dirty="0" smtClean="0"/>
              <a:t>iability </a:t>
            </a:r>
            <a:r>
              <a:rPr lang="en-US" dirty="0"/>
              <a:t>c</a:t>
            </a:r>
            <a:r>
              <a:rPr lang="en-US" dirty="0" smtClean="0"/>
              <a:t>ompany (LLC) that affirmatively elects to be treated as an S corporation for federal income tax purposes by filing Form 2553</a:t>
            </a:r>
          </a:p>
          <a:p>
            <a:pPr>
              <a:lnSpc>
                <a:spcPct val="100000"/>
              </a:lnSpc>
            </a:pPr>
            <a:r>
              <a:rPr lang="en-US" b="1" dirty="0" smtClean="0"/>
              <a:t>C Corporation: </a:t>
            </a:r>
            <a:r>
              <a:rPr lang="en-US" dirty="0" smtClean="0"/>
              <a:t>a corporation that does not make an S election, including a LLC that affirmatively elects to be treated as a C corporation for income tax purposes by filing Form 8832</a:t>
            </a:r>
            <a:endParaRPr lang="en-US" dirty="0"/>
          </a:p>
        </p:txBody>
      </p:sp>
    </p:spTree>
    <p:extLst>
      <p:ext uri="{BB962C8B-B14F-4D97-AF65-F5344CB8AC3E}">
        <p14:creationId xmlns:p14="http://schemas.microsoft.com/office/powerpoint/2010/main" val="1034538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Definitions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b="1" dirty="0" smtClean="0"/>
              <a:t>Partnership: </a:t>
            </a:r>
            <a:r>
              <a:rPr lang="en-US" dirty="0" smtClean="0"/>
              <a:t>an entity, which may include an LLC or a limited partnership (LP), formed under state law that is treated as a partnership for federal income tax purposes</a:t>
            </a:r>
          </a:p>
          <a:p>
            <a:pPr lvl="1">
              <a:lnSpc>
                <a:spcPct val="100000"/>
              </a:lnSpc>
            </a:pPr>
            <a:r>
              <a:rPr lang="en-US" dirty="0" smtClean="0"/>
              <a:t>Entities taxed as partnerships do not pay any federal income taxes—somewhat like an S corporation, the income and deductions of the entity flow through to its partners</a:t>
            </a:r>
          </a:p>
          <a:p>
            <a:pPr>
              <a:lnSpc>
                <a:spcPct val="100000"/>
              </a:lnSpc>
            </a:pPr>
            <a:r>
              <a:rPr lang="en-US" b="1" dirty="0" smtClean="0"/>
              <a:t>Limited liability company: </a:t>
            </a:r>
            <a:r>
              <a:rPr lang="en-US" dirty="0" smtClean="0"/>
              <a:t>an entity that may be taxed as an S corporation, C corporation, partnership, or “disregarded”</a:t>
            </a:r>
          </a:p>
        </p:txBody>
      </p:sp>
    </p:spTree>
    <p:extLst>
      <p:ext uri="{BB962C8B-B14F-4D97-AF65-F5344CB8AC3E}">
        <p14:creationId xmlns:p14="http://schemas.microsoft.com/office/powerpoint/2010/main" val="206149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470" y="489961"/>
            <a:ext cx="7449061" cy="4339650"/>
          </a:xfrm>
          <a:prstGeom prst="rect">
            <a:avLst/>
          </a:prstGeom>
          <a:no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Please Note:</a:t>
            </a:r>
          </a:p>
          <a:p>
            <a:pPr marL="342900" marR="0" lvl="0" indent="-342900"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This presentation </a:t>
            </a:r>
            <a:r>
              <a:rPr kumimoji="0" lang="en-US"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does </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not</a:t>
            </a:r>
            <a:r>
              <a:rPr kumimoji="0" lang="en-US"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 qualify </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for Continuing Education Credits.</a:t>
            </a:r>
          </a:p>
          <a:p>
            <a:pPr marL="342900" marR="0" lvl="0" indent="-342900" defTabSz="457200" rtl="0" eaLnBrk="1" fontAlgn="auto" latinLnBrk="0" hangingPunct="1">
              <a:lnSpc>
                <a:spcPct val="100000"/>
              </a:lnSpc>
              <a:spcBef>
                <a:spcPts val="0"/>
              </a:spcBef>
              <a:spcAft>
                <a:spcPts val="0"/>
              </a:spcAft>
              <a:buClrTx/>
              <a:buSzTx/>
              <a:buFont typeface="+mj-lt"/>
              <a:buAutoNum type="arabicPeriod"/>
              <a:tabLst/>
              <a:defRPr/>
            </a:pPr>
            <a:endParaRPr lang="en-US" sz="2400" b="1" dirty="0">
              <a:solidFill>
                <a:prstClr val="black"/>
              </a:solidFill>
              <a:latin typeface="Calibri" panose="020F0502020204030204" pitchFamily="34" charset="0"/>
              <a:cs typeface="Calibri" panose="020F0502020204030204" pitchFamily="34" charset="0"/>
            </a:endParaRPr>
          </a:p>
          <a:p>
            <a:pPr marL="342900" lvl="0" indent="-342900">
              <a:buFont typeface="+mj-lt"/>
              <a:buAutoNum type="arabicPeriod"/>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Today’s </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PowerPoint</a:t>
            </a:r>
            <a:r>
              <a:rPr kumimoji="0" lang="en-US" sz="2400" b="1" i="0" u="none" strike="noStrike" kern="1200" cap="none" spc="0" normalizeH="0" noProof="0" dirty="0" smtClean="0">
                <a:ln>
                  <a:noFill/>
                </a:ln>
                <a:solidFill>
                  <a:srgbClr val="FF0000"/>
                </a:solidFill>
                <a:effectLst/>
                <a:uLnTx/>
                <a:uFillTx/>
                <a:latin typeface="Calibri" panose="020F0502020204030204" pitchFamily="34" charset="0"/>
                <a:cs typeface="Calibri" panose="020F0502020204030204" pitchFamily="34" charset="0"/>
              </a:rPr>
              <a:t> slides </a:t>
            </a:r>
            <a:r>
              <a:rPr kumimoji="0" lang="en-US" sz="24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are </a:t>
            </a:r>
            <a:r>
              <a:rPr lang="en-US" sz="2400" b="1" dirty="0">
                <a:solidFill>
                  <a:prstClr val="black"/>
                </a:solidFill>
                <a:latin typeface="Calibri" panose="020F0502020204030204" pitchFamily="34" charset="0"/>
                <a:cs typeface="Calibri" panose="020F0502020204030204" pitchFamily="34" charset="0"/>
              </a:rPr>
              <a:t>available in the </a:t>
            </a:r>
            <a:r>
              <a:rPr lang="en-US" sz="2400" b="1" dirty="0">
                <a:solidFill>
                  <a:schemeClr val="tx1"/>
                </a:solidFill>
                <a:latin typeface="Calibri" panose="020F0502020204030204" pitchFamily="34" charset="0"/>
                <a:cs typeface="Calibri" panose="020F0502020204030204" pitchFamily="34" charset="0"/>
              </a:rPr>
              <a:t>“Handouts” </a:t>
            </a:r>
            <a:r>
              <a:rPr lang="en-US" sz="2400" b="1" dirty="0" smtClean="0">
                <a:solidFill>
                  <a:prstClr val="black"/>
                </a:solidFill>
                <a:latin typeface="Calibri" panose="020F0502020204030204" pitchFamily="34" charset="0"/>
                <a:cs typeface="Calibri" panose="020F0502020204030204" pitchFamily="34" charset="0"/>
              </a:rPr>
              <a:t>section of </a:t>
            </a:r>
            <a:r>
              <a:rPr kumimoji="0" lang="en-US" sz="24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your </a:t>
            </a:r>
            <a:r>
              <a:rPr kumimoji="0" lang="en-US" sz="2400" b="1" i="0" u="none" strike="noStrike" kern="1200" cap="none" spc="0" normalizeH="0" noProof="0" dirty="0" err="1" smtClean="0">
                <a:ln>
                  <a:noFill/>
                </a:ln>
                <a:solidFill>
                  <a:prstClr val="black"/>
                </a:solidFill>
                <a:effectLst/>
                <a:uLnTx/>
                <a:uFillTx/>
                <a:latin typeface="Calibri" panose="020F0502020204030204" pitchFamily="34" charset="0"/>
                <a:cs typeface="Calibri" panose="020F0502020204030204" pitchFamily="34" charset="0"/>
              </a:rPr>
              <a:t>GoToWebinar</a:t>
            </a:r>
            <a:r>
              <a:rPr kumimoji="0" lang="en-US" sz="2400" b="1"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rPr>
              <a:t> side panel.</a:t>
            </a:r>
            <a:endPar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 Within 3-5 hours after the webinar, all registrants will receive a</a:t>
            </a:r>
            <a:r>
              <a:rPr kumimoji="0" lang="en-US" sz="2400" b="1" i="0" u="none" strike="noStrike" kern="1200" cap="none" spc="0" normalizeH="0" noProof="0" dirty="0" smtClean="0">
                <a:ln>
                  <a:noFill/>
                </a:ln>
                <a:solidFill>
                  <a:schemeClr val="tx1"/>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noProof="0" dirty="0" smtClean="0">
                <a:ln>
                  <a:noFill/>
                </a:ln>
                <a:solidFill>
                  <a:srgbClr val="FF0000"/>
                </a:solidFill>
                <a:effectLst/>
                <a:uLnTx/>
                <a:uFillTx/>
                <a:latin typeface="Calibri" panose="020F0502020204030204" pitchFamily="34" charset="0"/>
                <a:cs typeface="Calibri" panose="020F0502020204030204" pitchFamily="34" charset="0"/>
              </a:rPr>
              <a:t>follow-up</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rPr>
              <a:t> email </a:t>
            </a:r>
            <a:r>
              <a:rPr kumimoji="0" lang="en-US"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with today’s recording and </a:t>
            </a: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P</a:t>
            </a:r>
            <a:r>
              <a:rPr kumimoji="0" lang="en-US" sz="2400" b="1" i="0" u="none" strike="noStrike" kern="1200" cap="none" spc="0" normalizeH="0" baseline="0" noProof="0" dirty="0" smtClean="0">
                <a:ln>
                  <a:noFill/>
                </a:ln>
                <a:solidFill>
                  <a:schemeClr val="tx1"/>
                </a:solidFill>
                <a:effectLst/>
                <a:uLnTx/>
                <a:uFillTx/>
                <a:latin typeface="Calibri" panose="020F0502020204030204" pitchFamily="34" charset="0"/>
                <a:cs typeface="Calibri" panose="020F0502020204030204" pitchFamily="34" charset="0"/>
              </a:rPr>
              <a:t>owerPoint materials.</a:t>
            </a:r>
            <a:endParaRPr kumimoji="0" lang="en-US"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5914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Definitions</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b="1" dirty="0" smtClean="0"/>
              <a:t>Disregarded LLC: </a:t>
            </a:r>
            <a:r>
              <a:rPr lang="en-US" dirty="0" smtClean="0"/>
              <a:t>the income and deductions of the disregarded LLC go directly onto the income tax return of its 100% owner—that may be the Schedule C (for a business or a medical practice) or Schedule E (for a rental activity) on the IRS Form 1040</a:t>
            </a:r>
          </a:p>
          <a:p>
            <a:pPr>
              <a:lnSpc>
                <a:spcPct val="100000"/>
              </a:lnSpc>
            </a:pPr>
            <a:endParaRPr lang="en-US" dirty="0" smtClean="0"/>
          </a:p>
        </p:txBody>
      </p:sp>
    </p:spTree>
    <p:extLst>
      <p:ext uri="{BB962C8B-B14F-4D97-AF65-F5344CB8AC3E}">
        <p14:creationId xmlns:p14="http://schemas.microsoft.com/office/powerpoint/2010/main" val="1013723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228600"/>
            <a:ext cx="7886700" cy="1325563"/>
          </a:xfrm>
        </p:spPr>
        <p:txBody>
          <a:bodyPr/>
          <a:lstStyle/>
          <a:p>
            <a:pPr algn="ctr"/>
            <a:r>
              <a:rPr lang="en-US" dirty="0"/>
              <a:t>Basic Income Tax </a:t>
            </a:r>
            <a:r>
              <a:rPr lang="en-US" dirty="0" smtClean="0"/>
              <a:t>Operations</a:t>
            </a:r>
            <a:endParaRPr lang="en-US" dirty="0"/>
          </a:p>
        </p:txBody>
      </p:sp>
      <p:sp>
        <p:nvSpPr>
          <p:cNvPr id="3" name="Content Placeholder 2"/>
          <p:cNvSpPr>
            <a:spLocks noGrp="1"/>
          </p:cNvSpPr>
          <p:nvPr>
            <p:ph sz="half" idx="4294967295"/>
          </p:nvPr>
        </p:nvSpPr>
        <p:spPr>
          <a:xfrm>
            <a:off x="0" y="2768600"/>
            <a:ext cx="2230438" cy="3952875"/>
          </a:xfrm>
        </p:spPr>
        <p:txBody>
          <a:bodyPr>
            <a:normAutofit fontScale="47500" lnSpcReduction="20000"/>
          </a:bodyPr>
          <a:lstStyle/>
          <a:p>
            <a:pPr marL="0" indent="0">
              <a:buNone/>
              <a:defRPr/>
            </a:pPr>
            <a:r>
              <a:rPr lang="en-US" b="1" dirty="0" smtClean="0"/>
              <a:t>C CORPORATIONS</a:t>
            </a:r>
          </a:p>
          <a:p>
            <a:pPr>
              <a:defRPr/>
            </a:pPr>
            <a:r>
              <a:rPr lang="en-US" dirty="0" smtClean="0"/>
              <a:t>Entity </a:t>
            </a:r>
            <a:r>
              <a:rPr lang="en-US" dirty="0"/>
              <a:t>is taxed for income at 21%; shareholders taxed for dividends and distributions</a:t>
            </a:r>
            <a:r>
              <a:rPr lang="en-US" dirty="0" smtClean="0"/>
              <a:t>.</a:t>
            </a:r>
            <a:endParaRPr lang="en-US" dirty="0"/>
          </a:p>
          <a:p>
            <a:pPr>
              <a:defRPr/>
            </a:pPr>
            <a:r>
              <a:rPr lang="en-US" dirty="0"/>
              <a:t>Corporate level </a:t>
            </a:r>
            <a:r>
              <a:rPr lang="en-US" dirty="0" smtClean="0"/>
              <a:t>tax–revenues </a:t>
            </a:r>
            <a:r>
              <a:rPr lang="en-US" dirty="0"/>
              <a:t>minus deductible </a:t>
            </a:r>
            <a:r>
              <a:rPr lang="en-US" dirty="0" smtClean="0"/>
              <a:t>expenses</a:t>
            </a:r>
            <a:endParaRPr lang="en-US" dirty="0"/>
          </a:p>
          <a:p>
            <a:pPr>
              <a:defRPr/>
            </a:pPr>
            <a:r>
              <a:rPr lang="en-US" dirty="0"/>
              <a:t>Contribution of appreciated assets can trigger tax unless the 80% rule is followed under IRC Section 351</a:t>
            </a:r>
            <a:r>
              <a:rPr lang="en-US" dirty="0" smtClean="0"/>
              <a:t>.</a:t>
            </a:r>
            <a:endParaRPr lang="en-US" dirty="0"/>
          </a:p>
          <a:p>
            <a:pPr>
              <a:defRPr/>
            </a:pPr>
            <a:r>
              <a:rPr lang="en-US" dirty="0"/>
              <a:t>Income is triggered if an appreciated asset or accounts receivable are transferred from the C corporation to shareholders unless it is deductible compensation</a:t>
            </a:r>
            <a:r>
              <a:rPr lang="en-US" dirty="0" smtClean="0"/>
              <a:t>.</a:t>
            </a:r>
            <a:endParaRPr lang="en-US" dirty="0"/>
          </a:p>
          <a:p>
            <a:pPr>
              <a:defRPr/>
            </a:pPr>
            <a:r>
              <a:rPr lang="en-US" dirty="0"/>
              <a:t>Dividends are not deductible expenses</a:t>
            </a:r>
            <a:r>
              <a:rPr lang="en-US" dirty="0" smtClean="0"/>
              <a:t>.</a:t>
            </a:r>
            <a:endParaRPr lang="en-US" dirty="0"/>
          </a:p>
          <a:p>
            <a:pPr>
              <a:defRPr/>
            </a:pPr>
            <a:r>
              <a:rPr lang="en-US" dirty="0"/>
              <a:t>May deduct healthcare and disability insurance expenses under certain circumstances</a:t>
            </a:r>
            <a:r>
              <a:rPr lang="en-US" dirty="0" smtClean="0"/>
              <a:t>.</a:t>
            </a:r>
            <a:endParaRPr lang="en-US" dirty="0"/>
          </a:p>
          <a:p>
            <a:pPr>
              <a:defRPr/>
            </a:pPr>
            <a:r>
              <a:rPr lang="en-US" dirty="0"/>
              <a:t>In the highest individual tax bracket on the first dollar of income if this is a personal service company</a:t>
            </a:r>
            <a:r>
              <a:rPr lang="en-US" dirty="0" smtClean="0"/>
              <a:t>.</a:t>
            </a:r>
            <a:endParaRPr lang="en-US" dirty="0"/>
          </a:p>
        </p:txBody>
      </p:sp>
      <p:sp>
        <p:nvSpPr>
          <p:cNvPr id="4" name="Content Placeholder 3"/>
          <p:cNvSpPr>
            <a:spLocks noGrp="1"/>
          </p:cNvSpPr>
          <p:nvPr>
            <p:ph sz="half" idx="4294967295"/>
          </p:nvPr>
        </p:nvSpPr>
        <p:spPr>
          <a:xfrm>
            <a:off x="4773640" y="2785116"/>
            <a:ext cx="2428875" cy="3692525"/>
          </a:xfrm>
        </p:spPr>
        <p:txBody>
          <a:bodyPr>
            <a:normAutofit fontScale="47500" lnSpcReduction="20000"/>
          </a:bodyPr>
          <a:lstStyle/>
          <a:p>
            <a:pPr marL="0" indent="0">
              <a:buNone/>
              <a:defRPr/>
            </a:pPr>
            <a:r>
              <a:rPr lang="en-US" b="1" dirty="0" smtClean="0"/>
              <a:t>PARTNERSHIPS</a:t>
            </a:r>
          </a:p>
          <a:p>
            <a:pPr>
              <a:defRPr/>
            </a:pPr>
            <a:r>
              <a:rPr lang="en-US" dirty="0"/>
              <a:t>Income and deductions are computed and then go on income tax returns of owners by K-1 reporting – no entity level tax</a:t>
            </a:r>
            <a:r>
              <a:rPr lang="en-US" dirty="0" smtClean="0"/>
              <a:t>.</a:t>
            </a:r>
            <a:endParaRPr lang="en-US" dirty="0"/>
          </a:p>
          <a:p>
            <a:pPr>
              <a:defRPr/>
            </a:pPr>
            <a:r>
              <a:rPr lang="en-US" dirty="0"/>
              <a:t>Distributions to partners are usually subject to employment </a:t>
            </a:r>
            <a:r>
              <a:rPr lang="en-US" dirty="0" smtClean="0"/>
              <a:t>taxes</a:t>
            </a:r>
            <a:endParaRPr lang="en-US" dirty="0"/>
          </a:p>
          <a:p>
            <a:pPr>
              <a:defRPr/>
            </a:pPr>
            <a:r>
              <a:rPr lang="en-US" dirty="0"/>
              <a:t>Compensation paid to partners is often called “guaranteed payments” and reduces partnership </a:t>
            </a:r>
            <a:r>
              <a:rPr lang="en-US" dirty="0" smtClean="0"/>
              <a:t>income</a:t>
            </a:r>
            <a:endParaRPr lang="en-US" dirty="0"/>
          </a:p>
          <a:p>
            <a:pPr>
              <a:defRPr/>
            </a:pPr>
            <a:r>
              <a:rPr lang="en-US" dirty="0"/>
              <a:t>Typically no income tax is triggered when appreciated assets are contributed to the partnership in exchange for a partnership </a:t>
            </a:r>
            <a:r>
              <a:rPr lang="en-US" dirty="0" smtClean="0"/>
              <a:t>interest</a:t>
            </a:r>
            <a:endParaRPr lang="en-US" dirty="0"/>
          </a:p>
          <a:p>
            <a:pPr>
              <a:defRPr/>
            </a:pPr>
            <a:r>
              <a:rPr lang="en-US" dirty="0"/>
              <a:t>Typically no gain is triggered when the partnership transfers appreciated assets to its partners to redeem their ownership interests</a:t>
            </a:r>
            <a:r>
              <a:rPr lang="en-US" dirty="0" smtClean="0"/>
              <a:t>.</a:t>
            </a:r>
            <a:endParaRPr lang="en-US" dirty="0"/>
          </a:p>
          <a:p>
            <a:pPr>
              <a:defRPr/>
            </a:pPr>
            <a:r>
              <a:rPr lang="en-US" dirty="0"/>
              <a:t>Partner might be afforded the benefit of the 20% Section 199A </a:t>
            </a:r>
            <a:r>
              <a:rPr lang="en-US" dirty="0" smtClean="0"/>
              <a:t>deduction.</a:t>
            </a:r>
          </a:p>
        </p:txBody>
      </p:sp>
      <p:sp>
        <p:nvSpPr>
          <p:cNvPr id="5" name="Oval 4">
            <a:extLst/>
          </p:cNvPr>
          <p:cNvSpPr/>
          <p:nvPr/>
        </p:nvSpPr>
        <p:spPr>
          <a:xfrm>
            <a:off x="2829275" y="1306283"/>
            <a:ext cx="1499011" cy="1367584"/>
          </a:xfrm>
          <a:prstGeom prst="ellipse">
            <a:avLst/>
          </a:prstGeom>
          <a:ln>
            <a:prstDash val="solid"/>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US" dirty="0"/>
              <a:t>S CORP </a:t>
            </a:r>
          </a:p>
          <a:p>
            <a:pPr algn="ctr" eaLnBrk="1" hangingPunct="1">
              <a:defRPr/>
            </a:pPr>
            <a:r>
              <a:rPr lang="en-US" dirty="0"/>
              <a:t>TAXED ENTITY</a:t>
            </a:r>
          </a:p>
        </p:txBody>
      </p:sp>
      <p:sp>
        <p:nvSpPr>
          <p:cNvPr id="6" name="TextBox 12"/>
          <p:cNvSpPr txBox="1">
            <a:spLocks noChangeArrowheads="1"/>
          </p:cNvSpPr>
          <p:nvPr/>
        </p:nvSpPr>
        <p:spPr bwMode="auto">
          <a:xfrm>
            <a:off x="410490" y="828059"/>
            <a:ext cx="1676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1100" dirty="0">
                <a:latin typeface="Arial" panose="020B0604020202020204" pitchFamily="34" charset="0"/>
              </a:rPr>
              <a:t>Shareholder</a:t>
            </a:r>
          </a:p>
          <a:p>
            <a:pPr algn="ctr" eaLnBrk="1" hangingPunct="1">
              <a:lnSpc>
                <a:spcPct val="100000"/>
              </a:lnSpc>
              <a:spcBef>
                <a:spcPct val="0"/>
              </a:spcBef>
              <a:buClrTx/>
              <a:buFontTx/>
              <a:buNone/>
            </a:pPr>
            <a:r>
              <a:rPr lang="en-US" altLang="en-US" sz="1100" dirty="0">
                <a:latin typeface="Arial" panose="020B0604020202020204" pitchFamily="34" charset="0"/>
              </a:rPr>
              <a:t>(Dividends are taxed)</a:t>
            </a:r>
          </a:p>
        </p:txBody>
      </p:sp>
      <p:sp>
        <p:nvSpPr>
          <p:cNvPr id="7" name="TextBox 13"/>
          <p:cNvSpPr txBox="1">
            <a:spLocks noChangeArrowheads="1"/>
          </p:cNvSpPr>
          <p:nvPr/>
        </p:nvSpPr>
        <p:spPr bwMode="auto">
          <a:xfrm>
            <a:off x="2616569" y="828058"/>
            <a:ext cx="19594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1100" dirty="0">
                <a:latin typeface="Arial" panose="020B0604020202020204" pitchFamily="34" charset="0"/>
              </a:rPr>
              <a:t>Shareholder</a:t>
            </a:r>
          </a:p>
          <a:p>
            <a:pPr algn="ctr" eaLnBrk="1" hangingPunct="1">
              <a:lnSpc>
                <a:spcPct val="100000"/>
              </a:lnSpc>
              <a:spcBef>
                <a:spcPct val="0"/>
              </a:spcBef>
              <a:buClrTx/>
              <a:buFontTx/>
              <a:buNone/>
            </a:pPr>
            <a:r>
              <a:rPr lang="en-US" altLang="en-US" sz="1100" dirty="0">
                <a:latin typeface="Arial" panose="020B0604020202020204" pitchFamily="34" charset="0"/>
              </a:rPr>
              <a:t>(Dividends are not taxed)</a:t>
            </a:r>
          </a:p>
        </p:txBody>
      </p:sp>
      <p:sp>
        <p:nvSpPr>
          <p:cNvPr id="8" name="Oval 7">
            <a:extLst/>
          </p:cNvPr>
          <p:cNvSpPr/>
          <p:nvPr/>
        </p:nvSpPr>
        <p:spPr>
          <a:xfrm>
            <a:off x="488968" y="1306283"/>
            <a:ext cx="1499011" cy="1367584"/>
          </a:xfrm>
          <a:prstGeom prst="ellipse">
            <a:avLst/>
          </a:prstGeom>
          <a:ln>
            <a:prstDash val="solid"/>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US" dirty="0"/>
              <a:t>C</a:t>
            </a:r>
            <a:r>
              <a:rPr lang="en-US" dirty="0" smtClean="0"/>
              <a:t> </a:t>
            </a:r>
            <a:r>
              <a:rPr lang="en-US" dirty="0"/>
              <a:t>CORP </a:t>
            </a:r>
          </a:p>
          <a:p>
            <a:pPr algn="ctr" eaLnBrk="1" hangingPunct="1">
              <a:defRPr/>
            </a:pPr>
            <a:r>
              <a:rPr lang="en-US" dirty="0"/>
              <a:t>TAXED ENTITY</a:t>
            </a:r>
          </a:p>
        </p:txBody>
      </p:sp>
      <p:sp>
        <p:nvSpPr>
          <p:cNvPr id="11" name="Content Placeholder 3"/>
          <p:cNvSpPr txBox="1">
            <a:spLocks/>
          </p:cNvSpPr>
          <p:nvPr/>
        </p:nvSpPr>
        <p:spPr>
          <a:xfrm>
            <a:off x="2281664" y="2768540"/>
            <a:ext cx="2514074" cy="369290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b="1" dirty="0" smtClean="0"/>
              <a:t>S CORPORATIONS</a:t>
            </a:r>
          </a:p>
          <a:p>
            <a:pPr>
              <a:defRPr/>
            </a:pPr>
            <a:r>
              <a:rPr lang="en-US" dirty="0" smtClean="0"/>
              <a:t>Owners are taxed at individual rates for salary and income of the company.</a:t>
            </a:r>
          </a:p>
          <a:p>
            <a:pPr>
              <a:defRPr/>
            </a:pPr>
            <a:r>
              <a:rPr lang="en-US" dirty="0" smtClean="0"/>
              <a:t>Income and deductions are computed and then go on income tax returns of owners by K-1 reporting.</a:t>
            </a:r>
          </a:p>
          <a:p>
            <a:pPr>
              <a:defRPr/>
            </a:pPr>
            <a:r>
              <a:rPr lang="en-US" dirty="0" smtClean="0"/>
              <a:t>Contribution of appreciated assets can trigger tax unless the 80% rule is followed under IRC § 351.</a:t>
            </a:r>
          </a:p>
          <a:p>
            <a:pPr>
              <a:defRPr/>
            </a:pPr>
            <a:r>
              <a:rPr lang="en-US" dirty="0" smtClean="0"/>
              <a:t>Income is triggered if an appreciated asset or accounts receivable are transferred from the S corporation to shareholders unless it is deductible compensation.</a:t>
            </a:r>
          </a:p>
          <a:p>
            <a:pPr>
              <a:defRPr/>
            </a:pPr>
            <a:r>
              <a:rPr lang="en-US" dirty="0" smtClean="0"/>
              <a:t>Special rules apply if an S corporation used to be a C corporation.  This can cause double tax.</a:t>
            </a:r>
          </a:p>
          <a:p>
            <a:pPr>
              <a:defRPr/>
            </a:pPr>
            <a:r>
              <a:rPr lang="en-US" dirty="0" smtClean="0"/>
              <a:t>Shareholder might be afforded the benefit of the 20% § 199A deduction.</a:t>
            </a:r>
            <a:endParaRPr lang="en-US" dirty="0"/>
          </a:p>
        </p:txBody>
      </p:sp>
      <p:sp>
        <p:nvSpPr>
          <p:cNvPr id="12" name="Oval 11">
            <a:extLst/>
          </p:cNvPr>
          <p:cNvSpPr/>
          <p:nvPr/>
        </p:nvSpPr>
        <p:spPr>
          <a:xfrm>
            <a:off x="5317350" y="1337377"/>
            <a:ext cx="1429994" cy="1367584"/>
          </a:xfrm>
          <a:prstGeom prst="ellipse">
            <a:avLst/>
          </a:prstGeom>
          <a:ln>
            <a:prstDash val="solid"/>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US" dirty="0"/>
              <a:t>PARTNERSHIP TAXED ENTITY</a:t>
            </a:r>
          </a:p>
        </p:txBody>
      </p:sp>
      <p:sp>
        <p:nvSpPr>
          <p:cNvPr id="13" name="TextBox 14"/>
          <p:cNvSpPr txBox="1">
            <a:spLocks noChangeArrowheads="1"/>
          </p:cNvSpPr>
          <p:nvPr/>
        </p:nvSpPr>
        <p:spPr bwMode="auto">
          <a:xfrm>
            <a:off x="4623239" y="719448"/>
            <a:ext cx="282598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1100" dirty="0">
                <a:latin typeface="Arial" panose="020B0604020202020204" pitchFamily="34" charset="0"/>
              </a:rPr>
              <a:t>Partners</a:t>
            </a:r>
          </a:p>
          <a:p>
            <a:pPr algn="ctr" eaLnBrk="1" hangingPunct="1">
              <a:lnSpc>
                <a:spcPct val="100000"/>
              </a:lnSpc>
              <a:spcBef>
                <a:spcPct val="0"/>
              </a:spcBef>
              <a:buClrTx/>
              <a:buFontTx/>
              <a:buNone/>
            </a:pPr>
            <a:r>
              <a:rPr lang="en-US" altLang="en-US" sz="1100" dirty="0">
                <a:latin typeface="Arial" panose="020B0604020202020204" pitchFamily="34" charset="0"/>
              </a:rPr>
              <a:t>(Individuals, S corporations or otherwise) (Distributions are not taxed)</a:t>
            </a:r>
          </a:p>
        </p:txBody>
      </p:sp>
      <p:sp>
        <p:nvSpPr>
          <p:cNvPr id="14" name="Oval 13">
            <a:extLst/>
          </p:cNvPr>
          <p:cNvSpPr/>
          <p:nvPr/>
        </p:nvSpPr>
        <p:spPr>
          <a:xfrm>
            <a:off x="7180416" y="1306283"/>
            <a:ext cx="1670286" cy="1367584"/>
          </a:xfrm>
          <a:prstGeom prst="ellipse">
            <a:avLst/>
          </a:prstGeom>
          <a:ln>
            <a:prstDash val="solid"/>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en-US" dirty="0"/>
              <a:t>PROPRIETORSHIP (DISREGARDED ENTITY)</a:t>
            </a:r>
            <a:endParaRPr lang="en-US" sz="800" dirty="0"/>
          </a:p>
        </p:txBody>
      </p:sp>
      <p:sp>
        <p:nvSpPr>
          <p:cNvPr id="15" name="Content Placeholder 3"/>
          <p:cNvSpPr txBox="1">
            <a:spLocks/>
          </p:cNvSpPr>
          <p:nvPr/>
        </p:nvSpPr>
        <p:spPr>
          <a:xfrm>
            <a:off x="7180416" y="2768540"/>
            <a:ext cx="1899774" cy="369290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t>PROPRIETORSHIP</a:t>
            </a:r>
            <a:endParaRPr lang="en-US" b="1" dirty="0" smtClean="0"/>
          </a:p>
          <a:p>
            <a:pPr>
              <a:defRPr/>
            </a:pPr>
            <a:r>
              <a:rPr lang="en-US" dirty="0"/>
              <a:t>All income and deductions are shown on individual’s Form 1040 Schedule C – subject to employment taxes of 12.4% on the first $137,700 of income, plus the 2.9% Medicare tax, making for a 15.3% tax thereon, plus the 2.9% Medicare tax on income from $137,700 and an additional 0.9% Medicare tax to the extent of self-employment income that exceeds $200,000 for a single taxpayer and $250,000 for a married taxpayer.  </a:t>
            </a:r>
          </a:p>
          <a:p>
            <a:pPr>
              <a:defRPr/>
            </a:pPr>
            <a:r>
              <a:rPr lang="en-US" dirty="0"/>
              <a:t>Owner might be afforded the benefit of the 20% Section 199A deduction.</a:t>
            </a:r>
          </a:p>
        </p:txBody>
      </p:sp>
    </p:spTree>
    <p:extLst>
      <p:ext uri="{BB962C8B-B14F-4D97-AF65-F5344CB8AC3E}">
        <p14:creationId xmlns:p14="http://schemas.microsoft.com/office/powerpoint/2010/main" val="1241050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42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0"/>
          <p:cNvSpPr txBox="1"/>
          <p:nvPr/>
        </p:nvSpPr>
        <p:spPr>
          <a:xfrm>
            <a:off x="1596720" y="4866479"/>
            <a:ext cx="1025525" cy="33337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a:t>(20</a:t>
            </a:r>
            <a:r>
              <a:rPr lang="en-US" sz="1000" b="1" baseline="0"/>
              <a:t> year lease)</a:t>
            </a:r>
            <a:endParaRPr lang="en-US" sz="1000" b="1"/>
          </a:p>
        </p:txBody>
      </p:sp>
      <p:sp>
        <p:nvSpPr>
          <p:cNvPr id="4" name="TextBox 60"/>
          <p:cNvSpPr txBox="1"/>
          <p:nvPr/>
        </p:nvSpPr>
        <p:spPr>
          <a:xfrm>
            <a:off x="536270" y="3302792"/>
            <a:ext cx="420688" cy="246062"/>
          </a:xfrm>
          <a:prstGeom prst="rect">
            <a:avLst/>
          </a:prstGeom>
          <a:solidFill>
            <a:schemeClr val="accent6">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t>2%</a:t>
            </a:r>
          </a:p>
        </p:txBody>
      </p:sp>
      <p:sp>
        <p:nvSpPr>
          <p:cNvPr id="5" name="TextBox 55"/>
          <p:cNvSpPr txBox="1"/>
          <p:nvPr/>
        </p:nvSpPr>
        <p:spPr>
          <a:xfrm>
            <a:off x="1691970" y="3691729"/>
            <a:ext cx="517525"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t>98%</a:t>
            </a:r>
          </a:p>
        </p:txBody>
      </p:sp>
      <p:sp>
        <p:nvSpPr>
          <p:cNvPr id="6" name="TextBox 51"/>
          <p:cNvSpPr txBox="1"/>
          <p:nvPr/>
        </p:nvSpPr>
        <p:spPr>
          <a:xfrm>
            <a:off x="7586662" y="3742345"/>
            <a:ext cx="515937"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t>100%</a:t>
            </a:r>
          </a:p>
        </p:txBody>
      </p:sp>
      <p:sp>
        <p:nvSpPr>
          <p:cNvPr id="7" name="TextBox 46"/>
          <p:cNvSpPr txBox="1"/>
          <p:nvPr/>
        </p:nvSpPr>
        <p:spPr>
          <a:xfrm>
            <a:off x="6434261" y="3751137"/>
            <a:ext cx="517525"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t>100%</a:t>
            </a:r>
          </a:p>
        </p:txBody>
      </p:sp>
      <p:sp>
        <p:nvSpPr>
          <p:cNvPr id="8" name="TextBox 42"/>
          <p:cNvSpPr txBox="1"/>
          <p:nvPr/>
        </p:nvSpPr>
        <p:spPr>
          <a:xfrm>
            <a:off x="3989083" y="3699667"/>
            <a:ext cx="517525"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t>100%</a:t>
            </a:r>
          </a:p>
        </p:txBody>
      </p:sp>
      <p:sp>
        <p:nvSpPr>
          <p:cNvPr id="9" name="TextBox 28"/>
          <p:cNvSpPr txBox="1"/>
          <p:nvPr/>
        </p:nvSpPr>
        <p:spPr>
          <a:xfrm>
            <a:off x="5617858" y="1635917"/>
            <a:ext cx="515937"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t>100%</a:t>
            </a:r>
          </a:p>
        </p:txBody>
      </p:sp>
      <p:sp>
        <p:nvSpPr>
          <p:cNvPr id="10" name="Rounded Rectangle 9"/>
          <p:cNvSpPr/>
          <p:nvPr/>
        </p:nvSpPr>
        <p:spPr>
          <a:xfrm>
            <a:off x="4627258" y="651667"/>
            <a:ext cx="2187575" cy="71596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chemeClr val="tx1"/>
                </a:solidFill>
              </a:rPr>
              <a:t>DOCTOR OR</a:t>
            </a:r>
          </a:p>
          <a:p>
            <a:pPr algn="ctr"/>
            <a:r>
              <a:rPr lang="en-US" sz="1100" b="1">
                <a:solidFill>
                  <a:schemeClr val="tx1"/>
                </a:solidFill>
              </a:rPr>
              <a:t>DOCTOR/SPOUSE ONLY</a:t>
            </a:r>
          </a:p>
        </p:txBody>
      </p:sp>
      <p:sp>
        <p:nvSpPr>
          <p:cNvPr id="11" name="Oval 10"/>
          <p:cNvSpPr/>
          <p:nvPr/>
        </p:nvSpPr>
        <p:spPr>
          <a:xfrm>
            <a:off x="4754258" y="2151854"/>
            <a:ext cx="1933575" cy="113665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ysClr val="windowText" lastClr="000000"/>
                </a:solidFill>
              </a:rPr>
              <a:t>LLC</a:t>
            </a:r>
          </a:p>
          <a:p>
            <a:pPr algn="ctr"/>
            <a:r>
              <a:rPr lang="en-US" sz="1000" b="1">
                <a:solidFill>
                  <a:sysClr val="windowText" lastClr="000000"/>
                </a:solidFill>
              </a:rPr>
              <a:t>(S Corp)</a:t>
            </a:r>
          </a:p>
        </p:txBody>
      </p:sp>
      <p:cxnSp>
        <p:nvCxnSpPr>
          <p:cNvPr id="12" name="Straight Connector 11"/>
          <p:cNvCxnSpPr/>
          <p:nvPr/>
        </p:nvCxnSpPr>
        <p:spPr>
          <a:xfrm>
            <a:off x="5660720" y="1366042"/>
            <a:ext cx="0" cy="7874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Box 29"/>
          <p:cNvSpPr txBox="1"/>
          <p:nvPr/>
        </p:nvSpPr>
        <p:spPr>
          <a:xfrm>
            <a:off x="5267691" y="3650270"/>
            <a:ext cx="515937" cy="285750"/>
          </a:xfrm>
          <a:prstGeom prst="rect">
            <a:avLst/>
          </a:prstGeom>
          <a:solidFill>
            <a:schemeClr val="accent1">
              <a:lumMod val="40000"/>
              <a:lumOff val="60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t>100%</a:t>
            </a:r>
          </a:p>
        </p:txBody>
      </p:sp>
      <p:sp>
        <p:nvSpPr>
          <p:cNvPr id="14" name="Oval 13"/>
          <p:cNvSpPr/>
          <p:nvPr/>
        </p:nvSpPr>
        <p:spPr>
          <a:xfrm>
            <a:off x="2539695" y="4287042"/>
            <a:ext cx="1360487" cy="91281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ysClr val="windowText" lastClr="000000"/>
                </a:solidFill>
              </a:rPr>
              <a:t>LLC</a:t>
            </a:r>
          </a:p>
          <a:p>
            <a:pPr algn="ctr"/>
            <a:r>
              <a:rPr lang="en-US" sz="1000" b="1">
                <a:solidFill>
                  <a:sysClr val="windowText" lastClr="000000"/>
                </a:solidFill>
              </a:rPr>
              <a:t>(Disregarded w/</a:t>
            </a:r>
            <a:r>
              <a:rPr lang="en-US" sz="1000" b="1" baseline="0">
                <a:solidFill>
                  <a:sysClr val="windowText" lastClr="000000"/>
                </a:solidFill>
              </a:rPr>
              <a:t> EIN</a:t>
            </a:r>
            <a:r>
              <a:rPr lang="en-US" sz="1000" b="1">
                <a:solidFill>
                  <a:sysClr val="windowText" lastClr="000000"/>
                </a:solidFill>
              </a:rPr>
              <a:t>)</a:t>
            </a:r>
          </a:p>
        </p:txBody>
      </p:sp>
      <p:cxnSp>
        <p:nvCxnSpPr>
          <p:cNvPr id="15" name="Straight Connector 14"/>
          <p:cNvCxnSpPr/>
          <p:nvPr/>
        </p:nvCxnSpPr>
        <p:spPr>
          <a:xfrm flipH="1">
            <a:off x="3474733" y="3120229"/>
            <a:ext cx="1622425" cy="1168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05590" y="5149297"/>
            <a:ext cx="3175" cy="3889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247845" y="4283867"/>
            <a:ext cx="1361605" cy="91281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ysClr val="windowText" lastClr="000000"/>
                </a:solidFill>
              </a:rPr>
              <a:t>EQUIPMENT</a:t>
            </a:r>
            <a:r>
              <a:rPr lang="en-US" sz="1100" b="1" baseline="0" dirty="0">
                <a:solidFill>
                  <a:sysClr val="windowText" lastClr="000000"/>
                </a:solidFill>
              </a:rPr>
              <a:t> LLC</a:t>
            </a:r>
            <a:endParaRPr lang="en-US" sz="1000" b="1" dirty="0">
              <a:solidFill>
                <a:sysClr val="windowText" lastClr="000000"/>
              </a:solidFill>
            </a:endParaRPr>
          </a:p>
        </p:txBody>
      </p:sp>
      <p:cxnSp>
        <p:nvCxnSpPr>
          <p:cNvPr id="18" name="Straight Connector 17"/>
          <p:cNvCxnSpPr>
            <a:stCxn id="17" idx="0"/>
          </p:cNvCxnSpPr>
          <p:nvPr/>
        </p:nvCxnSpPr>
        <p:spPr>
          <a:xfrm flipV="1">
            <a:off x="4928648" y="3286918"/>
            <a:ext cx="732073" cy="99694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890908" y="4256879"/>
            <a:ext cx="1360487" cy="91281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baseline="0">
                <a:solidFill>
                  <a:sysClr val="windowText" lastClr="000000"/>
                </a:solidFill>
              </a:rPr>
              <a:t>VEHICLE LLC</a:t>
            </a:r>
            <a:endParaRPr lang="en-US" sz="1000" b="1">
              <a:solidFill>
                <a:sysClr val="windowText" lastClr="000000"/>
              </a:solidFill>
            </a:endParaRPr>
          </a:p>
        </p:txBody>
      </p:sp>
      <p:cxnSp>
        <p:nvCxnSpPr>
          <p:cNvPr id="20" name="Straight Connector 19"/>
          <p:cNvCxnSpPr>
            <a:endCxn id="19" idx="0"/>
          </p:cNvCxnSpPr>
          <p:nvPr/>
        </p:nvCxnSpPr>
        <p:spPr>
          <a:xfrm>
            <a:off x="6314770" y="3120229"/>
            <a:ext cx="256382" cy="11366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715739" y="4350542"/>
            <a:ext cx="1360487" cy="91281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baseline="0">
                <a:solidFill>
                  <a:sysClr val="windowText" lastClr="000000"/>
                </a:solidFill>
              </a:rPr>
              <a:t>ACCOUNTS RECEIVABLE / FACTORING LLC</a:t>
            </a:r>
            <a:endParaRPr lang="en-US" sz="1000" b="1">
              <a:solidFill>
                <a:sysClr val="windowText" lastClr="000000"/>
              </a:solidFill>
            </a:endParaRPr>
          </a:p>
        </p:txBody>
      </p:sp>
      <p:cxnSp>
        <p:nvCxnSpPr>
          <p:cNvPr id="22" name="Straight Connector 21"/>
          <p:cNvCxnSpPr/>
          <p:nvPr/>
        </p:nvCxnSpPr>
        <p:spPr>
          <a:xfrm>
            <a:off x="6314770" y="3120229"/>
            <a:ext cx="1878012" cy="12303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25" y="4224336"/>
            <a:ext cx="1457326" cy="90170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baseline="0">
                <a:solidFill>
                  <a:sysClr val="windowText" lastClr="000000"/>
                </a:solidFill>
              </a:rPr>
              <a:t>BUILDING LLC</a:t>
            </a:r>
            <a:endParaRPr lang="en-US" sz="1000" b="1">
              <a:solidFill>
                <a:sysClr val="windowText" lastClr="000000"/>
              </a:solidFill>
            </a:endParaRPr>
          </a:p>
        </p:txBody>
      </p:sp>
      <p:cxnSp>
        <p:nvCxnSpPr>
          <p:cNvPr id="24" name="Straight Connector 23"/>
          <p:cNvCxnSpPr/>
          <p:nvPr/>
        </p:nvCxnSpPr>
        <p:spPr>
          <a:xfrm flipV="1">
            <a:off x="618820" y="3120229"/>
            <a:ext cx="4629150" cy="11763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01296" y="858776"/>
            <a:ext cx="1931988" cy="104933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a:solidFill>
                  <a:sysClr val="windowText" lastClr="000000"/>
                </a:solidFill>
              </a:rPr>
              <a:t>GIFTING TRUST</a:t>
            </a:r>
            <a:r>
              <a:rPr lang="en-US" sz="1100" b="1" baseline="0">
                <a:solidFill>
                  <a:sysClr val="windowText" lastClr="000000"/>
                </a:solidFill>
              </a:rPr>
              <a:t> FOR CHILDREN</a:t>
            </a:r>
          </a:p>
        </p:txBody>
      </p:sp>
      <p:cxnSp>
        <p:nvCxnSpPr>
          <p:cNvPr id="26" name="Straight Connector 25"/>
          <p:cNvCxnSpPr/>
          <p:nvPr/>
        </p:nvCxnSpPr>
        <p:spPr>
          <a:xfrm>
            <a:off x="610883" y="1731167"/>
            <a:ext cx="7937" cy="2568575"/>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55408" y="1577179"/>
            <a:ext cx="3670300" cy="1144588"/>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8" name="TextBox 63"/>
          <p:cNvSpPr txBox="1"/>
          <p:nvPr/>
        </p:nvSpPr>
        <p:spPr>
          <a:xfrm>
            <a:off x="2607102" y="5538235"/>
            <a:ext cx="1255713" cy="635000"/>
          </a:xfrm>
          <a:prstGeom prst="rect">
            <a:avLst/>
          </a:prstGeom>
          <a:solidFill>
            <a:schemeClr val="accent1">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rPr>
              <a:t>MEDICAL</a:t>
            </a:r>
            <a:r>
              <a:rPr lang="en-US" sz="1100" b="1" baseline="0" dirty="0">
                <a:solidFill>
                  <a:schemeClr val="tx1"/>
                </a:solidFill>
              </a:rPr>
              <a:t> PRACTICE</a:t>
            </a:r>
            <a:endParaRPr lang="en-US" sz="1100" b="1" dirty="0">
              <a:solidFill>
                <a:schemeClr val="tx1"/>
              </a:solidFill>
            </a:endParaRPr>
          </a:p>
        </p:txBody>
      </p:sp>
      <p:sp>
        <p:nvSpPr>
          <p:cNvPr id="29" name="TextBox 93"/>
          <p:cNvSpPr txBox="1"/>
          <p:nvPr/>
        </p:nvSpPr>
        <p:spPr>
          <a:xfrm>
            <a:off x="304800" y="5486400"/>
            <a:ext cx="1255712" cy="630236"/>
          </a:xfrm>
          <a:prstGeom prst="rect">
            <a:avLst/>
          </a:prstGeom>
          <a:solidFill>
            <a:schemeClr val="accent4">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rPr>
              <a:t>MEDICAL</a:t>
            </a:r>
            <a:r>
              <a:rPr lang="en-US" sz="1100" b="1" baseline="0" dirty="0">
                <a:solidFill>
                  <a:schemeClr val="tx1"/>
                </a:solidFill>
              </a:rPr>
              <a:t> OFFICE BUILDING</a:t>
            </a:r>
            <a:endParaRPr lang="en-US" sz="1100" b="1" dirty="0">
              <a:solidFill>
                <a:schemeClr val="tx1"/>
              </a:solidFill>
            </a:endParaRPr>
          </a:p>
        </p:txBody>
      </p:sp>
      <p:cxnSp>
        <p:nvCxnSpPr>
          <p:cNvPr id="30" name="Straight Connector 29"/>
          <p:cNvCxnSpPr/>
          <p:nvPr/>
        </p:nvCxnSpPr>
        <p:spPr>
          <a:xfrm>
            <a:off x="878040" y="5118401"/>
            <a:ext cx="12700" cy="365125"/>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a:off x="1572908" y="4853779"/>
            <a:ext cx="1025525" cy="79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129"/>
          <p:cNvSpPr txBox="1"/>
          <p:nvPr/>
        </p:nvSpPr>
        <p:spPr>
          <a:xfrm>
            <a:off x="5963932" y="5538235"/>
            <a:ext cx="1255713" cy="635000"/>
          </a:xfrm>
          <a:prstGeom prst="rect">
            <a:avLst/>
          </a:prstGeom>
          <a:solidFill>
            <a:schemeClr val="accent1">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solidFill>
                  <a:schemeClr val="tx1"/>
                </a:solidFill>
              </a:rPr>
              <a:t>COMPANY VEHICLES</a:t>
            </a:r>
          </a:p>
        </p:txBody>
      </p:sp>
      <p:cxnSp>
        <p:nvCxnSpPr>
          <p:cNvPr id="33" name="Straight Connector 32"/>
          <p:cNvCxnSpPr/>
          <p:nvPr/>
        </p:nvCxnSpPr>
        <p:spPr>
          <a:xfrm>
            <a:off x="6557657" y="5173110"/>
            <a:ext cx="3175" cy="3651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855325" y="46037"/>
            <a:ext cx="39688" cy="67421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04371" y="281998"/>
            <a:ext cx="5735259" cy="369332"/>
          </a:xfrm>
          <a:prstGeom prst="rect">
            <a:avLst/>
          </a:prstGeom>
          <a:noFill/>
        </p:spPr>
        <p:txBody>
          <a:bodyPr wrap="square" rtlCol="0">
            <a:spAutoFit/>
          </a:bodyPr>
          <a:lstStyle/>
          <a:p>
            <a:pPr algn="ctr"/>
            <a:r>
              <a:rPr lang="en-US" dirty="0" smtClean="0"/>
              <a:t>ONE OWNER DOCTOR &amp; SPOUSE – MORE PROTECTIVE</a:t>
            </a:r>
            <a:endParaRPr lang="en-US" dirty="0"/>
          </a:p>
        </p:txBody>
      </p:sp>
      <p:sp>
        <p:nvSpPr>
          <p:cNvPr id="39" name="TextBox 38"/>
          <p:cNvSpPr txBox="1"/>
          <p:nvPr/>
        </p:nvSpPr>
        <p:spPr>
          <a:xfrm>
            <a:off x="2124054" y="13229"/>
            <a:ext cx="4895892" cy="369332"/>
          </a:xfrm>
          <a:prstGeom prst="rect">
            <a:avLst/>
          </a:prstGeom>
          <a:noFill/>
        </p:spPr>
        <p:txBody>
          <a:bodyPr wrap="none" rtlCol="0">
            <a:spAutoFit/>
          </a:bodyPr>
          <a:lstStyle/>
          <a:p>
            <a:r>
              <a:rPr lang="en-US" b="1" dirty="0" smtClean="0"/>
              <a:t>SMART OWNERSHIP OF A MEDICAL PRACTICE</a:t>
            </a:r>
            <a:endParaRPr lang="en-US" b="1" dirty="0"/>
          </a:p>
        </p:txBody>
      </p:sp>
    </p:spTree>
    <p:extLst>
      <p:ext uri="{BB962C8B-B14F-4D97-AF65-F5344CB8AC3E}">
        <p14:creationId xmlns:p14="http://schemas.microsoft.com/office/powerpoint/2010/main" val="50209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a:stretch>
            <a:fillRect/>
          </a:stretch>
        </p:blipFill>
        <p:spPr>
          <a:xfrm>
            <a:off x="18838" y="1044087"/>
            <a:ext cx="9068012" cy="4434621"/>
          </a:xfrm>
          <a:prstGeom prst="rect">
            <a:avLst/>
          </a:prstGeom>
        </p:spPr>
      </p:pic>
      <p:sp>
        <p:nvSpPr>
          <p:cNvPr id="67" name="TextBox 66"/>
          <p:cNvSpPr txBox="1"/>
          <p:nvPr/>
        </p:nvSpPr>
        <p:spPr>
          <a:xfrm>
            <a:off x="455168" y="483156"/>
            <a:ext cx="8233664" cy="369332"/>
          </a:xfrm>
          <a:prstGeom prst="rect">
            <a:avLst/>
          </a:prstGeom>
          <a:noFill/>
        </p:spPr>
        <p:txBody>
          <a:bodyPr wrap="none" rtlCol="0">
            <a:spAutoFit/>
          </a:bodyPr>
          <a:lstStyle/>
          <a:p>
            <a:r>
              <a:rPr lang="en-US" dirty="0" smtClean="0"/>
              <a:t>AFTER NEW DOCTOR &amp; SPOUSE ARE ADDED TO PREVIOUS SLIDE (#3) SITUATION</a:t>
            </a:r>
            <a:endParaRPr lang="en-US" dirty="0"/>
          </a:p>
        </p:txBody>
      </p:sp>
      <p:sp>
        <p:nvSpPr>
          <p:cNvPr id="68" name="TextBox 67"/>
          <p:cNvSpPr txBox="1"/>
          <p:nvPr/>
        </p:nvSpPr>
        <p:spPr>
          <a:xfrm>
            <a:off x="2124054" y="107990"/>
            <a:ext cx="4895892" cy="369332"/>
          </a:xfrm>
          <a:prstGeom prst="rect">
            <a:avLst/>
          </a:prstGeom>
          <a:noFill/>
        </p:spPr>
        <p:txBody>
          <a:bodyPr wrap="none" rtlCol="0">
            <a:spAutoFit/>
          </a:bodyPr>
          <a:lstStyle/>
          <a:p>
            <a:r>
              <a:rPr lang="en-US" b="1" dirty="0" smtClean="0"/>
              <a:t>SMART OWNERSHIP OF A MEDICAL PRACTICE</a:t>
            </a:r>
            <a:endParaRPr lang="en-US" b="1" dirty="0"/>
          </a:p>
        </p:txBody>
      </p:sp>
    </p:spTree>
    <p:extLst>
      <p:ext uri="{BB962C8B-B14F-4D97-AF65-F5344CB8AC3E}">
        <p14:creationId xmlns:p14="http://schemas.microsoft.com/office/powerpoint/2010/main" val="422456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0775" y="228600"/>
          <a:ext cx="9185550" cy="5944294"/>
        </p:xfrm>
        <a:graphic>
          <a:graphicData uri="http://schemas.openxmlformats.org/presentationml/2006/ole">
            <mc:AlternateContent xmlns:mc="http://schemas.openxmlformats.org/markup-compatibility/2006">
              <mc:Choice xmlns:v="urn:schemas-microsoft-com:vml" Requires="v">
                <p:oleObj spid="_x0000_s2051" name="Acrobat Document" r:id="rId3" imgW="11658600" imgH="7543800" progId="Acrobat.Document.2017">
                  <p:embed/>
                </p:oleObj>
              </mc:Choice>
              <mc:Fallback>
                <p:oleObj name="Acrobat Document" r:id="rId3" imgW="11658600" imgH="7543800" progId="Acrobat.Document.2017">
                  <p:embed/>
                  <p:pic>
                    <p:nvPicPr>
                      <p:cNvPr id="2" name="Object 1"/>
                      <p:cNvPicPr/>
                      <p:nvPr/>
                    </p:nvPicPr>
                    <p:blipFill>
                      <a:blip r:embed="rId4"/>
                      <a:stretch>
                        <a:fillRect/>
                      </a:stretch>
                    </p:blipFill>
                    <p:spPr>
                      <a:xfrm>
                        <a:off x="-20775" y="228600"/>
                        <a:ext cx="9185550" cy="5944294"/>
                      </a:xfrm>
                      <a:prstGeom prst="rect">
                        <a:avLst/>
                      </a:prstGeom>
                    </p:spPr>
                  </p:pic>
                </p:oleObj>
              </mc:Fallback>
            </mc:AlternateContent>
          </a:graphicData>
        </a:graphic>
      </p:graphicFrame>
    </p:spTree>
    <p:extLst>
      <p:ext uri="{BB962C8B-B14F-4D97-AF65-F5344CB8AC3E}">
        <p14:creationId xmlns:p14="http://schemas.microsoft.com/office/powerpoint/2010/main" val="23195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57200" y="1123950"/>
            <a:ext cx="8229600" cy="730250"/>
          </a:xfrm>
        </p:spPr>
        <p:txBody>
          <a:bodyPr anchor="t"/>
          <a:lstStyle/>
          <a:p>
            <a:pPr algn="ctr" eaLnBrk="1" hangingPunct="1"/>
            <a:r>
              <a:rPr lang="en-US" altLang="en-US" sz="2800" b="1" dirty="0" smtClean="0">
                <a:solidFill>
                  <a:schemeClr val="tx1"/>
                </a:solidFill>
                <a:latin typeface="Arial" panose="020B0604020202020204" pitchFamily="34" charset="0"/>
                <a:cs typeface="Arial" panose="020B0604020202020204" pitchFamily="34" charset="0"/>
              </a:rPr>
              <a:t>Confer with a Good Actuary</a:t>
            </a:r>
          </a:p>
        </p:txBody>
      </p:sp>
      <p:sp>
        <p:nvSpPr>
          <p:cNvPr id="31747" name="Content Placeholder 2"/>
          <p:cNvSpPr>
            <a:spLocks noGrp="1"/>
          </p:cNvSpPr>
          <p:nvPr>
            <p:ph idx="4294967295"/>
          </p:nvPr>
        </p:nvSpPr>
        <p:spPr>
          <a:xfrm>
            <a:off x="456406" y="1854200"/>
            <a:ext cx="8231188" cy="4330700"/>
          </a:xfrm>
        </p:spPr>
        <p:txBody>
          <a:bodyPr/>
          <a:lstStyle/>
          <a:p>
            <a:pPr algn="just" eaLnBrk="1" hangingPunct="1"/>
            <a:r>
              <a:rPr lang="en-US" altLang="en-US" sz="1700" dirty="0" smtClean="0">
                <a:solidFill>
                  <a:schemeClr val="tx1"/>
                </a:solidFill>
                <a:latin typeface="Arial" panose="020B0604020202020204" pitchFamily="34" charset="0"/>
                <a:cs typeface="Arial" panose="020B0604020202020204" pitchFamily="34" charset="0"/>
              </a:rPr>
              <a:t>Quite often clients are underserved with respect to retirement planning.  This is often the result of product or general brokerage houses and banks that sponsor simple retirement plans without extensively trained planned design and maintenance personnel.  </a:t>
            </a:r>
            <a:endParaRPr lang="en-US" altLang="en-US" sz="1700" u="sng" dirty="0" smtClean="0">
              <a:solidFill>
                <a:schemeClr val="tx1"/>
              </a:solidFill>
              <a:latin typeface="Arial" panose="020B0604020202020204" pitchFamily="34" charset="0"/>
              <a:cs typeface="Arial" panose="020B0604020202020204" pitchFamily="34" charset="0"/>
            </a:endParaRPr>
          </a:p>
          <a:p>
            <a:pPr algn="just" eaLnBrk="1" hangingPunct="1"/>
            <a:r>
              <a:rPr lang="en-US" altLang="en-US" sz="1700" dirty="0" smtClean="0">
                <a:solidFill>
                  <a:schemeClr val="tx1"/>
                </a:solidFill>
                <a:latin typeface="Arial" panose="020B0604020202020204" pitchFamily="34" charset="0"/>
                <a:cs typeface="Arial" panose="020B0604020202020204" pitchFamily="34" charset="0"/>
              </a:rPr>
              <a:t>One example is the possible use of a 401(k) plan that uses the 3% safe harbor.  Such a plan can be set up so that the 3% contribution is not required.  The client can decide before the end of each year whether the safe harbor contribution will be made for the year, and must give notice to all participants by the end of November stating whether or not the 3% contribution will be made.  This is often known as the “flexible safe harbor” or “maybe safe harbor” or “wait and see safe harbor plan.”  Many physician groups should be checking with their pension advisors to see if their plan has the flexible safe harbor feature.  A plan with a required safe harbor match cannot be managed on a flexible basis.</a:t>
            </a:r>
          </a:p>
          <a:p>
            <a:pPr algn="just" eaLnBrk="1" hangingPunct="1"/>
            <a:r>
              <a:rPr lang="en-US" altLang="en-US" sz="1700" dirty="0" smtClean="0">
                <a:solidFill>
                  <a:schemeClr val="tx1"/>
                </a:solidFill>
                <a:latin typeface="Arial" panose="020B0604020202020204" pitchFamily="34" charset="0"/>
                <a:cs typeface="Arial" panose="020B0604020202020204" pitchFamily="34" charset="0"/>
              </a:rPr>
              <a:t>Appropriate pension planning can also include cross-testing and defined benefit planning.</a:t>
            </a:r>
          </a:p>
        </p:txBody>
      </p:sp>
      <p:sp>
        <p:nvSpPr>
          <p:cNvPr id="31748" name="Title 1"/>
          <p:cNvSpPr txBox="1">
            <a:spLocks/>
          </p:cNvSpPr>
          <p:nvPr/>
        </p:nvSpPr>
        <p:spPr bwMode="auto">
          <a:xfrm>
            <a:off x="266700" y="381000"/>
            <a:ext cx="8610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742950" indent="-285750"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1143000" indent="-228600"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600200" indent="-228600"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2057400" indent="-228600"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2514600" indent="-228600"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971800" indent="-228600"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3429000" indent="-228600"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886200" indent="-228600"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algn="ctr" eaLnBrk="1" hangingPunct="1">
              <a:spcBef>
                <a:spcPct val="0"/>
              </a:spcBef>
              <a:buClrTx/>
              <a:buSzTx/>
              <a:buFontTx/>
              <a:buNone/>
            </a:pPr>
            <a:r>
              <a:rPr lang="en-US" altLang="en-US" sz="2800" b="1" dirty="0">
                <a:latin typeface="Arial" panose="020B0604020202020204" pitchFamily="34" charset="0"/>
                <a:cs typeface="Arial" panose="020B0604020202020204" pitchFamily="34" charset="0"/>
              </a:rPr>
              <a:t>OPTIMIZE QUALIFIED PLAN CONTRIBUTIONS</a:t>
            </a:r>
          </a:p>
        </p:txBody>
      </p:sp>
    </p:spTree>
    <p:extLst>
      <p:ext uri="{BB962C8B-B14F-4D97-AF65-F5344CB8AC3E}">
        <p14:creationId xmlns:p14="http://schemas.microsoft.com/office/powerpoint/2010/main" val="2948250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806450"/>
            <a:ext cx="79883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4">
            <a:extLst>
              <a:ext uri="{FF2B5EF4-FFF2-40B4-BE49-F238E27FC236}">
                <a16:creationId xmlns:a16="http://schemas.microsoft.com/office/drawing/2014/main" id="{BAF01ECF-62E3-9C49-BE67-EC52F2674C51}"/>
              </a:ext>
            </a:extLst>
          </p:cNvPr>
          <p:cNvSpPr>
            <a:spLocks noGrp="1"/>
          </p:cNvSpPr>
          <p:nvPr>
            <p:ph type="title" idx="4294967295"/>
          </p:nvPr>
        </p:nvSpPr>
        <p:spPr>
          <a:xfrm>
            <a:off x="868363" y="198438"/>
            <a:ext cx="7407275" cy="608012"/>
          </a:xfrm>
        </p:spPr>
        <p:txBody>
          <a:bodyPr rtlCol="0">
            <a:normAutofit/>
          </a:bodyPr>
          <a:lstStyle/>
          <a:p>
            <a:pPr algn="ctr" eaLnBrk="1" fontAlgn="auto" hangingPunct="1">
              <a:spcAft>
                <a:spcPts val="0"/>
              </a:spcAft>
              <a:defRPr/>
            </a:pPr>
            <a:r>
              <a:rPr lang="en-US" altLang="en-US" b="1" dirty="0">
                <a:latin typeface="Arial" panose="020B0604020202020204" pitchFamily="34" charset="0"/>
                <a:cs typeface="Arial" panose="020B0604020202020204" pitchFamily="34" charset="0"/>
              </a:rPr>
              <a:t>Employee Census</a:t>
            </a:r>
          </a:p>
        </p:txBody>
      </p:sp>
    </p:spTree>
    <p:extLst>
      <p:ext uri="{BB962C8B-B14F-4D97-AF65-F5344CB8AC3E}">
        <p14:creationId xmlns:p14="http://schemas.microsoft.com/office/powerpoint/2010/main" val="15310528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457200" y="381000"/>
            <a:ext cx="8229600" cy="1143000"/>
          </a:xfrm>
        </p:spPr>
        <p:txBody>
          <a:bodyPr anchor="t"/>
          <a:lstStyle/>
          <a:p>
            <a:pPr algn="ctr" eaLnBrk="1" hangingPunct="1"/>
            <a:r>
              <a:rPr lang="en-US" altLang="en-US" sz="2400" b="1" dirty="0" smtClean="0">
                <a:latin typeface="Arial" panose="020B0604020202020204" pitchFamily="34" charset="0"/>
                <a:cs typeface="Arial" panose="020B0604020202020204" pitchFamily="34" charset="0"/>
              </a:rPr>
              <a:t>Optimize Qualified Plan Contributions</a:t>
            </a:r>
            <a:r>
              <a:rPr lang="en-US" altLang="en-US" b="1" dirty="0" smtClean="0">
                <a:latin typeface="Arial" panose="020B0604020202020204" pitchFamily="34" charset="0"/>
                <a:cs typeface="Arial" panose="020B0604020202020204" pitchFamily="34" charset="0"/>
              </a:rPr>
              <a:t/>
            </a:r>
            <a:br>
              <a:rPr lang="en-US" altLang="en-US" b="1"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 (courtesy of Jim Feutz, Suncoast Pension &amp; Benefits Group, Inc.) </a:t>
            </a:r>
          </a:p>
        </p:txBody>
      </p:sp>
      <p:sp>
        <p:nvSpPr>
          <p:cNvPr id="89091" name="Content Placeholder 2">
            <a:extLst>
              <a:ext uri="{FF2B5EF4-FFF2-40B4-BE49-F238E27FC236}">
                <a16:creationId xmlns:a16="http://schemas.microsoft.com/office/drawing/2014/main" id="{378191BC-CB88-964D-9638-73B14EF7703C}"/>
              </a:ext>
            </a:extLst>
          </p:cNvPr>
          <p:cNvSpPr>
            <a:spLocks noGrp="1"/>
          </p:cNvSpPr>
          <p:nvPr>
            <p:ph idx="4294967295"/>
          </p:nvPr>
        </p:nvSpPr>
        <p:spPr>
          <a:xfrm>
            <a:off x="609600" y="1676400"/>
            <a:ext cx="7924800" cy="3835400"/>
          </a:xfrm>
        </p:spPr>
        <p:txBody>
          <a:bodyPr rtlCol="0">
            <a:normAutofit/>
          </a:bodyPr>
          <a:lstStyle/>
          <a:p>
            <a:pPr indent="-137160" algn="just" eaLnBrk="1" fontAlgn="auto" hangingPunct="1">
              <a:spcAft>
                <a:spcPts val="0"/>
              </a:spcAft>
              <a:defRPr/>
            </a:pPr>
            <a:r>
              <a:rPr lang="en-US" altLang="en-US" sz="1800" dirty="0">
                <a:solidFill>
                  <a:schemeClr val="tx1"/>
                </a:solidFill>
                <a:latin typeface="Arial" panose="020B0604020202020204" pitchFamily="34" charset="0"/>
                <a:cs typeface="Arial" panose="020B0604020202020204" pitchFamily="34" charset="0"/>
              </a:rPr>
              <a:t>On the following page, we have an example of an allocation of benefits as between a physician, his spouse who is the office manager for the practice, and 4 employees, using a flexible 401(k) plan.</a:t>
            </a:r>
          </a:p>
          <a:p>
            <a:pPr marL="34290" indent="0" algn="just" eaLnBrk="1" fontAlgn="auto" hangingPunct="1">
              <a:spcAft>
                <a:spcPts val="0"/>
              </a:spcAft>
              <a:buFont typeface="Corbel" panose="020B0503020204020204" pitchFamily="34" charset="0"/>
              <a:buNone/>
              <a:defRPr/>
            </a:pPr>
            <a:endParaRPr lang="en-US" altLang="en-US" dirty="0">
              <a:solidFill>
                <a:schemeClr val="tx1"/>
              </a:solidFill>
              <a:latin typeface="Arial" panose="020B0604020202020204" pitchFamily="34" charset="0"/>
              <a:cs typeface="Arial" panose="020B0604020202020204" pitchFamily="34" charset="0"/>
            </a:endParaRPr>
          </a:p>
          <a:p>
            <a:pPr indent="-137160" algn="just" eaLnBrk="1" fontAlgn="auto" hangingPunct="1">
              <a:spcAft>
                <a:spcPts val="0"/>
              </a:spcAft>
              <a:defRPr/>
            </a:pPr>
            <a:r>
              <a:rPr lang="en-US" altLang="en-US" sz="1800" dirty="0">
                <a:solidFill>
                  <a:schemeClr val="tx1"/>
                </a:solidFill>
                <a:latin typeface="Arial" panose="020B0604020202020204" pitchFamily="34" charset="0"/>
                <a:cs typeface="Arial" panose="020B0604020202020204" pitchFamily="34" charset="0"/>
              </a:rPr>
              <a:t>This client had been told that “all that they could do economically” was a SIMPLE IRA Plan because the client has four other full time employees.</a:t>
            </a:r>
          </a:p>
          <a:p>
            <a:pPr marL="34290" indent="0" algn="just" eaLnBrk="1" fontAlgn="auto" hangingPunct="1">
              <a:spcAft>
                <a:spcPts val="0"/>
              </a:spcAft>
              <a:buFont typeface="Corbel" panose="020B0503020204020204" pitchFamily="34" charset="0"/>
              <a:buNone/>
              <a:defRPr/>
            </a:pPr>
            <a:endParaRPr lang="en-US" altLang="en-US" sz="1800" dirty="0">
              <a:solidFill>
                <a:schemeClr val="tx1"/>
              </a:solidFill>
              <a:latin typeface="Arial" panose="020B0604020202020204" pitchFamily="34" charset="0"/>
              <a:cs typeface="Arial" panose="020B0604020202020204" pitchFamily="34" charset="0"/>
            </a:endParaRPr>
          </a:p>
          <a:p>
            <a:pPr indent="-137160" algn="just" eaLnBrk="1" fontAlgn="auto" hangingPunct="1">
              <a:spcAft>
                <a:spcPts val="0"/>
              </a:spcAft>
              <a:defRPr/>
            </a:pPr>
            <a:r>
              <a:rPr lang="en-US" altLang="en-US" sz="1800" dirty="0">
                <a:solidFill>
                  <a:schemeClr val="tx1"/>
                </a:solidFill>
                <a:latin typeface="Arial" panose="020B0604020202020204" pitchFamily="34" charset="0"/>
                <a:cs typeface="Arial" panose="020B0604020202020204" pitchFamily="34" charset="0"/>
              </a:rPr>
              <a:t>As shown on the following page, the physician and his wife would benefit from 89% of the plan contributions, with the four other employees sharing 11%, part of which is subject to vesting requirements of 20% per year over 5 years.  Most physician groups would not be aware of this type of opportunity.</a:t>
            </a:r>
          </a:p>
          <a:p>
            <a:pPr indent="-137160" eaLnBrk="1" fontAlgn="auto" hangingPunct="1">
              <a:spcAft>
                <a:spcPts val="0"/>
              </a:spcAft>
              <a:buFont typeface="Wingdings" panose="05000000000000000000" pitchFamily="2" charset="2"/>
              <a:buNone/>
              <a:defRPr/>
            </a:pPr>
            <a:endParaRPr lang="en-US"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476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457200" y="247650"/>
            <a:ext cx="8229600" cy="895350"/>
          </a:xfrm>
        </p:spPr>
        <p:txBody>
          <a:bodyPr anchor="t"/>
          <a:lstStyle/>
          <a:p>
            <a:pPr algn="ctr" eaLnBrk="1" hangingPunct="1"/>
            <a:r>
              <a:rPr lang="en-US" altLang="en-US" sz="2400" b="1" dirty="0" smtClean="0">
                <a:latin typeface="Arial" panose="020B0604020202020204" pitchFamily="34" charset="0"/>
                <a:cs typeface="Arial" panose="020B0604020202020204" pitchFamily="34" charset="0"/>
              </a:rPr>
              <a:t>Optimize Qualified Plan Contributions</a:t>
            </a:r>
            <a:r>
              <a:rPr lang="en-US" altLang="en-US" b="1" dirty="0" smtClean="0">
                <a:latin typeface="Arial" panose="020B0604020202020204" pitchFamily="34" charset="0"/>
                <a:cs typeface="Arial" panose="020B0604020202020204" pitchFamily="34" charset="0"/>
              </a:rPr>
              <a:t/>
            </a:r>
            <a:br>
              <a:rPr lang="en-US" altLang="en-US" b="1" dirty="0" smtClean="0">
                <a:latin typeface="Arial" panose="020B0604020202020204" pitchFamily="34" charset="0"/>
                <a:cs typeface="Arial" panose="020B0604020202020204" pitchFamily="34" charset="0"/>
              </a:rPr>
            </a:br>
            <a:r>
              <a:rPr lang="en-US" altLang="en-US" sz="1600" b="1" dirty="0" smtClean="0">
                <a:latin typeface="Arial" panose="020B0604020202020204" pitchFamily="34" charset="0"/>
                <a:cs typeface="Arial" panose="020B0604020202020204" pitchFamily="34" charset="0"/>
              </a:rPr>
              <a:t>(courtesy of Jim Feutz, Suncoast Pension &amp; Benefits Group, Inc.)</a:t>
            </a:r>
            <a:br>
              <a:rPr lang="en-US" altLang="en-US" sz="1600" b="1" dirty="0" smtClean="0">
                <a:latin typeface="Arial" panose="020B0604020202020204" pitchFamily="34" charset="0"/>
                <a:cs typeface="Arial" panose="020B0604020202020204" pitchFamily="34" charset="0"/>
              </a:rPr>
            </a:br>
            <a:endParaRPr lang="en-US" altLang="en-US" sz="1600" b="1" dirty="0" smtClean="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8D335F04-5CF9-4E42-83E9-A2E298214E7B}"/>
              </a:ext>
            </a:extLst>
          </p:cNvPr>
          <p:cNvGraphicFramePr>
            <a:graphicFrameLocks noGrp="1"/>
          </p:cNvGraphicFramePr>
          <p:nvPr>
            <p:extLst/>
          </p:nvPr>
        </p:nvGraphicFramePr>
        <p:xfrm>
          <a:off x="152399" y="1371600"/>
          <a:ext cx="8839202" cy="4495797"/>
        </p:xfrm>
        <a:graphic>
          <a:graphicData uri="http://schemas.openxmlformats.org/drawingml/2006/table">
            <a:tbl>
              <a:tblPr>
                <a:tableStyleId>{C4B1156A-380E-4F78-BDF5-A606A8083BF9}</a:tableStyleId>
              </a:tblPr>
              <a:tblGrid>
                <a:gridCol w="1661058">
                  <a:extLst>
                    <a:ext uri="{9D8B030D-6E8A-4147-A177-3AD203B41FA5}">
                      <a16:colId xmlns:a16="http://schemas.microsoft.com/office/drawing/2014/main" val="20000"/>
                    </a:ext>
                  </a:extLst>
                </a:gridCol>
                <a:gridCol w="889852">
                  <a:extLst>
                    <a:ext uri="{9D8B030D-6E8A-4147-A177-3AD203B41FA5}">
                      <a16:colId xmlns:a16="http://schemas.microsoft.com/office/drawing/2014/main" val="20001"/>
                    </a:ext>
                  </a:extLst>
                </a:gridCol>
                <a:gridCol w="1008500">
                  <a:extLst>
                    <a:ext uri="{9D8B030D-6E8A-4147-A177-3AD203B41FA5}">
                      <a16:colId xmlns:a16="http://schemas.microsoft.com/office/drawing/2014/main" val="20002"/>
                    </a:ext>
                  </a:extLst>
                </a:gridCol>
                <a:gridCol w="533911">
                  <a:extLst>
                    <a:ext uri="{9D8B030D-6E8A-4147-A177-3AD203B41FA5}">
                      <a16:colId xmlns:a16="http://schemas.microsoft.com/office/drawing/2014/main" val="20003"/>
                    </a:ext>
                  </a:extLst>
                </a:gridCol>
                <a:gridCol w="1008500">
                  <a:extLst>
                    <a:ext uri="{9D8B030D-6E8A-4147-A177-3AD203B41FA5}">
                      <a16:colId xmlns:a16="http://schemas.microsoft.com/office/drawing/2014/main" val="20004"/>
                    </a:ext>
                  </a:extLst>
                </a:gridCol>
                <a:gridCol w="889852">
                  <a:extLst>
                    <a:ext uri="{9D8B030D-6E8A-4147-A177-3AD203B41FA5}">
                      <a16:colId xmlns:a16="http://schemas.microsoft.com/office/drawing/2014/main" val="20005"/>
                    </a:ext>
                  </a:extLst>
                </a:gridCol>
                <a:gridCol w="1008500">
                  <a:extLst>
                    <a:ext uri="{9D8B030D-6E8A-4147-A177-3AD203B41FA5}">
                      <a16:colId xmlns:a16="http://schemas.microsoft.com/office/drawing/2014/main" val="20006"/>
                    </a:ext>
                  </a:extLst>
                </a:gridCol>
                <a:gridCol w="1008500">
                  <a:extLst>
                    <a:ext uri="{9D8B030D-6E8A-4147-A177-3AD203B41FA5}">
                      <a16:colId xmlns:a16="http://schemas.microsoft.com/office/drawing/2014/main" val="20007"/>
                    </a:ext>
                  </a:extLst>
                </a:gridCol>
                <a:gridCol w="830529">
                  <a:extLst>
                    <a:ext uri="{9D8B030D-6E8A-4147-A177-3AD203B41FA5}">
                      <a16:colId xmlns:a16="http://schemas.microsoft.com/office/drawing/2014/main" val="20008"/>
                    </a:ext>
                  </a:extLst>
                </a:gridCol>
              </a:tblGrid>
              <a:tr h="570898">
                <a:tc>
                  <a:txBody>
                    <a:bodyPr/>
                    <a:lstStyle/>
                    <a:p>
                      <a:pPr marL="0" marR="0" algn="ctr">
                        <a:spcBef>
                          <a:spcPts val="0"/>
                        </a:spcBef>
                        <a:spcAft>
                          <a:spcPts val="0"/>
                        </a:spcAft>
                      </a:pPr>
                      <a:endParaRPr lang="en-US" sz="1200" b="1" dirty="0">
                        <a:solidFill>
                          <a:srgbClr val="002060"/>
                        </a:solidFill>
                      </a:endParaRPr>
                    </a:p>
                    <a:p>
                      <a:pPr marL="0" marR="0" algn="ctr">
                        <a:spcBef>
                          <a:spcPts val="0"/>
                        </a:spcBef>
                        <a:spcAft>
                          <a:spcPts val="0"/>
                        </a:spcAft>
                      </a:pPr>
                      <a:r>
                        <a:rPr lang="en-US" sz="1200" b="1" dirty="0">
                          <a:solidFill>
                            <a:srgbClr val="002060"/>
                          </a:solidFill>
                        </a:rPr>
                        <a:t>Name                  </a:t>
                      </a:r>
                      <a:endParaRPr lang="en-US" sz="1200" b="1" dirty="0">
                        <a:solidFill>
                          <a:srgbClr val="002060"/>
                        </a:solidFill>
                        <a:latin typeface="Calibri"/>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endParaRPr>
                    </a:p>
                    <a:p>
                      <a:pPr marL="0" marR="0" algn="ctr">
                        <a:spcBef>
                          <a:spcPts val="0"/>
                        </a:spcBef>
                        <a:spcAft>
                          <a:spcPts val="0"/>
                        </a:spcAft>
                      </a:pPr>
                      <a:r>
                        <a:rPr lang="en-US" sz="1200" b="1" dirty="0">
                          <a:solidFill>
                            <a:srgbClr val="002060"/>
                          </a:solidFill>
                        </a:rPr>
                        <a:t>Position</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endParaRPr>
                    </a:p>
                    <a:p>
                      <a:pPr marL="0" marR="0" algn="ctr">
                        <a:spcBef>
                          <a:spcPts val="0"/>
                        </a:spcBef>
                        <a:spcAft>
                          <a:spcPts val="0"/>
                        </a:spcAft>
                      </a:pPr>
                      <a:r>
                        <a:rPr lang="en-US" sz="1200" b="1" dirty="0">
                          <a:solidFill>
                            <a:srgbClr val="002060"/>
                          </a:solidFill>
                        </a:rPr>
                        <a:t>Earnings</a:t>
                      </a:r>
                      <a:endParaRPr lang="en-US" sz="1200" b="1" dirty="0">
                        <a:solidFill>
                          <a:srgbClr val="002060"/>
                        </a:solidFill>
                        <a:latin typeface="Calibri"/>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endParaRPr>
                    </a:p>
                    <a:p>
                      <a:pPr marL="0" marR="0" algn="ctr">
                        <a:spcBef>
                          <a:spcPts val="0"/>
                        </a:spcBef>
                        <a:spcAft>
                          <a:spcPts val="0"/>
                        </a:spcAft>
                      </a:pPr>
                      <a:r>
                        <a:rPr lang="en-US" sz="1200" b="1" dirty="0">
                          <a:solidFill>
                            <a:srgbClr val="002060"/>
                          </a:solidFill>
                        </a:rPr>
                        <a:t>Age</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Employee</a:t>
                      </a:r>
                    </a:p>
                    <a:p>
                      <a:pPr marL="0" marR="0" algn="ctr">
                        <a:spcBef>
                          <a:spcPts val="0"/>
                        </a:spcBef>
                        <a:spcAft>
                          <a:spcPts val="0"/>
                        </a:spcAft>
                      </a:pPr>
                      <a:r>
                        <a:rPr lang="en-US" sz="1200" b="1" dirty="0">
                          <a:solidFill>
                            <a:srgbClr val="002060"/>
                          </a:solidFill>
                        </a:rPr>
                        <a:t>Deferrals</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Profit</a:t>
                      </a:r>
                    </a:p>
                    <a:p>
                      <a:pPr marL="0" marR="0" algn="ctr">
                        <a:spcBef>
                          <a:spcPts val="0"/>
                        </a:spcBef>
                        <a:spcAft>
                          <a:spcPts val="0"/>
                        </a:spcAft>
                      </a:pPr>
                      <a:r>
                        <a:rPr lang="en-US" sz="1200" b="1" dirty="0">
                          <a:solidFill>
                            <a:srgbClr val="002060"/>
                          </a:solidFill>
                        </a:rPr>
                        <a:t>Sharing</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Total to</a:t>
                      </a:r>
                    </a:p>
                    <a:p>
                      <a:pPr marL="0" marR="0" algn="ctr">
                        <a:spcBef>
                          <a:spcPts val="0"/>
                        </a:spcBef>
                        <a:spcAft>
                          <a:spcPts val="0"/>
                        </a:spcAft>
                      </a:pPr>
                      <a:r>
                        <a:rPr lang="en-US" sz="1200" b="1" dirty="0">
                          <a:solidFill>
                            <a:srgbClr val="002060"/>
                          </a:solidFill>
                        </a:rPr>
                        <a:t>Employee</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Employer</a:t>
                      </a:r>
                    </a:p>
                    <a:p>
                      <a:pPr marL="0" marR="0" algn="ctr">
                        <a:spcBef>
                          <a:spcPts val="0"/>
                        </a:spcBef>
                        <a:spcAft>
                          <a:spcPts val="0"/>
                        </a:spcAft>
                      </a:pPr>
                      <a:r>
                        <a:rPr lang="en-US" sz="1200" b="1" dirty="0">
                          <a:solidFill>
                            <a:srgbClr val="002060"/>
                          </a:solidFill>
                        </a:rPr>
                        <a:t>Cost</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 of</a:t>
                      </a:r>
                    </a:p>
                    <a:p>
                      <a:pPr marL="0" marR="0" algn="ctr">
                        <a:spcBef>
                          <a:spcPts val="0"/>
                        </a:spcBef>
                        <a:spcAft>
                          <a:spcPts val="0"/>
                        </a:spcAft>
                      </a:pPr>
                      <a:r>
                        <a:rPr lang="en-US" sz="1200" b="1" dirty="0">
                          <a:solidFill>
                            <a:srgbClr val="002060"/>
                          </a:solidFill>
                        </a:rPr>
                        <a:t>Total</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6809">
                <a:tc>
                  <a:txBody>
                    <a:bodyPr/>
                    <a:lstStyle/>
                    <a:p>
                      <a:pPr marL="0" marR="0" algn="ctr">
                        <a:spcBef>
                          <a:spcPts val="0"/>
                        </a:spcBef>
                        <a:spcAft>
                          <a:spcPts val="0"/>
                        </a:spcAft>
                      </a:pPr>
                      <a:r>
                        <a:rPr lang="en-US" sz="1200" b="1" dirty="0">
                          <a:solidFill>
                            <a:srgbClr val="002060"/>
                          </a:solidFill>
                        </a:rPr>
                        <a:t>Charles Allen</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Owner</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250,000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46</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17,000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33,000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50,000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50,000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62.7</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6809">
                <a:tc>
                  <a:txBody>
                    <a:bodyPr/>
                    <a:lstStyle/>
                    <a:p>
                      <a:pPr marL="0" marR="0" algn="ctr">
                        <a:spcBef>
                          <a:spcPts val="0"/>
                        </a:spcBef>
                        <a:spcAft>
                          <a:spcPts val="0"/>
                        </a:spcAft>
                      </a:pPr>
                      <a:r>
                        <a:rPr lang="en-US" sz="1200" b="1" dirty="0">
                          <a:solidFill>
                            <a:srgbClr val="002060"/>
                          </a:solidFill>
                        </a:rPr>
                        <a:t>Ann Allen</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Mgr</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82,000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46</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17,000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21,100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21,100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26.5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6809">
                <a:tc>
                  <a:txBody>
                    <a:bodyPr/>
                    <a:lstStyle/>
                    <a:p>
                      <a:pPr marL="0" marR="0" algn="ctr">
                        <a:spcBef>
                          <a:spcPts val="0"/>
                        </a:spcBef>
                        <a:spcAft>
                          <a:spcPts val="0"/>
                        </a:spcAft>
                      </a:pPr>
                      <a:r>
                        <a:rPr lang="en-US" sz="1200" b="1" dirty="0">
                          <a:solidFill>
                            <a:srgbClr val="002060"/>
                          </a:solidFill>
                        </a:rPr>
                        <a:t>  Sub-Total</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332,000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34,000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37,100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71,100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71,100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89.2</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6809">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6809">
                <a:tc>
                  <a:txBody>
                    <a:bodyPr/>
                    <a:lstStyle/>
                    <a:p>
                      <a:pPr marL="0" marR="0" algn="ctr">
                        <a:spcBef>
                          <a:spcPts val="0"/>
                        </a:spcBef>
                        <a:spcAft>
                          <a:spcPts val="0"/>
                        </a:spcAft>
                      </a:pPr>
                      <a:r>
                        <a:rPr lang="en-US" sz="1200" b="1" dirty="0">
                          <a:solidFill>
                            <a:srgbClr val="002060"/>
                          </a:solidFill>
                        </a:rPr>
                        <a:t>Jan Brown</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Staff</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76,267</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47</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763</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3,813</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4,576</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3,813</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4.8</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6809">
                <a:tc>
                  <a:txBody>
                    <a:bodyPr/>
                    <a:lstStyle/>
                    <a:p>
                      <a:pPr marL="0" marR="0" algn="ctr">
                        <a:spcBef>
                          <a:spcPts val="0"/>
                        </a:spcBef>
                        <a:spcAft>
                          <a:spcPts val="0"/>
                        </a:spcAft>
                      </a:pPr>
                      <a:r>
                        <a:rPr lang="en-US" sz="1200" b="1" dirty="0">
                          <a:solidFill>
                            <a:srgbClr val="002060"/>
                          </a:solidFill>
                        </a:rPr>
                        <a:t>Mindy Garcia</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Staff</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24,980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43</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250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1,249</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1,499</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1,249</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1.6</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6809">
                <a:tc>
                  <a:txBody>
                    <a:bodyPr/>
                    <a:lstStyle/>
                    <a:p>
                      <a:pPr marL="0" marR="0" algn="ctr">
                        <a:spcBef>
                          <a:spcPts val="0"/>
                        </a:spcBef>
                        <a:spcAft>
                          <a:spcPts val="0"/>
                        </a:spcAft>
                      </a:pPr>
                      <a:r>
                        <a:rPr lang="en-US" sz="1200" b="1" dirty="0">
                          <a:solidFill>
                            <a:srgbClr val="002060"/>
                          </a:solidFill>
                        </a:rPr>
                        <a:t>Alice Jenkins</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Staff</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39,503</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29</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395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1,975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2,370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1,975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2.5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6809">
                <a:tc>
                  <a:txBody>
                    <a:bodyPr/>
                    <a:lstStyle/>
                    <a:p>
                      <a:pPr marL="0" marR="0" algn="ctr">
                        <a:spcBef>
                          <a:spcPts val="0"/>
                        </a:spcBef>
                        <a:spcAft>
                          <a:spcPts val="0"/>
                        </a:spcAft>
                      </a:pPr>
                      <a:r>
                        <a:rPr lang="en-US" sz="1200" b="1" dirty="0">
                          <a:solidFill>
                            <a:srgbClr val="002060"/>
                          </a:solidFill>
                        </a:rPr>
                        <a:t>Sue Mayfair</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Staff</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18,960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190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1,555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1,745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1,555</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1.9</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6809">
                <a:tc>
                  <a:txBody>
                    <a:bodyPr/>
                    <a:lstStyle/>
                    <a:p>
                      <a:pPr marL="0" marR="0" algn="ctr">
                        <a:spcBef>
                          <a:spcPts val="0"/>
                        </a:spcBef>
                        <a:spcAft>
                          <a:spcPts val="0"/>
                        </a:spcAft>
                      </a:pPr>
                      <a:r>
                        <a:rPr lang="en-US" sz="1200" b="1" dirty="0">
                          <a:solidFill>
                            <a:srgbClr val="002060"/>
                          </a:solidFill>
                        </a:rPr>
                        <a:t>  Sub-Total</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159,710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1,598</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8,592</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10,190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8,592</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10.8</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6809">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56809">
                <a:tc>
                  <a:txBody>
                    <a:bodyPr/>
                    <a:lstStyle/>
                    <a:p>
                      <a:pPr marL="0" marR="0" algn="ctr">
                        <a:spcBef>
                          <a:spcPts val="0"/>
                        </a:spcBef>
                        <a:spcAft>
                          <a:spcPts val="0"/>
                        </a:spcAft>
                      </a:pPr>
                      <a:r>
                        <a:rPr lang="en-US" sz="1200" b="1" dirty="0">
                          <a:solidFill>
                            <a:srgbClr val="002060"/>
                          </a:solidFill>
                        </a:rPr>
                        <a:t>  Total</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491,710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35,598</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45,692</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81,290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79,692</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b="1" dirty="0">
                          <a:solidFill>
                            <a:srgbClr val="002060"/>
                          </a:solidFill>
                        </a:rPr>
                        <a:t>100.0</a:t>
                      </a:r>
                      <a:endParaRPr lang="en-US" sz="1200" b="1" dirty="0">
                        <a:solidFill>
                          <a:srgbClr val="002060"/>
                        </a:solidFill>
                        <a:latin typeface="Times New Roman"/>
                        <a:ea typeface="Times New Roman"/>
                        <a:cs typeface="Times New Roman"/>
                      </a:endParaRPr>
                    </a:p>
                  </a:txBody>
                  <a:tcPr marL="49095" marR="490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extBox 2">
            <a:extLst>
              <a:ext uri="{FF2B5EF4-FFF2-40B4-BE49-F238E27FC236}">
                <a16:creationId xmlns:a16="http://schemas.microsoft.com/office/drawing/2014/main" id="{7F9A5CF2-9751-C648-B78A-CA895713B3D7}"/>
              </a:ext>
            </a:extLst>
          </p:cNvPr>
          <p:cNvSpPr txBox="1"/>
          <p:nvPr/>
        </p:nvSpPr>
        <p:spPr>
          <a:xfrm>
            <a:off x="495300" y="913605"/>
            <a:ext cx="8153400" cy="338138"/>
          </a:xfrm>
          <a:prstGeom prst="rect">
            <a:avLst/>
          </a:prstGeom>
          <a:noFill/>
        </p:spPr>
        <p:txBody>
          <a:bodyPr>
            <a:spAutoFit/>
          </a:bodyPr>
          <a:lstStyle/>
          <a:p>
            <a:pPr algn="ctr" eaLnBrk="1" fontAlgn="auto" hangingPunct="1">
              <a:spcBef>
                <a:spcPts val="0"/>
              </a:spcBef>
              <a:spcAft>
                <a:spcPts val="0"/>
              </a:spcAft>
              <a:defRPr/>
            </a:pPr>
            <a:r>
              <a:rPr lang="en-US" altLang="en-US" sz="1600" b="1" dirty="0">
                <a:latin typeface="Arial"/>
                <a:ea typeface="+mj-ea"/>
                <a:cs typeface="Arial"/>
              </a:rPr>
              <a:t>Flexible 401(k) Plan for Charles Allen, M.D., P.A. </a:t>
            </a:r>
            <a:endParaRPr lang="en-US" sz="1600" b="1" dirty="0">
              <a:latin typeface="Arial"/>
              <a:ea typeface="+mj-ea"/>
              <a:cs typeface="Arial"/>
            </a:endParaRPr>
          </a:p>
        </p:txBody>
      </p:sp>
    </p:spTree>
    <p:extLst>
      <p:ext uri="{BB962C8B-B14F-4D97-AF65-F5344CB8AC3E}">
        <p14:creationId xmlns:p14="http://schemas.microsoft.com/office/powerpoint/2010/main" val="336273816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451187" y="1232808"/>
            <a:ext cx="2607757" cy="5035899"/>
          </a:xfrm>
          <a:prstGeom prst="rect">
            <a:avLst/>
          </a:prstGeom>
        </p:spPr>
      </p:pic>
      <p:sp>
        <p:nvSpPr>
          <p:cNvPr id="2" name="TextBox 1"/>
          <p:cNvSpPr txBox="1"/>
          <p:nvPr/>
        </p:nvSpPr>
        <p:spPr>
          <a:xfrm>
            <a:off x="-820379" y="235674"/>
            <a:ext cx="789662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Do I Ask A Question?</a:t>
            </a:r>
          </a:p>
        </p:txBody>
      </p:sp>
      <p:sp>
        <p:nvSpPr>
          <p:cNvPr id="9" name="TextBox 8"/>
          <p:cNvSpPr txBox="1"/>
          <p:nvPr/>
        </p:nvSpPr>
        <p:spPr>
          <a:xfrm>
            <a:off x="7147882" y="109130"/>
            <a:ext cx="1698437" cy="738664"/>
          </a:xfrm>
          <a:prstGeom prst="rect">
            <a:avLst/>
          </a:prstGeom>
          <a:solidFill>
            <a:schemeClr val="bg1"/>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STEP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Click Red Arrow to open Control Panel</a:t>
            </a:r>
          </a:p>
        </p:txBody>
      </p:sp>
      <p:sp>
        <p:nvSpPr>
          <p:cNvPr id="10" name="TextBox 9"/>
          <p:cNvSpPr txBox="1"/>
          <p:nvPr/>
        </p:nvSpPr>
        <p:spPr>
          <a:xfrm>
            <a:off x="1225398" y="5459078"/>
            <a:ext cx="4608474" cy="461665"/>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STEP 2:  Open Drop Down Arrow to Question Section; Type and send your question.</a:t>
            </a:r>
          </a:p>
        </p:txBody>
      </p:sp>
      <p:cxnSp>
        <p:nvCxnSpPr>
          <p:cNvPr id="14" name="Straight Arrow Connector 13"/>
          <p:cNvCxnSpPr>
            <a:stCxn id="9" idx="1"/>
          </p:cNvCxnSpPr>
          <p:nvPr/>
        </p:nvCxnSpPr>
        <p:spPr>
          <a:xfrm flipH="1">
            <a:off x="6555204" y="478462"/>
            <a:ext cx="592678" cy="5332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66" y="1114366"/>
            <a:ext cx="6172994" cy="4227026"/>
          </a:xfrm>
          <a:prstGeom prst="rect">
            <a:avLst/>
          </a:prstGeom>
        </p:spPr>
      </p:pic>
      <p:sp>
        <p:nvSpPr>
          <p:cNvPr id="13" name="Rectangle 12"/>
          <p:cNvSpPr/>
          <p:nvPr/>
        </p:nvSpPr>
        <p:spPr>
          <a:xfrm>
            <a:off x="2576078" y="1483990"/>
            <a:ext cx="1256130" cy="848664"/>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Oval 2"/>
          <p:cNvSpPr/>
          <p:nvPr/>
        </p:nvSpPr>
        <p:spPr>
          <a:xfrm>
            <a:off x="6194253" y="1011692"/>
            <a:ext cx="306844" cy="2803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p:nvPr/>
        </p:nvSpPr>
        <p:spPr>
          <a:xfrm>
            <a:off x="6757416" y="3683577"/>
            <a:ext cx="243638" cy="2822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Arrow Connector 11"/>
          <p:cNvCxnSpPr/>
          <p:nvPr/>
        </p:nvCxnSpPr>
        <p:spPr>
          <a:xfrm flipV="1">
            <a:off x="5788152" y="3913633"/>
            <a:ext cx="1047221" cy="14958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876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868363" y="609600"/>
            <a:ext cx="7407275" cy="1355725"/>
          </a:xfrm>
        </p:spPr>
        <p:txBody>
          <a:bodyPr/>
          <a:lstStyle/>
          <a:p>
            <a:pPr algn="ctr" eaLnBrk="1" hangingPunct="1"/>
            <a:r>
              <a:rPr lang="en-US" altLang="en-US" sz="2400" b="1" dirty="0" smtClean="0">
                <a:latin typeface="Arial" panose="020B0604020202020204" pitchFamily="34" charset="0"/>
                <a:cs typeface="Arial" panose="020B0604020202020204" pitchFamily="34" charset="0"/>
              </a:rPr>
              <a:t>Optimize Qualified Plan Contributions</a:t>
            </a:r>
            <a:br>
              <a:rPr lang="en-US" altLang="en-US" sz="2400" b="1"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of Jim Feutz, Suncoast Pension &amp; Benefits Group, Inc.) </a:t>
            </a:r>
          </a:p>
        </p:txBody>
      </p:sp>
      <p:sp>
        <p:nvSpPr>
          <p:cNvPr id="45058" name="Content Placeholder 2">
            <a:extLst>
              <a:ext uri="{FF2B5EF4-FFF2-40B4-BE49-F238E27FC236}">
                <a16:creationId xmlns:a16="http://schemas.microsoft.com/office/drawing/2014/main" id="{7235F2B2-4AD7-0E46-84C9-9515E4F76DCD}"/>
              </a:ext>
            </a:extLst>
          </p:cNvPr>
          <p:cNvSpPr>
            <a:spLocks noGrp="1"/>
          </p:cNvSpPr>
          <p:nvPr>
            <p:ph idx="4294967295"/>
          </p:nvPr>
        </p:nvSpPr>
        <p:spPr>
          <a:xfrm>
            <a:off x="869950" y="1676400"/>
            <a:ext cx="7404100" cy="4038600"/>
          </a:xfrm>
        </p:spPr>
        <p:txBody>
          <a:bodyPr rtlCol="0">
            <a:normAutofit/>
          </a:bodyPr>
          <a:lstStyle/>
          <a:p>
            <a:pPr indent="-137160" algn="just" eaLnBrk="1" fontAlgn="auto" hangingPunct="1">
              <a:spcAft>
                <a:spcPts val="0"/>
              </a:spcAft>
              <a:buFont typeface="Arial"/>
              <a:buChar char="•"/>
              <a:defRPr/>
            </a:pPr>
            <a:r>
              <a:rPr lang="en-US" dirty="0">
                <a:solidFill>
                  <a:schemeClr val="tx1"/>
                </a:solidFill>
              </a:rPr>
              <a:t>The following page is an example where the owner employs her son.  Note that the physician is able to get the maximum $55,500 (since she is over 50) even though she only takes compensation of $130,000.</a:t>
            </a:r>
          </a:p>
          <a:p>
            <a:pPr marL="34290" indent="0" algn="just" eaLnBrk="1" fontAlgn="auto" hangingPunct="1">
              <a:spcAft>
                <a:spcPts val="0"/>
              </a:spcAft>
              <a:buFont typeface="Corbel" panose="020B0503020204020204" pitchFamily="34" charset="0"/>
              <a:buNone/>
              <a:defRPr/>
            </a:pPr>
            <a:endParaRPr lang="en-US" dirty="0">
              <a:solidFill>
                <a:schemeClr val="tx1"/>
              </a:solidFill>
            </a:endParaRPr>
          </a:p>
          <a:p>
            <a:pPr indent="-137160" algn="just" eaLnBrk="1" fontAlgn="auto" hangingPunct="1">
              <a:spcAft>
                <a:spcPts val="0"/>
              </a:spcAft>
              <a:buFont typeface="Arial"/>
              <a:buChar char="•"/>
              <a:defRPr/>
            </a:pPr>
            <a:r>
              <a:rPr lang="en-US" dirty="0">
                <a:solidFill>
                  <a:schemeClr val="tx1"/>
                </a:solidFill>
              </a:rPr>
              <a:t>The plan also covers Ann Mitchell, a highly compensated assistant, who is not an owner.  If desired the plan could totally exclude Mitchell which would reduce the contribution by $3,630.</a:t>
            </a:r>
          </a:p>
        </p:txBody>
      </p:sp>
    </p:spTree>
    <p:extLst>
      <p:ext uri="{BB962C8B-B14F-4D97-AF65-F5344CB8AC3E}">
        <p14:creationId xmlns:p14="http://schemas.microsoft.com/office/powerpoint/2010/main" val="2438024137"/>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1120 for a C Corporation</a:t>
            </a:r>
            <a:endParaRPr lang="en-US" dirty="0"/>
          </a:p>
        </p:txBody>
      </p:sp>
      <p:sp>
        <p:nvSpPr>
          <p:cNvPr id="7" name="Text Placeholder 6"/>
          <p:cNvSpPr>
            <a:spLocks noGrp="1"/>
          </p:cNvSpPr>
          <p:nvPr>
            <p:ph type="body" sz="half" idx="4294967295"/>
          </p:nvPr>
        </p:nvSpPr>
        <p:spPr>
          <a:xfrm>
            <a:off x="0" y="2057400"/>
            <a:ext cx="2949575" cy="3811588"/>
          </a:xfrm>
        </p:spPr>
        <p:txBody>
          <a:bodyPr/>
          <a:lstStyle/>
          <a:p>
            <a:r>
              <a:rPr lang="en-US" dirty="0" smtClean="0"/>
              <a:t>Page 1 of 6</a:t>
            </a:r>
            <a:endParaRPr lang="en-US" dirty="0"/>
          </a:p>
        </p:txBody>
      </p:sp>
      <p:pic>
        <p:nvPicPr>
          <p:cNvPr id="9" name="Picture Placeholder 8"/>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l="-44" t="118" r="-148"/>
          <a:stretch/>
        </p:blipFill>
        <p:spPr>
          <a:xfrm>
            <a:off x="4067175" y="82550"/>
            <a:ext cx="5076825" cy="655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0186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1120-S for an S Corporation</a:t>
            </a:r>
            <a:endParaRPr lang="en-US" dirty="0"/>
          </a:p>
        </p:txBody>
      </p:sp>
      <p:pic>
        <p:nvPicPr>
          <p:cNvPr id="6" name="Picture Placeholder 5"/>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l="363" t="266" r="440" b="-133"/>
          <a:stretch/>
        </p:blipFill>
        <p:spPr>
          <a:xfrm>
            <a:off x="4110038" y="60325"/>
            <a:ext cx="5033962" cy="6561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5</a:t>
            </a:r>
            <a:endParaRPr lang="en-US" dirty="0"/>
          </a:p>
        </p:txBody>
      </p:sp>
    </p:spTree>
    <p:extLst>
      <p:ext uri="{BB962C8B-B14F-4D97-AF65-F5344CB8AC3E}">
        <p14:creationId xmlns:p14="http://schemas.microsoft.com/office/powerpoint/2010/main" val="1947093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1065 for Partnerships</a:t>
            </a:r>
            <a:endParaRPr lang="en-US" dirty="0"/>
          </a:p>
        </p:txBody>
      </p:sp>
      <p:pic>
        <p:nvPicPr>
          <p:cNvPr id="6" name="Picture Placeholder 5"/>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560" t="703" r="453"/>
          <a:stretch/>
        </p:blipFill>
        <p:spPr>
          <a:xfrm>
            <a:off x="4144963" y="69850"/>
            <a:ext cx="4999037" cy="648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5</a:t>
            </a:r>
            <a:endParaRPr lang="en-US" dirty="0"/>
          </a:p>
        </p:txBody>
      </p:sp>
    </p:spTree>
    <p:extLst>
      <p:ext uri="{BB962C8B-B14F-4D97-AF65-F5344CB8AC3E}">
        <p14:creationId xmlns:p14="http://schemas.microsoft.com/office/powerpoint/2010/main" val="387952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1040 Schedule C for Individuals</a:t>
            </a:r>
            <a:endParaRPr lang="en-US" dirty="0"/>
          </a:p>
        </p:txBody>
      </p:sp>
      <p:pic>
        <p:nvPicPr>
          <p:cNvPr id="6" name="Picture Placeholder 5"/>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753" t="665" r="1028"/>
          <a:stretch/>
        </p:blipFill>
        <p:spPr>
          <a:xfrm>
            <a:off x="4170363" y="69850"/>
            <a:ext cx="4973637" cy="650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2</a:t>
            </a:r>
            <a:endParaRPr lang="en-US" dirty="0"/>
          </a:p>
        </p:txBody>
      </p:sp>
    </p:spTree>
    <p:extLst>
      <p:ext uri="{BB962C8B-B14F-4D97-AF65-F5344CB8AC3E}">
        <p14:creationId xmlns:p14="http://schemas.microsoft.com/office/powerpoint/2010/main" val="3299179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1040 Schedule E for Individuals</a:t>
            </a:r>
            <a:endParaRPr lang="en-US" dirty="0"/>
          </a:p>
        </p:txBody>
      </p:sp>
      <p:pic>
        <p:nvPicPr>
          <p:cNvPr id="6" name="Picture Placeholder 5"/>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331" t="-168" r="341"/>
          <a:stretch/>
        </p:blipFill>
        <p:spPr>
          <a:xfrm>
            <a:off x="4152900" y="69850"/>
            <a:ext cx="4991100" cy="6511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2</a:t>
            </a:r>
            <a:endParaRPr lang="en-US" dirty="0"/>
          </a:p>
        </p:txBody>
      </p:sp>
    </p:spTree>
    <p:extLst>
      <p:ext uri="{BB962C8B-B14F-4D97-AF65-F5344CB8AC3E}">
        <p14:creationId xmlns:p14="http://schemas.microsoft.com/office/powerpoint/2010/main" val="2812108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1065 Schedule K-1</a:t>
            </a:r>
            <a:endParaRPr lang="en-US" dirty="0"/>
          </a:p>
        </p:txBody>
      </p:sp>
      <p:pic>
        <p:nvPicPr>
          <p:cNvPr id="6" name="Picture Placeholder 5"/>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66" t="-202" r="898"/>
          <a:stretch/>
        </p:blipFill>
        <p:spPr>
          <a:xfrm>
            <a:off x="4197350" y="69850"/>
            <a:ext cx="4946650" cy="646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1</a:t>
            </a:r>
            <a:endParaRPr lang="en-US" dirty="0"/>
          </a:p>
        </p:txBody>
      </p:sp>
    </p:spTree>
    <p:extLst>
      <p:ext uri="{BB962C8B-B14F-4D97-AF65-F5344CB8AC3E}">
        <p14:creationId xmlns:p14="http://schemas.microsoft.com/office/powerpoint/2010/main" val="770278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2949575" cy="1600200"/>
          </a:xfrm>
        </p:spPr>
        <p:txBody>
          <a:bodyPr/>
          <a:lstStyle/>
          <a:p>
            <a:r>
              <a:rPr lang="en-US" dirty="0" smtClean="0"/>
              <a:t>IRS Form 1120-S Schedule K-1</a:t>
            </a:r>
            <a:endParaRPr lang="en-US" dirty="0"/>
          </a:p>
        </p:txBody>
      </p:sp>
      <p:pic>
        <p:nvPicPr>
          <p:cNvPr id="6" name="Picture Placeholder 5"/>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88" t="876" r="297"/>
          <a:stretch/>
        </p:blipFill>
        <p:spPr>
          <a:xfrm>
            <a:off x="4171950" y="106363"/>
            <a:ext cx="4972050" cy="6403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0" y="2057400"/>
            <a:ext cx="2949575" cy="3811588"/>
          </a:xfrm>
        </p:spPr>
        <p:txBody>
          <a:bodyPr/>
          <a:lstStyle/>
          <a:p>
            <a:r>
              <a:rPr lang="en-US" dirty="0" smtClean="0"/>
              <a:t>Page 1 of 1</a:t>
            </a:r>
            <a:endParaRPr lang="en-US" dirty="0"/>
          </a:p>
        </p:txBody>
      </p:sp>
    </p:spTree>
    <p:extLst>
      <p:ext uri="{BB962C8B-B14F-4D97-AF65-F5344CB8AC3E}">
        <p14:creationId xmlns:p14="http://schemas.microsoft.com/office/powerpoint/2010/main" val="333116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365125"/>
            <a:ext cx="7886700" cy="1325563"/>
          </a:xfrm>
        </p:spPr>
        <p:txBody>
          <a:bodyPr>
            <a:noAutofit/>
          </a:bodyPr>
          <a:lstStyle/>
          <a:p>
            <a:r>
              <a:rPr lang="en-US" sz="3200" b="1" dirty="0" smtClean="0"/>
              <a:t>Number of Firms by Entity Type, 1980 to 2017</a:t>
            </a:r>
            <a:endParaRPr lang="en-US" sz="3200" b="1" dirty="0"/>
          </a:p>
        </p:txBody>
      </p:sp>
      <p:pic>
        <p:nvPicPr>
          <p:cNvPr id="8" name="Content Placeholder 7"/>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988"/>
          <a:stretch/>
        </p:blipFill>
        <p:spPr>
          <a:xfrm>
            <a:off x="0" y="1552575"/>
            <a:ext cx="8299450" cy="469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5266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Corporations Generally</a:t>
            </a:r>
            <a:endParaRPr lang="en-US" dirty="0"/>
          </a:p>
        </p:txBody>
      </p:sp>
      <p:sp>
        <p:nvSpPr>
          <p:cNvPr id="3" name="Content Placeholder 2"/>
          <p:cNvSpPr>
            <a:spLocks noGrp="1"/>
          </p:cNvSpPr>
          <p:nvPr>
            <p:ph idx="4294967295"/>
          </p:nvPr>
        </p:nvSpPr>
        <p:spPr>
          <a:xfrm>
            <a:off x="0" y="1825625"/>
            <a:ext cx="7886700" cy="4351338"/>
          </a:xfrm>
        </p:spPr>
        <p:txBody>
          <a:bodyPr>
            <a:normAutofit fontScale="92500"/>
          </a:bodyPr>
          <a:lstStyle/>
          <a:p>
            <a:pPr>
              <a:lnSpc>
                <a:spcPct val="120000"/>
              </a:lnSpc>
            </a:pPr>
            <a:r>
              <a:rPr lang="en-US" dirty="0"/>
              <a:t>Both C corporations and </a:t>
            </a:r>
            <a:r>
              <a:rPr lang="en-US" dirty="0" smtClean="0"/>
              <a:t>S </a:t>
            </a:r>
            <a:r>
              <a:rPr lang="en-US" dirty="0"/>
              <a:t>corporations are “corporations” under the Internal Revenue Code for federal income tax purposes.</a:t>
            </a:r>
          </a:p>
          <a:p>
            <a:pPr>
              <a:lnSpc>
                <a:spcPct val="120000"/>
              </a:lnSpc>
            </a:pPr>
            <a:r>
              <a:rPr lang="en-US" dirty="0"/>
              <a:t>A corporation is a legal entity separate from its shareholders that exists perpetually until it is dissolved.</a:t>
            </a:r>
          </a:p>
          <a:p>
            <a:pPr>
              <a:lnSpc>
                <a:spcPct val="120000"/>
              </a:lnSpc>
            </a:pPr>
            <a:r>
              <a:rPr lang="en-US" dirty="0"/>
              <a:t>The risk to the shareholder is limited to the risk of losing their investment. Corporate shareholders are not personally liable for the debts of the corporation.</a:t>
            </a:r>
          </a:p>
          <a:p>
            <a:pPr>
              <a:lnSpc>
                <a:spcPct val="120000"/>
              </a:lnSpc>
            </a:pPr>
            <a:r>
              <a:rPr lang="en-US" dirty="0"/>
              <a:t>The shareholder’s ownership interest in the corporation is represented by freely transferrable shares.</a:t>
            </a:r>
          </a:p>
          <a:p>
            <a:pPr>
              <a:lnSpc>
                <a:spcPct val="120000"/>
              </a:lnSpc>
            </a:pPr>
            <a:r>
              <a:rPr lang="en-US" dirty="0"/>
              <a:t>Corporations are managed by a board of directors that are elected by the shareholders. The board of directors appoints the corporation’s officers.</a:t>
            </a:r>
          </a:p>
        </p:txBody>
      </p:sp>
    </p:spTree>
    <p:extLst>
      <p:ext uri="{BB962C8B-B14F-4D97-AF65-F5344CB8AC3E}">
        <p14:creationId xmlns:p14="http://schemas.microsoft.com/office/powerpoint/2010/main" val="2363285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5557" y="4910"/>
            <a:ext cx="5762993" cy="1093046"/>
          </a:xfrm>
          <a:prstGeom prst="rect">
            <a:avLst/>
          </a:prstGeom>
          <a:ln w="38100" cap="sq">
            <a:noFill/>
            <a:prstDash val="solid"/>
            <a:miter lim="800000"/>
          </a:ln>
          <a:effectLst/>
        </p:spPr>
      </p:pic>
      <p:sp>
        <p:nvSpPr>
          <p:cNvPr id="3" name="TextBox 2"/>
          <p:cNvSpPr txBox="1"/>
          <p:nvPr/>
        </p:nvSpPr>
        <p:spPr>
          <a:xfrm>
            <a:off x="172600" y="7025"/>
            <a:ext cx="2951239" cy="1231106"/>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ALAN GASSMAN’S FREE SATURDAY WEBINAR SERIES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Past Video Recordings Are Available In Alan Gassman’s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YouTube Library</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499768" y="1097956"/>
            <a:ext cx="8144464" cy="5280366"/>
          </a:xfrm>
          <a:prstGeom prst="rect">
            <a:avLst/>
          </a:prstGeom>
        </p:spPr>
      </p:pic>
    </p:spTree>
    <p:extLst>
      <p:ext uri="{BB962C8B-B14F-4D97-AF65-F5344CB8AC3E}">
        <p14:creationId xmlns:p14="http://schemas.microsoft.com/office/powerpoint/2010/main" val="1517191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normAutofit/>
          </a:bodyPr>
          <a:lstStyle/>
          <a:p>
            <a:pPr algn="ctr"/>
            <a:r>
              <a:rPr lang="en-US" dirty="0" smtClean="0"/>
              <a:t>Corporate Formation: </a:t>
            </a:r>
            <a:r>
              <a:rPr lang="en-US" dirty="0" err="1" smtClean="0"/>
              <a:t>Nonrecognition</a:t>
            </a:r>
            <a:r>
              <a:rPr lang="en-US" dirty="0" smtClean="0"/>
              <a:t> </a:t>
            </a:r>
            <a:r>
              <a:rPr lang="en-US" dirty="0"/>
              <a:t>Under IRC </a:t>
            </a:r>
            <a:r>
              <a:rPr lang="en-US" dirty="0" smtClean="0"/>
              <a:t>§ 351</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dirty="0"/>
              <a:t>Contributions to a corporation are tax-free only if they meet the 80% of control test set forth under Internal Revenue Code Section 351. </a:t>
            </a:r>
            <a:endParaRPr lang="en-US" dirty="0" smtClean="0"/>
          </a:p>
          <a:p>
            <a:pPr>
              <a:lnSpc>
                <a:spcPct val="100000"/>
              </a:lnSpc>
            </a:pPr>
            <a:r>
              <a:rPr lang="en-US" dirty="0" smtClean="0"/>
              <a:t>This </a:t>
            </a:r>
            <a:r>
              <a:rPr lang="en-US" dirty="0"/>
              <a:t>test requires that the contributors own at least 80% of the total combined voting power of all </a:t>
            </a:r>
            <a:r>
              <a:rPr lang="en-US" dirty="0" smtClean="0"/>
              <a:t>classes </a:t>
            </a:r>
            <a:r>
              <a:rPr lang="en-US" dirty="0"/>
              <a:t>of stock entitled to </a:t>
            </a:r>
            <a:r>
              <a:rPr lang="en-US" dirty="0" smtClean="0"/>
              <a:t>vote and </a:t>
            </a:r>
            <a:r>
              <a:rPr lang="en-US" dirty="0"/>
              <a:t>at least 80% of the total number of shares of </a:t>
            </a:r>
            <a:r>
              <a:rPr lang="en-US" dirty="0" smtClean="0"/>
              <a:t>all other classes </a:t>
            </a:r>
            <a:r>
              <a:rPr lang="en-US" dirty="0"/>
              <a:t>of </a:t>
            </a:r>
            <a:r>
              <a:rPr lang="en-US" dirty="0" smtClean="0"/>
              <a:t>stock immediately after the contribution.</a:t>
            </a:r>
            <a:endParaRPr lang="en-US" dirty="0"/>
          </a:p>
        </p:txBody>
      </p:sp>
    </p:spTree>
    <p:extLst>
      <p:ext uri="{BB962C8B-B14F-4D97-AF65-F5344CB8AC3E}">
        <p14:creationId xmlns:p14="http://schemas.microsoft.com/office/powerpoint/2010/main" val="373453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Taxation </a:t>
            </a:r>
            <a:r>
              <a:rPr lang="en-US" smtClean="0"/>
              <a:t>of C Corporations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C corporations are taxed under a firm-taxation, also known as “double taxation,” model:</a:t>
            </a:r>
          </a:p>
          <a:p>
            <a:pPr lvl="1">
              <a:lnSpc>
                <a:spcPct val="100000"/>
              </a:lnSpc>
            </a:pPr>
            <a:r>
              <a:rPr lang="en-US" dirty="0" smtClean="0"/>
              <a:t>The </a:t>
            </a:r>
            <a:r>
              <a:rPr lang="en-US" dirty="0"/>
              <a:t>corporation is taxed on its income.</a:t>
            </a:r>
          </a:p>
          <a:p>
            <a:pPr lvl="1">
              <a:lnSpc>
                <a:spcPct val="100000"/>
              </a:lnSpc>
            </a:pPr>
            <a:r>
              <a:rPr lang="en-US" dirty="0"/>
              <a:t>Shareholders are taxed separately on any distributions that they receive</a:t>
            </a:r>
            <a:r>
              <a:rPr lang="en-US" dirty="0" smtClean="0"/>
              <a:t>.</a:t>
            </a:r>
          </a:p>
          <a:p>
            <a:pPr>
              <a:lnSpc>
                <a:spcPct val="100000"/>
              </a:lnSpc>
            </a:pPr>
            <a:r>
              <a:rPr lang="en-US" dirty="0" smtClean="0"/>
              <a:t>Because the C corporation is considered an entity separate from its shareholders, the C corporation must compute its own annual gross income and deductions, pay corporate taxes, and file its own annual return (Form 1120).</a:t>
            </a:r>
          </a:p>
        </p:txBody>
      </p:sp>
    </p:spTree>
    <p:extLst>
      <p:ext uri="{BB962C8B-B14F-4D97-AF65-F5344CB8AC3E}">
        <p14:creationId xmlns:p14="http://schemas.microsoft.com/office/powerpoint/2010/main" val="2013472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Taxation </a:t>
            </a:r>
            <a:r>
              <a:rPr lang="en-US" smtClean="0"/>
              <a:t>of C Corporations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Under certain circumstances, if a C corporation accumulates its earnings, it may be subject to penalty taxes in addition to corporate income taxes.</a:t>
            </a:r>
          </a:p>
        </p:txBody>
      </p:sp>
    </p:spTree>
    <p:extLst>
      <p:ext uri="{BB962C8B-B14F-4D97-AF65-F5344CB8AC3E}">
        <p14:creationId xmlns:p14="http://schemas.microsoft.com/office/powerpoint/2010/main" val="834437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342900"/>
            <a:ext cx="7886700" cy="1325563"/>
          </a:xfrm>
        </p:spPr>
        <p:txBody>
          <a:bodyPr/>
          <a:lstStyle/>
          <a:p>
            <a:r>
              <a:rPr lang="en-US" dirty="0"/>
              <a:t>Historic U.S. Corporate Tax Rates</a:t>
            </a:r>
          </a:p>
        </p:txBody>
      </p:sp>
      <p:graphicFrame>
        <p:nvGraphicFramePr>
          <p:cNvPr id="5" name="Content Placeholder 4"/>
          <p:cNvGraphicFramePr>
            <a:graphicFrameLocks noGrp="1"/>
          </p:cNvGraphicFramePr>
          <p:nvPr>
            <p:ph idx="4294967295"/>
            <p:extLst/>
          </p:nvPr>
        </p:nvGraphicFramePr>
        <p:xfrm>
          <a:off x="0" y="862013"/>
          <a:ext cx="8718550" cy="5426075"/>
        </p:xfrm>
        <a:graphic>
          <a:graphicData uri="http://schemas.openxmlformats.org/drawingml/2006/table">
            <a:tbl>
              <a:tblPr firstRow="1" bandRow="1">
                <a:tableStyleId>{93296810-A885-4BE3-A3E7-6D5BEEA58F35}</a:tableStyleId>
              </a:tblPr>
              <a:tblGrid>
                <a:gridCol w="402564">
                  <a:extLst>
                    <a:ext uri="{9D8B030D-6E8A-4147-A177-3AD203B41FA5}">
                      <a16:colId xmlns:a16="http://schemas.microsoft.com/office/drawing/2014/main" val="4231431854"/>
                    </a:ext>
                  </a:extLst>
                </a:gridCol>
                <a:gridCol w="813039">
                  <a:extLst>
                    <a:ext uri="{9D8B030D-6E8A-4147-A177-3AD203B41FA5}">
                      <a16:colId xmlns:a16="http://schemas.microsoft.com/office/drawing/2014/main" val="3020247588"/>
                    </a:ext>
                  </a:extLst>
                </a:gridCol>
                <a:gridCol w="722700">
                  <a:extLst>
                    <a:ext uri="{9D8B030D-6E8A-4147-A177-3AD203B41FA5}">
                      <a16:colId xmlns:a16="http://schemas.microsoft.com/office/drawing/2014/main" val="3065779345"/>
                    </a:ext>
                  </a:extLst>
                </a:gridCol>
                <a:gridCol w="6780393">
                  <a:extLst>
                    <a:ext uri="{9D8B030D-6E8A-4147-A177-3AD203B41FA5}">
                      <a16:colId xmlns:a16="http://schemas.microsoft.com/office/drawing/2014/main" val="1841089027"/>
                    </a:ext>
                  </a:extLst>
                </a:gridCol>
              </a:tblGrid>
              <a:tr h="164761">
                <a:tc>
                  <a:txBody>
                    <a:bodyPr/>
                    <a:lstStyle/>
                    <a:p>
                      <a:pPr algn="ctr" fontAlgn="b"/>
                      <a:r>
                        <a:rPr lang="en-US" sz="1050" u="none" strike="noStrike" dirty="0">
                          <a:effectLst/>
                        </a:rPr>
                        <a:t>Year</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Max Tax Rate</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President</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dirty="0">
                          <a:effectLst/>
                        </a:rPr>
                        <a:t>Comments</a:t>
                      </a:r>
                      <a:endParaRPr lang="en-US" sz="10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6110523"/>
                  </a:ext>
                </a:extLst>
              </a:tr>
              <a:tr h="164761">
                <a:tc>
                  <a:txBody>
                    <a:bodyPr/>
                    <a:lstStyle/>
                    <a:p>
                      <a:pPr algn="ctr" fontAlgn="b"/>
                      <a:r>
                        <a:rPr lang="en-US" sz="1050" u="none" strike="noStrike" dirty="0">
                          <a:effectLst/>
                        </a:rPr>
                        <a:t>1909</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Taft</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0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4052246"/>
                  </a:ext>
                </a:extLst>
              </a:tr>
              <a:tr h="164761">
                <a:tc>
                  <a:txBody>
                    <a:bodyPr/>
                    <a:lstStyle/>
                    <a:p>
                      <a:pPr algn="ctr" fontAlgn="b"/>
                      <a:r>
                        <a:rPr lang="en-US" sz="1050" u="none" strike="noStrike" dirty="0">
                          <a:effectLst/>
                        </a:rPr>
                        <a:t>1916</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Wilson</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Reduced tariffs and raised corporate</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1278643"/>
                  </a:ext>
                </a:extLst>
              </a:tr>
              <a:tr h="164761">
                <a:tc>
                  <a:txBody>
                    <a:bodyPr/>
                    <a:lstStyle/>
                    <a:p>
                      <a:pPr algn="ctr" fontAlgn="b"/>
                      <a:r>
                        <a:rPr lang="en-US" sz="1050" u="none" strike="noStrike" dirty="0">
                          <a:effectLst/>
                        </a:rPr>
                        <a:t>1917</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6</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U .S. entered WWI</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68917"/>
                  </a:ext>
                </a:extLst>
              </a:tr>
              <a:tr h="164761">
                <a:tc>
                  <a:txBody>
                    <a:bodyPr/>
                    <a:lstStyle/>
                    <a:p>
                      <a:pPr algn="ctr" fontAlgn="b"/>
                      <a:r>
                        <a:rPr lang="en-US" sz="1050" u="none" strike="noStrike" dirty="0">
                          <a:effectLst/>
                        </a:rPr>
                        <a:t>1918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Taxes raised to finance WWI</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23227388"/>
                  </a:ext>
                </a:extLst>
              </a:tr>
              <a:tr h="164761">
                <a:tc>
                  <a:txBody>
                    <a:bodyPr/>
                    <a:lstStyle/>
                    <a:p>
                      <a:pPr algn="ctr" fontAlgn="b"/>
                      <a:r>
                        <a:rPr lang="en-US" sz="1050" u="none" strike="noStrike" dirty="0">
                          <a:effectLst/>
                        </a:rPr>
                        <a:t>1919</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10</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WWI ended</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93123318"/>
                  </a:ext>
                </a:extLst>
              </a:tr>
              <a:tr h="164761">
                <a:tc>
                  <a:txBody>
                    <a:bodyPr/>
                    <a:lstStyle/>
                    <a:p>
                      <a:pPr algn="ctr" fontAlgn="b"/>
                      <a:r>
                        <a:rPr lang="en-US" sz="1050" u="none" strike="noStrike" dirty="0">
                          <a:effectLst/>
                        </a:rPr>
                        <a:t>1922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12.5</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Harding</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Lowered income tax and raised corporate</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0857806"/>
                  </a:ext>
                </a:extLst>
              </a:tr>
              <a:tr h="164761">
                <a:tc>
                  <a:txBody>
                    <a:bodyPr/>
                    <a:lstStyle/>
                    <a:p>
                      <a:pPr algn="ctr" fontAlgn="b"/>
                      <a:r>
                        <a:rPr lang="en-US" sz="1050" u="none" strike="noStrike">
                          <a:effectLst/>
                        </a:rPr>
                        <a:t>1925</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13</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Coolidge</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Reduced income tax, raised corporate</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1914029"/>
                  </a:ext>
                </a:extLst>
              </a:tr>
              <a:tr h="164761">
                <a:tc>
                  <a:txBody>
                    <a:bodyPr/>
                    <a:lstStyle/>
                    <a:p>
                      <a:pPr algn="ctr" fontAlgn="b"/>
                      <a:r>
                        <a:rPr lang="en-US" sz="1050" u="none" strike="noStrike" dirty="0">
                          <a:effectLst/>
                        </a:rPr>
                        <a:t>1926</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13.5</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Recession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7048104"/>
                  </a:ext>
                </a:extLst>
              </a:tr>
              <a:tr h="164761">
                <a:tc>
                  <a:txBody>
                    <a:bodyPr/>
                    <a:lstStyle/>
                    <a:p>
                      <a:pPr algn="ctr" fontAlgn="b"/>
                      <a:r>
                        <a:rPr lang="en-US" sz="1050" u="none" strike="noStrike" dirty="0">
                          <a:effectLst/>
                        </a:rPr>
                        <a:t>1928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Recession ended</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0695458"/>
                  </a:ext>
                </a:extLst>
              </a:tr>
              <a:tr h="164761">
                <a:tc>
                  <a:txBody>
                    <a:bodyPr/>
                    <a:lstStyle/>
                    <a:p>
                      <a:pPr algn="ctr" fontAlgn="b"/>
                      <a:r>
                        <a:rPr lang="en-US" sz="1050" u="none" strike="noStrike" dirty="0">
                          <a:effectLst/>
                        </a:rPr>
                        <a:t>1929</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Hoover</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Tax cut triggered stock market crash</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91309"/>
                  </a:ext>
                </a:extLst>
              </a:tr>
              <a:tr h="164761">
                <a:tc>
                  <a:txBody>
                    <a:bodyPr/>
                    <a:lstStyle/>
                    <a:p>
                      <a:pPr algn="ctr" fontAlgn="b"/>
                      <a:r>
                        <a:rPr lang="en-US" sz="1050" u="none" strike="noStrike" dirty="0">
                          <a:effectLst/>
                        </a:rPr>
                        <a:t>1930</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Dust Bowl started</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3907248"/>
                  </a:ext>
                </a:extLst>
              </a:tr>
              <a:tr h="164761">
                <a:tc>
                  <a:txBody>
                    <a:bodyPr/>
                    <a:lstStyle/>
                    <a:p>
                      <a:pPr algn="ctr" fontAlgn="b"/>
                      <a:r>
                        <a:rPr lang="en-US" sz="1050" u="none" strike="noStrike" dirty="0">
                          <a:effectLst/>
                        </a:rPr>
                        <a:t>1932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13.8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Tax hikes to stop speculation worsened depression.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6180767"/>
                  </a:ext>
                </a:extLst>
              </a:tr>
              <a:tr h="164761">
                <a:tc>
                  <a:txBody>
                    <a:bodyPr/>
                    <a:lstStyle/>
                    <a:p>
                      <a:pPr algn="ctr" fontAlgn="b"/>
                      <a:r>
                        <a:rPr lang="en-US" sz="1050" u="none" strike="noStrike" dirty="0">
                          <a:effectLst/>
                        </a:rPr>
                        <a:t>1936</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15</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FDR</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Hike revived depression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2370718"/>
                  </a:ext>
                </a:extLst>
              </a:tr>
              <a:tr h="164761">
                <a:tc>
                  <a:txBody>
                    <a:bodyPr/>
                    <a:lstStyle/>
                    <a:p>
                      <a:pPr algn="ctr" fontAlgn="b"/>
                      <a:r>
                        <a:rPr lang="en-US" sz="1050" u="none" strike="noStrike" dirty="0">
                          <a:effectLst/>
                        </a:rPr>
                        <a:t>1938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19</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dirty="0">
                          <a:effectLst/>
                        </a:rPr>
                        <a:t>Dust Bowl ended</a:t>
                      </a:r>
                      <a:endParaRPr lang="en-US" sz="10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843722"/>
                  </a:ext>
                </a:extLst>
              </a:tr>
              <a:tr h="164761">
                <a:tc>
                  <a:txBody>
                    <a:bodyPr/>
                    <a:lstStyle/>
                    <a:p>
                      <a:pPr algn="ctr" fontAlgn="b"/>
                      <a:r>
                        <a:rPr lang="en-US" sz="1050" u="none" strike="noStrike" dirty="0">
                          <a:effectLst/>
                        </a:rPr>
                        <a:t>1940</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24</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Hike to finance WWII</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85988197"/>
                  </a:ext>
                </a:extLst>
              </a:tr>
              <a:tr h="164761">
                <a:tc>
                  <a:txBody>
                    <a:bodyPr/>
                    <a:lstStyle/>
                    <a:p>
                      <a:pPr algn="ctr" fontAlgn="b"/>
                      <a:r>
                        <a:rPr lang="en-US" sz="1050" u="none" strike="noStrike" dirty="0">
                          <a:effectLst/>
                        </a:rPr>
                        <a:t>1941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31</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Pearl Harbor</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70161870"/>
                  </a:ext>
                </a:extLst>
              </a:tr>
              <a:tr h="164761">
                <a:tc>
                  <a:txBody>
                    <a:bodyPr/>
                    <a:lstStyle/>
                    <a:p>
                      <a:pPr algn="ctr" fontAlgn="b"/>
                      <a:r>
                        <a:rPr lang="en-US" sz="1050" u="none" strike="noStrike" dirty="0">
                          <a:effectLst/>
                        </a:rPr>
                        <a:t>1942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40</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Hikes to pay for WWII</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9957041"/>
                  </a:ext>
                </a:extLst>
              </a:tr>
              <a:tr h="164761">
                <a:tc>
                  <a:txBody>
                    <a:bodyPr/>
                    <a:lstStyle/>
                    <a:p>
                      <a:pPr algn="ctr" fontAlgn="b"/>
                      <a:r>
                        <a:rPr lang="en-US" sz="1050" u="none" strike="noStrike" dirty="0">
                          <a:effectLst/>
                        </a:rPr>
                        <a:t>1950</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38</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Truman</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Cut to fight recession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9748381"/>
                  </a:ext>
                </a:extLst>
              </a:tr>
              <a:tr h="164761">
                <a:tc>
                  <a:txBody>
                    <a:bodyPr/>
                    <a:lstStyle/>
                    <a:p>
                      <a:pPr algn="ctr" fontAlgn="b"/>
                      <a:r>
                        <a:rPr lang="en-US" sz="1050" u="none" strike="noStrike" dirty="0">
                          <a:effectLst/>
                        </a:rPr>
                        <a:t>1951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50.75</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Hike to fund Korean War</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7106799"/>
                  </a:ext>
                </a:extLst>
              </a:tr>
              <a:tr h="164761">
                <a:tc>
                  <a:txBody>
                    <a:bodyPr/>
                    <a:lstStyle/>
                    <a:p>
                      <a:pPr algn="ctr" fontAlgn="b"/>
                      <a:r>
                        <a:rPr lang="en-US" sz="1050" u="none" strike="noStrike" dirty="0">
                          <a:effectLst/>
                        </a:rPr>
                        <a:t>1952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52</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Eisenhower</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No cuts, despite 1953 and 1957 recessions.</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85997400"/>
                  </a:ext>
                </a:extLst>
              </a:tr>
              <a:tr h="164761">
                <a:tc>
                  <a:txBody>
                    <a:bodyPr/>
                    <a:lstStyle/>
                    <a:p>
                      <a:pPr algn="ctr" fontAlgn="b"/>
                      <a:r>
                        <a:rPr lang="en-US" sz="1050" u="none" strike="noStrike" dirty="0">
                          <a:effectLst/>
                        </a:rPr>
                        <a:t>1964</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50</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LBJ</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Implemented JFK's tax cut</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1834279"/>
                  </a:ext>
                </a:extLst>
              </a:tr>
              <a:tr h="164761">
                <a:tc>
                  <a:txBody>
                    <a:bodyPr/>
                    <a:lstStyle/>
                    <a:p>
                      <a:pPr algn="ctr" fontAlgn="b"/>
                      <a:r>
                        <a:rPr lang="en-US" sz="1050" u="none" strike="noStrike" dirty="0">
                          <a:effectLst/>
                        </a:rPr>
                        <a:t>1965</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48</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Cut boosted economy</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8508793"/>
                  </a:ext>
                </a:extLst>
              </a:tr>
              <a:tr h="164761">
                <a:tc>
                  <a:txBody>
                    <a:bodyPr/>
                    <a:lstStyle/>
                    <a:p>
                      <a:pPr algn="ctr" fontAlgn="b"/>
                      <a:r>
                        <a:rPr lang="en-US" sz="1050" u="none" strike="noStrike" dirty="0">
                          <a:effectLst/>
                        </a:rPr>
                        <a:t>1968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a:effectLst/>
                        </a:rPr>
                        <a:t>52.8</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a:endParaRPr lang="en-US" sz="1050" dirty="0"/>
                    </a:p>
                  </a:txBody>
                  <a:tcPr marL="9525" marR="9525" marT="9525" marB="0" anchor="b"/>
                </a:tc>
                <a:tc>
                  <a:txBody>
                    <a:bodyPr/>
                    <a:lstStyle/>
                    <a:p>
                      <a:pPr algn="l" fontAlgn="b"/>
                      <a:r>
                        <a:rPr lang="en-US" sz="1050" u="none" strike="noStrike">
                          <a:effectLst/>
                        </a:rPr>
                        <a:t>Hikes paid for Great Society and Vietnam War</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2328232"/>
                  </a:ext>
                </a:extLst>
              </a:tr>
              <a:tr h="164761">
                <a:tc>
                  <a:txBody>
                    <a:bodyPr/>
                    <a:lstStyle/>
                    <a:p>
                      <a:pPr algn="ctr" fontAlgn="b"/>
                      <a:r>
                        <a:rPr lang="en-US" sz="1050" u="none" strike="noStrike" dirty="0">
                          <a:effectLst/>
                        </a:rPr>
                        <a:t>1970</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49.2</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Nixon</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Recession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1435578"/>
                  </a:ext>
                </a:extLst>
              </a:tr>
              <a:tr h="164761">
                <a:tc>
                  <a:txBody>
                    <a:bodyPr/>
                    <a:lstStyle/>
                    <a:p>
                      <a:pPr algn="ctr" fontAlgn="b"/>
                      <a:r>
                        <a:rPr lang="en-US" sz="1050" u="none" strike="noStrike" dirty="0">
                          <a:effectLst/>
                        </a:rPr>
                        <a:t>1971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48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Cut to fight recession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5960869"/>
                  </a:ext>
                </a:extLst>
              </a:tr>
              <a:tr h="164761">
                <a:tc>
                  <a:txBody>
                    <a:bodyPr/>
                    <a:lstStyle/>
                    <a:p>
                      <a:pPr algn="ctr" fontAlgn="b"/>
                      <a:r>
                        <a:rPr lang="en-US" sz="1050" u="none" strike="noStrike">
                          <a:effectLst/>
                        </a:rPr>
                        <a:t>1979</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46</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Carter</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Cut to offset high interest rates</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5700179"/>
                  </a:ext>
                </a:extLst>
              </a:tr>
              <a:tr h="164761">
                <a:tc>
                  <a:txBody>
                    <a:bodyPr/>
                    <a:lstStyle/>
                    <a:p>
                      <a:pPr algn="ctr" fontAlgn="b"/>
                      <a:r>
                        <a:rPr lang="en-US" sz="1050" u="none" strike="noStrike">
                          <a:effectLst/>
                        </a:rPr>
                        <a:t>1987</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40</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Reagan</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Tax Reform Act</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8701524"/>
                  </a:ext>
                </a:extLst>
              </a:tr>
              <a:tr h="164761">
                <a:tc>
                  <a:txBody>
                    <a:bodyPr/>
                    <a:lstStyle/>
                    <a:p>
                      <a:pPr algn="ctr" fontAlgn="b"/>
                      <a:r>
                        <a:rPr lang="en-US" sz="1050" u="none" strike="noStrike">
                          <a:effectLst/>
                        </a:rPr>
                        <a:t>1988</a:t>
                      </a:r>
                      <a:endParaRPr lang="en-US"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34</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Cut to fight recession.</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8684589"/>
                  </a:ext>
                </a:extLst>
              </a:tr>
              <a:tr h="164761">
                <a:tc>
                  <a:txBody>
                    <a:bodyPr/>
                    <a:lstStyle/>
                    <a:p>
                      <a:pPr algn="ctr" fontAlgn="b"/>
                      <a:r>
                        <a:rPr lang="en-US" sz="1050" u="none" strike="noStrike" dirty="0">
                          <a:effectLst/>
                        </a:rPr>
                        <a:t>1993</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35</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Clinton</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a:effectLst/>
                        </a:rPr>
                        <a:t>Omnibus Budget Reconciliation Act</a:t>
                      </a:r>
                      <a:endParaRPr lang="en-US" sz="105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7958174"/>
                  </a:ext>
                </a:extLst>
              </a:tr>
              <a:tr h="164761">
                <a:tc>
                  <a:txBody>
                    <a:bodyPr/>
                    <a:lstStyle/>
                    <a:p>
                      <a:pPr algn="ctr" fontAlgn="b"/>
                      <a:r>
                        <a:rPr lang="en-US" sz="1050" u="none" strike="noStrike" dirty="0">
                          <a:effectLst/>
                        </a:rPr>
                        <a:t>2018</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21</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050" u="none" strike="noStrike" dirty="0">
                          <a:effectLst/>
                        </a:rPr>
                        <a:t>Trump</a:t>
                      </a:r>
                      <a:endParaRPr lang="en-US"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050" u="none" strike="noStrike" dirty="0">
                          <a:effectLst/>
                        </a:rPr>
                        <a:t>Tax Act goes into effect</a:t>
                      </a:r>
                      <a:endParaRPr lang="en-US" sz="10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1130437"/>
                  </a:ext>
                </a:extLst>
              </a:tr>
              <a:tr h="164761">
                <a:tc gridSpan="4">
                  <a:txBody>
                    <a:bodyPr/>
                    <a:lstStyle/>
                    <a:p>
                      <a:pPr algn="ctr" fontAlgn="b"/>
                      <a:r>
                        <a:rPr lang="en-US" sz="1050" b="0" i="0" u="none" strike="noStrike" dirty="0" smtClean="0">
                          <a:solidFill>
                            <a:srgbClr val="000000"/>
                          </a:solidFill>
                          <a:effectLst/>
                          <a:latin typeface="Calibri" panose="020F0502020204030204" pitchFamily="34" charset="0"/>
                        </a:rPr>
                        <a:t>Source: IRS;</a:t>
                      </a:r>
                      <a:r>
                        <a:rPr lang="en-US" sz="1050" b="0" i="0" u="none" strike="noStrike" baseline="0" dirty="0" smtClean="0">
                          <a:solidFill>
                            <a:srgbClr val="000000"/>
                          </a:solidFill>
                          <a:effectLst/>
                          <a:latin typeface="Calibri" panose="020F0502020204030204" pitchFamily="34" charset="0"/>
                        </a:rPr>
                        <a:t> </a:t>
                      </a:r>
                      <a:r>
                        <a:rPr lang="en-US" sz="1050" b="0" i="0" u="none" strike="noStrike" dirty="0" smtClean="0">
                          <a:solidFill>
                            <a:srgbClr val="000000"/>
                          </a:solidFill>
                          <a:effectLst/>
                          <a:latin typeface="Calibri" panose="020F0502020204030204" pitchFamily="34" charset="0"/>
                        </a:rPr>
                        <a:t>Table: The Balance, https://www.thebalance.com/corporate-income-tax-definition-history-effective-rate-3306024</a:t>
                      </a:r>
                      <a:endParaRPr lang="en-US" sz="105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10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000" b="0" i="0" u="none" strike="noStrike">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1003208"/>
                  </a:ext>
                </a:extLst>
              </a:tr>
            </a:tbl>
          </a:graphicData>
        </a:graphic>
      </p:graphicFrame>
    </p:spTree>
    <p:extLst>
      <p:ext uri="{BB962C8B-B14F-4D97-AF65-F5344CB8AC3E}">
        <p14:creationId xmlns:p14="http://schemas.microsoft.com/office/powerpoint/2010/main" val="1674853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Fringe Benefits</a:t>
            </a:r>
            <a:endParaRPr lang="en-US" dirty="0"/>
          </a:p>
        </p:txBody>
      </p:sp>
      <p:sp>
        <p:nvSpPr>
          <p:cNvPr id="3" name="Content Placeholder 2"/>
          <p:cNvSpPr>
            <a:spLocks noGrp="1"/>
          </p:cNvSpPr>
          <p:nvPr>
            <p:ph idx="4294967295"/>
          </p:nvPr>
        </p:nvSpPr>
        <p:spPr>
          <a:xfrm>
            <a:off x="0" y="1690688"/>
            <a:ext cx="7886700" cy="4351337"/>
          </a:xfrm>
        </p:spPr>
        <p:txBody>
          <a:bodyPr>
            <a:normAutofit lnSpcReduction="10000"/>
          </a:bodyPr>
          <a:lstStyle/>
          <a:p>
            <a:pPr>
              <a:lnSpc>
                <a:spcPct val="110000"/>
              </a:lnSpc>
            </a:pPr>
            <a:r>
              <a:rPr lang="en-US" dirty="0" smtClean="0"/>
              <a:t>Fringe benefits are benefits offered by an employer to their employees in addition to wages and salaries.</a:t>
            </a:r>
          </a:p>
          <a:p>
            <a:pPr>
              <a:lnSpc>
                <a:spcPct val="110000"/>
              </a:lnSpc>
            </a:pPr>
            <a:r>
              <a:rPr lang="en-US" dirty="0" smtClean="0"/>
              <a:t>Some fringe benefits are taxable, while others are not.</a:t>
            </a:r>
          </a:p>
          <a:p>
            <a:pPr>
              <a:lnSpc>
                <a:spcPct val="110000"/>
              </a:lnSpc>
            </a:pPr>
            <a:r>
              <a:rPr lang="en-US" dirty="0" smtClean="0"/>
              <a:t>Tax advantaged C corporation </a:t>
            </a:r>
            <a:r>
              <a:rPr lang="en-US" dirty="0"/>
              <a:t>f</a:t>
            </a:r>
            <a:r>
              <a:rPr lang="en-US" dirty="0" smtClean="0"/>
              <a:t>ringe benefit plans, as used in the Internal Revenue Code, include:</a:t>
            </a:r>
          </a:p>
          <a:p>
            <a:pPr lvl="1">
              <a:lnSpc>
                <a:spcPct val="110000"/>
              </a:lnSpc>
            </a:pPr>
            <a:r>
              <a:rPr lang="en-US" dirty="0" smtClean="0"/>
              <a:t>Group-term life insurance purchased for employees</a:t>
            </a:r>
          </a:p>
          <a:p>
            <a:pPr lvl="1">
              <a:lnSpc>
                <a:spcPct val="110000"/>
              </a:lnSpc>
            </a:pPr>
            <a:r>
              <a:rPr lang="en-US" dirty="0"/>
              <a:t>Amounts received under accident and health plans</a:t>
            </a:r>
          </a:p>
          <a:p>
            <a:pPr lvl="1">
              <a:lnSpc>
                <a:spcPct val="110000"/>
              </a:lnSpc>
            </a:pPr>
            <a:r>
              <a:rPr lang="en-US" dirty="0"/>
              <a:t>Contributions by employer to accident and health plans</a:t>
            </a:r>
          </a:p>
          <a:p>
            <a:pPr lvl="1">
              <a:lnSpc>
                <a:spcPct val="110000"/>
              </a:lnSpc>
            </a:pPr>
            <a:r>
              <a:rPr lang="en-US" dirty="0"/>
              <a:t>Cafeteria plans</a:t>
            </a:r>
          </a:p>
          <a:p>
            <a:pPr lvl="1">
              <a:lnSpc>
                <a:spcPct val="110000"/>
              </a:lnSpc>
            </a:pPr>
            <a:r>
              <a:rPr lang="en-US" dirty="0"/>
              <a:t>Educational assistance programs</a:t>
            </a:r>
          </a:p>
          <a:p>
            <a:pPr lvl="1">
              <a:lnSpc>
                <a:spcPct val="110000"/>
              </a:lnSpc>
            </a:pPr>
            <a:r>
              <a:rPr lang="en-US" dirty="0"/>
              <a:t>Dependent care assistance programs</a:t>
            </a:r>
          </a:p>
          <a:p>
            <a:pPr lvl="1">
              <a:lnSpc>
                <a:spcPct val="110000"/>
              </a:lnSpc>
            </a:pPr>
            <a:r>
              <a:rPr lang="en-US" dirty="0"/>
              <a:t>Adoption assistance </a:t>
            </a:r>
            <a:r>
              <a:rPr lang="en-US" dirty="0" smtClean="0"/>
              <a:t>programs</a:t>
            </a:r>
          </a:p>
          <a:p>
            <a:pPr>
              <a:lnSpc>
                <a:spcPct val="110000"/>
              </a:lnSpc>
            </a:pPr>
            <a:endParaRPr lang="en-US" dirty="0"/>
          </a:p>
        </p:txBody>
      </p:sp>
    </p:spTree>
    <p:extLst>
      <p:ext uri="{BB962C8B-B14F-4D97-AF65-F5344CB8AC3E}">
        <p14:creationId xmlns:p14="http://schemas.microsoft.com/office/powerpoint/2010/main" val="566996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C Corp v. S Corp Fringe Benefits</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dirty="0"/>
              <a:t>Some fringe benefits provided by C corporations are not considered compensation. The </a:t>
            </a:r>
            <a:r>
              <a:rPr lang="en-US" dirty="0" smtClean="0"/>
              <a:t>employees are </a:t>
            </a:r>
            <a:r>
              <a:rPr lang="en-US" dirty="0"/>
              <a:t>therefore not taxed on the value of those benefits.</a:t>
            </a:r>
          </a:p>
          <a:p>
            <a:pPr>
              <a:lnSpc>
                <a:spcPct val="100000"/>
              </a:lnSpc>
            </a:pPr>
            <a:r>
              <a:rPr lang="en-US" dirty="0" smtClean="0"/>
              <a:t>Unlike C corporations, however, S corporations are treated like partnerships for fringe benefit purposes. IRC 1372. Any 2% S corporation shareholder is treated as a partner.</a:t>
            </a:r>
          </a:p>
        </p:txBody>
      </p:sp>
    </p:spTree>
    <p:extLst>
      <p:ext uri="{BB962C8B-B14F-4D97-AF65-F5344CB8AC3E}">
        <p14:creationId xmlns:p14="http://schemas.microsoft.com/office/powerpoint/2010/main" val="909554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normAutofit/>
          </a:bodyPr>
          <a:lstStyle/>
          <a:p>
            <a:pPr algn="ctr"/>
            <a:r>
              <a:rPr lang="en-US" dirty="0" smtClean="0"/>
              <a:t>IRC </a:t>
            </a:r>
            <a:r>
              <a:rPr lang="en-US" dirty="0"/>
              <a:t>§ 1372 - Partnership rules to apply for fringe benefit </a:t>
            </a:r>
            <a:r>
              <a:rPr lang="en-US" dirty="0" smtClean="0"/>
              <a:t>purposes</a:t>
            </a:r>
            <a:endParaRPr lang="en-US" dirty="0"/>
          </a:p>
        </p:txBody>
      </p:sp>
      <p:sp>
        <p:nvSpPr>
          <p:cNvPr id="3" name="Content Placeholder 2"/>
          <p:cNvSpPr>
            <a:spLocks noGrp="1"/>
          </p:cNvSpPr>
          <p:nvPr>
            <p:ph idx="4294967295"/>
          </p:nvPr>
        </p:nvSpPr>
        <p:spPr>
          <a:xfrm>
            <a:off x="0" y="1825625"/>
            <a:ext cx="8334375" cy="4351338"/>
          </a:xfrm>
        </p:spPr>
        <p:txBody>
          <a:bodyPr>
            <a:normAutofit fontScale="85000" lnSpcReduction="20000"/>
          </a:bodyPr>
          <a:lstStyle/>
          <a:p>
            <a:pPr marL="0" indent="0">
              <a:lnSpc>
                <a:spcPct val="120000"/>
              </a:lnSpc>
              <a:spcBef>
                <a:spcPts val="300"/>
              </a:spcBef>
              <a:spcAft>
                <a:spcPts val="300"/>
              </a:spcAft>
              <a:buNone/>
            </a:pPr>
            <a:r>
              <a:rPr lang="en-US" b="1" dirty="0">
                <a:latin typeface="Verdana" panose="020B0604030504040204" pitchFamily="34" charset="0"/>
              </a:rPr>
              <a:t>(a)</a:t>
            </a:r>
            <a:r>
              <a:rPr lang="en-US" b="1" cap="small" dirty="0">
                <a:latin typeface="Verdana" panose="020B0604030504040204" pitchFamily="34" charset="0"/>
              </a:rPr>
              <a:t>General </a:t>
            </a:r>
            <a:r>
              <a:rPr lang="en-US" b="1" cap="small" dirty="0" smtClean="0">
                <a:latin typeface="Verdana" panose="020B0604030504040204" pitchFamily="34" charset="0"/>
              </a:rPr>
              <a:t>rule</a:t>
            </a:r>
          </a:p>
          <a:p>
            <a:pPr marL="0" indent="0">
              <a:lnSpc>
                <a:spcPct val="120000"/>
              </a:lnSpc>
              <a:spcBef>
                <a:spcPts val="300"/>
              </a:spcBef>
              <a:spcAft>
                <a:spcPts val="300"/>
              </a:spcAft>
              <a:buNone/>
            </a:pPr>
            <a:r>
              <a:rPr lang="en-US" dirty="0" smtClean="0">
                <a:latin typeface="Verdana" panose="020B0604030504040204" pitchFamily="34" charset="0"/>
              </a:rPr>
              <a:t>For </a:t>
            </a:r>
            <a:r>
              <a:rPr lang="en-US" dirty="0">
                <a:latin typeface="Verdana" panose="020B0604030504040204" pitchFamily="34" charset="0"/>
              </a:rPr>
              <a:t>purposes of applying the provisions of this subtitle which relate to employee fringe benefits</a:t>
            </a:r>
            <a:r>
              <a:rPr lang="en-US" dirty="0" smtClean="0">
                <a:latin typeface="Verdana" panose="020B0604030504040204" pitchFamily="34" charset="0"/>
              </a:rPr>
              <a:t>—</a:t>
            </a:r>
          </a:p>
          <a:p>
            <a:pPr marL="0" indent="0">
              <a:lnSpc>
                <a:spcPct val="120000"/>
              </a:lnSpc>
              <a:spcBef>
                <a:spcPts val="300"/>
              </a:spcBef>
              <a:spcAft>
                <a:spcPts val="300"/>
              </a:spcAft>
              <a:buNone/>
            </a:pPr>
            <a:r>
              <a:rPr lang="en-US" b="1" dirty="0" smtClean="0">
                <a:latin typeface="Verdana" panose="020B0604030504040204" pitchFamily="34" charset="0"/>
              </a:rPr>
              <a:t>(</a:t>
            </a:r>
            <a:r>
              <a:rPr lang="en-US" b="1" dirty="0">
                <a:latin typeface="Verdana" panose="020B0604030504040204" pitchFamily="34" charset="0"/>
              </a:rPr>
              <a:t>1)</a:t>
            </a:r>
            <a:r>
              <a:rPr lang="en-US" dirty="0">
                <a:latin typeface="Verdana" panose="020B0604030504040204" pitchFamily="34" charset="0"/>
              </a:rPr>
              <a:t>the S corporation shall be treated as a partnership, and</a:t>
            </a:r>
          </a:p>
          <a:p>
            <a:pPr marL="0" indent="0">
              <a:lnSpc>
                <a:spcPct val="120000"/>
              </a:lnSpc>
              <a:spcBef>
                <a:spcPts val="300"/>
              </a:spcBef>
              <a:spcAft>
                <a:spcPts val="300"/>
              </a:spcAft>
              <a:buNone/>
            </a:pPr>
            <a:r>
              <a:rPr lang="en-US" b="1" dirty="0">
                <a:latin typeface="Verdana" panose="020B0604030504040204" pitchFamily="34" charset="0"/>
              </a:rPr>
              <a:t>(2)</a:t>
            </a:r>
            <a:r>
              <a:rPr lang="en-US" dirty="0">
                <a:latin typeface="Verdana" panose="020B0604030504040204" pitchFamily="34" charset="0"/>
              </a:rPr>
              <a:t>any 2-percent shareholder of the S corporation shall be treated as a partner of such partnership.</a:t>
            </a:r>
          </a:p>
          <a:p>
            <a:pPr marL="0" indent="0">
              <a:lnSpc>
                <a:spcPct val="120000"/>
              </a:lnSpc>
              <a:spcBef>
                <a:spcPts val="300"/>
              </a:spcBef>
              <a:spcAft>
                <a:spcPts val="300"/>
              </a:spcAft>
              <a:buNone/>
            </a:pPr>
            <a:r>
              <a:rPr lang="en-US" b="1" dirty="0">
                <a:latin typeface="Verdana" panose="020B0604030504040204" pitchFamily="34" charset="0"/>
              </a:rPr>
              <a:t>(b)</a:t>
            </a:r>
            <a:r>
              <a:rPr lang="en-US" b="1" cap="small" dirty="0">
                <a:latin typeface="Verdana" panose="020B0604030504040204" pitchFamily="34" charset="0"/>
              </a:rPr>
              <a:t>2-percent shareholder </a:t>
            </a:r>
            <a:r>
              <a:rPr lang="en-US" b="1" cap="small" dirty="0" smtClean="0">
                <a:latin typeface="Verdana" panose="020B0604030504040204" pitchFamily="34" charset="0"/>
              </a:rPr>
              <a:t>defined</a:t>
            </a:r>
          </a:p>
          <a:p>
            <a:pPr marL="0" indent="0">
              <a:lnSpc>
                <a:spcPct val="120000"/>
              </a:lnSpc>
              <a:spcBef>
                <a:spcPts val="300"/>
              </a:spcBef>
              <a:spcAft>
                <a:spcPts val="300"/>
              </a:spcAft>
              <a:buNone/>
            </a:pPr>
            <a:r>
              <a:rPr lang="en-US" dirty="0" smtClean="0">
                <a:latin typeface="Verdana" panose="020B0604030504040204" pitchFamily="34" charset="0"/>
              </a:rPr>
              <a:t>For </a:t>
            </a:r>
            <a:r>
              <a:rPr lang="en-US" dirty="0">
                <a:latin typeface="Verdana" panose="020B0604030504040204" pitchFamily="34" charset="0"/>
              </a:rPr>
              <a:t>purposes of this section, the term “2-percent shareholder” means any person who owns (or is considered as owning within the meaning of section 318) on any day during the taxable year of the S corporation more than 2 percent of the outstanding stock of such corporation or stock possessing more than 2 percent of the total combined voting power of all stock of such corporation.</a:t>
            </a:r>
          </a:p>
          <a:p>
            <a:pPr marL="0" indent="0">
              <a:lnSpc>
                <a:spcPct val="120000"/>
              </a:lnSpc>
              <a:buNone/>
            </a:pPr>
            <a:endParaRPr lang="en-US" dirty="0"/>
          </a:p>
        </p:txBody>
      </p:sp>
    </p:spTree>
    <p:extLst>
      <p:ext uri="{BB962C8B-B14F-4D97-AF65-F5344CB8AC3E}">
        <p14:creationId xmlns:p14="http://schemas.microsoft.com/office/powerpoint/2010/main" val="21993774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8763"/>
            <a:ext cx="8867775" cy="1325562"/>
          </a:xfrm>
        </p:spPr>
        <p:txBody>
          <a:bodyPr/>
          <a:lstStyle/>
          <a:p>
            <a:pPr algn="ctr"/>
            <a:r>
              <a:rPr lang="en-US" b="1" dirty="0"/>
              <a:t>Health I</a:t>
            </a:r>
            <a:r>
              <a:rPr lang="en-US" b="1" dirty="0" smtClean="0"/>
              <a:t>nsurance Non-Discrimination Rules</a:t>
            </a:r>
            <a:endParaRPr lang="en-US" b="1"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10000"/>
              </a:lnSpc>
            </a:pPr>
            <a:r>
              <a:rPr lang="en-US" dirty="0" smtClean="0"/>
              <a:t>Is a C corporation permitted to provide health insurance to some employees but not others (for example: an executive but not the executive’s secretary)?</a:t>
            </a:r>
          </a:p>
          <a:p>
            <a:pPr lvl="1">
              <a:lnSpc>
                <a:spcPct val="110000"/>
              </a:lnSpc>
            </a:pPr>
            <a:r>
              <a:rPr lang="en-US" dirty="0" smtClean="0"/>
              <a:t>Yes, unless the health insurance qualifies as a “self-insured medical reimbursement plan.”</a:t>
            </a:r>
          </a:p>
          <a:p>
            <a:pPr lvl="1">
              <a:lnSpc>
                <a:spcPct val="110000"/>
              </a:lnSpc>
            </a:pPr>
            <a:r>
              <a:rPr lang="en-US" dirty="0" smtClean="0"/>
              <a:t>IRC </a:t>
            </a:r>
            <a:r>
              <a:rPr lang="en-US" dirty="0"/>
              <a:t>105(h)(6) defines “self-insured medical reimbursement plan” </a:t>
            </a:r>
            <a:r>
              <a:rPr lang="en-US" dirty="0" smtClean="0"/>
              <a:t>as, “a </a:t>
            </a:r>
            <a:r>
              <a:rPr lang="en-US" dirty="0"/>
              <a:t>plan of an employer to reimburse employees </a:t>
            </a:r>
            <a:r>
              <a:rPr lang="en-US" dirty="0" smtClean="0"/>
              <a:t>for [medical] </a:t>
            </a:r>
            <a:r>
              <a:rPr lang="en-US" dirty="0"/>
              <a:t>expenses </a:t>
            </a:r>
            <a:r>
              <a:rPr lang="en-US" dirty="0" smtClean="0"/>
              <a:t>. . . for </a:t>
            </a:r>
            <a:r>
              <a:rPr lang="en-US" dirty="0"/>
              <a:t>which reimbursement is not provided under a policy of accident and health insurance</a:t>
            </a:r>
            <a:r>
              <a:rPr lang="en-US" dirty="0" smtClean="0"/>
              <a:t>.”</a:t>
            </a:r>
          </a:p>
          <a:p>
            <a:pPr lvl="1">
              <a:lnSpc>
                <a:spcPct val="110000"/>
              </a:lnSpc>
            </a:pPr>
            <a:r>
              <a:rPr lang="en-US" dirty="0"/>
              <a:t>If the plan qualifies as a “self-insured medical reimbursement plan” and certain non-discrimination rules are not met (I.R.C. § 105(h)(3)(A</a:t>
            </a:r>
            <a:r>
              <a:rPr lang="en-US" dirty="0" smtClean="0"/>
              <a:t>)), highly compensated individuals must include “excessive reimbursements” as gross income.</a:t>
            </a:r>
            <a:endParaRPr lang="en-US" dirty="0"/>
          </a:p>
        </p:txBody>
      </p:sp>
    </p:spTree>
    <p:extLst>
      <p:ext uri="{BB962C8B-B14F-4D97-AF65-F5344CB8AC3E}">
        <p14:creationId xmlns:p14="http://schemas.microsoft.com/office/powerpoint/2010/main" val="40122457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Vehicles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If a corporation provides a vehicle to an employee to use, the employee’s use of the vehicle may qualify as a fringe benefit to that employee.</a:t>
            </a:r>
          </a:p>
          <a:p>
            <a:pPr>
              <a:lnSpc>
                <a:spcPct val="100000"/>
              </a:lnSpc>
            </a:pPr>
            <a:r>
              <a:rPr lang="en-US" dirty="0" smtClean="0"/>
              <a:t>Under IRC 132, however, the value of the employee’s business use of the vehicle is excluded from the employee’s gross income.</a:t>
            </a:r>
          </a:p>
          <a:p>
            <a:pPr>
              <a:lnSpc>
                <a:spcPct val="100000"/>
              </a:lnSpc>
            </a:pPr>
            <a:r>
              <a:rPr lang="en-US" dirty="0" smtClean="0"/>
              <a:t>The value of the employee’s personal use of the vehicle is a compensation expense to the employer.</a:t>
            </a:r>
          </a:p>
        </p:txBody>
      </p:sp>
    </p:spTree>
    <p:extLst>
      <p:ext uri="{BB962C8B-B14F-4D97-AF65-F5344CB8AC3E}">
        <p14:creationId xmlns:p14="http://schemas.microsoft.com/office/powerpoint/2010/main" val="2043885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78163" y="77788"/>
            <a:ext cx="6065837" cy="1325562"/>
          </a:xfrm>
        </p:spPr>
        <p:txBody>
          <a:bodyPr/>
          <a:lstStyle/>
          <a:p>
            <a:pPr algn="ctr">
              <a:lnSpc>
                <a:spcPct val="100000"/>
              </a:lnSpc>
            </a:pPr>
            <a:r>
              <a:rPr lang="en-US" dirty="0" smtClean="0"/>
              <a:t>The Guzzler Award</a:t>
            </a:r>
            <a:endParaRPr lang="en-US" dirty="0"/>
          </a:p>
        </p:txBody>
      </p:sp>
      <p:sp>
        <p:nvSpPr>
          <p:cNvPr id="9" name="Content Placeholder 8"/>
          <p:cNvSpPr>
            <a:spLocks noGrp="1"/>
          </p:cNvSpPr>
          <p:nvPr>
            <p:ph idx="4294967295"/>
          </p:nvPr>
        </p:nvSpPr>
        <p:spPr>
          <a:xfrm>
            <a:off x="1257300" y="1543050"/>
            <a:ext cx="7886700" cy="4351338"/>
          </a:xfrm>
        </p:spPr>
        <p:txBody>
          <a:bodyPr numCol="2">
            <a:normAutofit fontScale="70000" lnSpcReduction="20000"/>
          </a:bodyPr>
          <a:lstStyle/>
          <a:p>
            <a:pPr marL="0" indent="0">
              <a:lnSpc>
                <a:spcPct val="120000"/>
              </a:lnSpc>
              <a:buNone/>
            </a:pPr>
            <a:r>
              <a:rPr lang="en-US" dirty="0" smtClean="0"/>
              <a:t>The </a:t>
            </a:r>
            <a:r>
              <a:rPr lang="en-US" dirty="0"/>
              <a:t>following </a:t>
            </a:r>
            <a:r>
              <a:rPr lang="en-US" dirty="0" smtClean="0"/>
              <a:t>vehicles are among those that </a:t>
            </a:r>
            <a:r>
              <a:rPr lang="en-US" dirty="0"/>
              <a:t>qualify for a </a:t>
            </a:r>
            <a:r>
              <a:rPr lang="en-US" dirty="0" smtClean="0"/>
              <a:t>80% </a:t>
            </a:r>
            <a:r>
              <a:rPr lang="en-US" dirty="0"/>
              <a:t>write-off upon acquisition under certain </a:t>
            </a:r>
            <a:r>
              <a:rPr lang="en-US" dirty="0" smtClean="0"/>
              <a:t>circumstances/over </a:t>
            </a:r>
            <a:r>
              <a:rPr lang="en-US" dirty="0"/>
              <a:t>6,000 pounds:</a:t>
            </a:r>
          </a:p>
          <a:p>
            <a:pPr>
              <a:lnSpc>
                <a:spcPct val="120000"/>
              </a:lnSpc>
            </a:pPr>
            <a:r>
              <a:rPr lang="en-US" dirty="0"/>
              <a:t>Audi Q7</a:t>
            </a:r>
          </a:p>
          <a:p>
            <a:pPr>
              <a:lnSpc>
                <a:spcPct val="120000"/>
              </a:lnSpc>
            </a:pPr>
            <a:r>
              <a:rPr lang="en-US" dirty="0"/>
              <a:t>BMW X5, X6</a:t>
            </a:r>
          </a:p>
          <a:p>
            <a:pPr>
              <a:lnSpc>
                <a:spcPct val="120000"/>
              </a:lnSpc>
            </a:pPr>
            <a:r>
              <a:rPr lang="en-US" dirty="0"/>
              <a:t>Buick Enclave</a:t>
            </a:r>
          </a:p>
          <a:p>
            <a:pPr>
              <a:lnSpc>
                <a:spcPct val="120000"/>
              </a:lnSpc>
            </a:pPr>
            <a:r>
              <a:rPr lang="en-US" dirty="0"/>
              <a:t>Cadillac XT5, XT6, Escalade</a:t>
            </a:r>
          </a:p>
          <a:p>
            <a:pPr>
              <a:lnSpc>
                <a:spcPct val="120000"/>
              </a:lnSpc>
            </a:pPr>
            <a:r>
              <a:rPr lang="en-US" dirty="0"/>
              <a:t>Chevrolet Silverado, Suburban, Tahoe, Traverse</a:t>
            </a:r>
          </a:p>
          <a:p>
            <a:pPr>
              <a:lnSpc>
                <a:spcPct val="120000"/>
              </a:lnSpc>
            </a:pPr>
            <a:r>
              <a:rPr lang="en-US" dirty="0"/>
              <a:t>Chrysler Pacifica</a:t>
            </a:r>
          </a:p>
          <a:p>
            <a:pPr>
              <a:lnSpc>
                <a:spcPct val="120000"/>
              </a:lnSpc>
            </a:pPr>
            <a:r>
              <a:rPr lang="en-US" dirty="0"/>
              <a:t>Dodge Durango, Grand Caravan</a:t>
            </a:r>
          </a:p>
          <a:p>
            <a:pPr>
              <a:lnSpc>
                <a:spcPct val="120000"/>
              </a:lnSpc>
            </a:pPr>
            <a:r>
              <a:rPr lang="en-US" dirty="0"/>
              <a:t>Ford Expedition, Explorer, F-150 and larger</a:t>
            </a:r>
          </a:p>
          <a:p>
            <a:pPr>
              <a:lnSpc>
                <a:spcPct val="120000"/>
              </a:lnSpc>
            </a:pPr>
            <a:r>
              <a:rPr lang="en-US" dirty="0"/>
              <a:t>GMC Acadia, Sierra, Yukon</a:t>
            </a:r>
          </a:p>
          <a:p>
            <a:pPr>
              <a:lnSpc>
                <a:spcPct val="120000"/>
              </a:lnSpc>
            </a:pPr>
            <a:r>
              <a:rPr lang="en-US" dirty="0"/>
              <a:t>Honda Pilot 4WD, Odyssey</a:t>
            </a:r>
          </a:p>
          <a:p>
            <a:pPr>
              <a:lnSpc>
                <a:spcPct val="120000"/>
              </a:lnSpc>
            </a:pPr>
            <a:r>
              <a:rPr lang="en-US" dirty="0"/>
              <a:t>Infiniti QX80, QX56</a:t>
            </a:r>
          </a:p>
          <a:p>
            <a:pPr>
              <a:lnSpc>
                <a:spcPct val="120000"/>
              </a:lnSpc>
            </a:pPr>
            <a:r>
              <a:rPr lang="en-US" dirty="0"/>
              <a:t>Jeep Grand Cherokee</a:t>
            </a:r>
          </a:p>
          <a:p>
            <a:pPr>
              <a:lnSpc>
                <a:spcPct val="120000"/>
              </a:lnSpc>
            </a:pPr>
            <a:r>
              <a:rPr lang="en-US" dirty="0"/>
              <a:t>Land Rover Range Rover, Discovery</a:t>
            </a:r>
          </a:p>
          <a:p>
            <a:pPr>
              <a:lnSpc>
                <a:spcPct val="120000"/>
              </a:lnSpc>
            </a:pPr>
            <a:r>
              <a:rPr lang="en-US" dirty="0"/>
              <a:t>Lexus GX460, LX570</a:t>
            </a:r>
          </a:p>
          <a:p>
            <a:pPr>
              <a:lnSpc>
                <a:spcPct val="120000"/>
              </a:lnSpc>
            </a:pPr>
            <a:r>
              <a:rPr lang="en-US" dirty="0"/>
              <a:t>Lincoln MKT AWD, Navigator</a:t>
            </a:r>
          </a:p>
          <a:p>
            <a:pPr>
              <a:lnSpc>
                <a:spcPct val="120000"/>
              </a:lnSpc>
            </a:pPr>
            <a:r>
              <a:rPr lang="en-US" dirty="0"/>
              <a:t>Mercedes-Benz G550, GLS, GLE, Metris, Sprinter</a:t>
            </a:r>
          </a:p>
          <a:p>
            <a:pPr>
              <a:lnSpc>
                <a:spcPct val="120000"/>
              </a:lnSpc>
            </a:pPr>
            <a:r>
              <a:rPr lang="en-US" dirty="0"/>
              <a:t>Nissan Armada, NV 1500, NVP 3500, Titan</a:t>
            </a:r>
          </a:p>
          <a:p>
            <a:pPr>
              <a:lnSpc>
                <a:spcPct val="120000"/>
              </a:lnSpc>
            </a:pPr>
            <a:r>
              <a:rPr lang="en-US" dirty="0"/>
              <a:t>Porsche Cayenne</a:t>
            </a:r>
          </a:p>
          <a:p>
            <a:pPr>
              <a:lnSpc>
                <a:spcPct val="120000"/>
              </a:lnSpc>
            </a:pPr>
            <a:r>
              <a:rPr lang="en-US" dirty="0"/>
              <a:t>Tesla Model X</a:t>
            </a:r>
          </a:p>
          <a:p>
            <a:pPr>
              <a:lnSpc>
                <a:spcPct val="120000"/>
              </a:lnSpc>
            </a:pPr>
            <a:r>
              <a:rPr lang="en-US" dirty="0"/>
              <a:t>Toyota 4Runner, </a:t>
            </a:r>
            <a:r>
              <a:rPr lang="en-US" dirty="0" err="1"/>
              <a:t>Landcruiser</a:t>
            </a:r>
            <a:r>
              <a:rPr lang="en-US" dirty="0"/>
              <a:t>, Sequoia, Tundra</a:t>
            </a:r>
          </a:p>
        </p:txBody>
      </p:sp>
      <p:grpSp>
        <p:nvGrpSpPr>
          <p:cNvPr id="3" name="Group 2"/>
          <p:cNvGrpSpPr/>
          <p:nvPr/>
        </p:nvGrpSpPr>
        <p:grpSpPr>
          <a:xfrm>
            <a:off x="185768" y="180754"/>
            <a:ext cx="1302790" cy="1309736"/>
            <a:chOff x="260196" y="276045"/>
            <a:chExt cx="2067532" cy="2235170"/>
          </a:xfrm>
        </p:grpSpPr>
        <p:pic>
          <p:nvPicPr>
            <p:cNvPr id="10" name="Content Placeholder 6" descr="Golden Trophy with white Star vector file image - Free stock phot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96" y="276045"/>
              <a:ext cx="2067532" cy="2235170"/>
            </a:xfrm>
            <a:prstGeom prst="rect">
              <a:avLst/>
            </a:prstGeom>
          </p:spPr>
        </p:pic>
        <p:pic>
          <p:nvPicPr>
            <p:cNvPr id="11" name="Picture 10" descr="Fuel Gauge Gasoline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00" y="514928"/>
              <a:ext cx="929924" cy="716332"/>
            </a:xfrm>
            <a:prstGeom prst="rect">
              <a:avLst/>
            </a:prstGeom>
          </p:spPr>
        </p:pic>
      </p:grpSp>
    </p:spTree>
    <p:extLst>
      <p:ext uri="{BB962C8B-B14F-4D97-AF65-F5344CB8AC3E}">
        <p14:creationId xmlns:p14="http://schemas.microsoft.com/office/powerpoint/2010/main" val="2979340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784" y="120814"/>
            <a:ext cx="256735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info@gassmanpa.com</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if you would like to subscribe to the Thursday Report.</a:t>
            </a:r>
          </a:p>
        </p:txBody>
      </p:sp>
      <p:pic>
        <p:nvPicPr>
          <p:cNvPr id="2" name="Picture 1"/>
          <p:cNvPicPr>
            <a:picLocks noChangeAspect="1"/>
          </p:cNvPicPr>
          <p:nvPr/>
        </p:nvPicPr>
        <p:blipFill>
          <a:blip r:embed="rId3"/>
          <a:stretch>
            <a:fillRect/>
          </a:stretch>
        </p:blipFill>
        <p:spPr>
          <a:xfrm>
            <a:off x="0" y="1198032"/>
            <a:ext cx="3928652" cy="5392433"/>
          </a:xfrm>
          <a:prstGeom prst="rect">
            <a:avLst/>
          </a:prstGeom>
        </p:spPr>
      </p:pic>
      <p:pic>
        <p:nvPicPr>
          <p:cNvPr id="3" name="Picture 2"/>
          <p:cNvPicPr>
            <a:picLocks noChangeAspect="1"/>
          </p:cNvPicPr>
          <p:nvPr/>
        </p:nvPicPr>
        <p:blipFill>
          <a:blip r:embed="rId4"/>
          <a:stretch>
            <a:fillRect/>
          </a:stretch>
        </p:blipFill>
        <p:spPr>
          <a:xfrm>
            <a:off x="4152693" y="437322"/>
            <a:ext cx="4730916" cy="3561143"/>
          </a:xfrm>
          <a:prstGeom prst="rect">
            <a:avLst/>
          </a:prstGeom>
        </p:spPr>
      </p:pic>
      <p:pic>
        <p:nvPicPr>
          <p:cNvPr id="7" name="Picture 6"/>
          <p:cNvPicPr>
            <a:picLocks noChangeAspect="1"/>
          </p:cNvPicPr>
          <p:nvPr/>
        </p:nvPicPr>
        <p:blipFill>
          <a:blip r:embed="rId5"/>
          <a:stretch>
            <a:fillRect/>
          </a:stretch>
        </p:blipFill>
        <p:spPr>
          <a:xfrm>
            <a:off x="4339922" y="4474383"/>
            <a:ext cx="1980822" cy="1535637"/>
          </a:xfrm>
          <a:prstGeom prst="rect">
            <a:avLst/>
          </a:prstGeom>
        </p:spPr>
      </p:pic>
      <p:pic>
        <p:nvPicPr>
          <p:cNvPr id="8" name="Picture 7"/>
          <p:cNvPicPr>
            <a:picLocks noChangeAspect="1"/>
          </p:cNvPicPr>
          <p:nvPr/>
        </p:nvPicPr>
        <p:blipFill>
          <a:blip r:embed="rId6"/>
          <a:stretch>
            <a:fillRect/>
          </a:stretch>
        </p:blipFill>
        <p:spPr>
          <a:xfrm>
            <a:off x="6191830" y="3998465"/>
            <a:ext cx="1899421" cy="1204208"/>
          </a:xfrm>
          <a:prstGeom prst="rect">
            <a:avLst/>
          </a:prstGeom>
        </p:spPr>
      </p:pic>
      <p:pic>
        <p:nvPicPr>
          <p:cNvPr id="9" name="Picture 8"/>
          <p:cNvPicPr>
            <a:picLocks noChangeAspect="1"/>
          </p:cNvPicPr>
          <p:nvPr/>
        </p:nvPicPr>
        <p:blipFill>
          <a:blip r:embed="rId7"/>
          <a:stretch>
            <a:fillRect/>
          </a:stretch>
        </p:blipFill>
        <p:spPr>
          <a:xfrm>
            <a:off x="6191830" y="5089758"/>
            <a:ext cx="2083822" cy="1327275"/>
          </a:xfrm>
          <a:prstGeom prst="rect">
            <a:avLst/>
          </a:prstGeom>
        </p:spPr>
      </p:pic>
    </p:spTree>
    <p:extLst>
      <p:ext uri="{BB962C8B-B14F-4D97-AF65-F5344CB8AC3E}">
        <p14:creationId xmlns:p14="http://schemas.microsoft.com/office/powerpoint/2010/main" val="1680825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Consolidated Groups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Affiliated Group: At least 80% of the stock of Corporation A is owned by Corporation B</a:t>
            </a:r>
          </a:p>
          <a:p>
            <a:pPr>
              <a:lnSpc>
                <a:spcPct val="100000"/>
              </a:lnSpc>
            </a:pPr>
            <a:r>
              <a:rPr lang="en-US" dirty="0" smtClean="0"/>
              <a:t>Corporations in an affiliated group can file a consolidated tax return.</a:t>
            </a:r>
          </a:p>
          <a:p>
            <a:pPr>
              <a:lnSpc>
                <a:spcPct val="100000"/>
              </a:lnSpc>
            </a:pPr>
            <a:r>
              <a:rPr lang="en-US" dirty="0" smtClean="0"/>
              <a:t>Any transactions between members of the consolidated group will be canceled out on the return.</a:t>
            </a:r>
          </a:p>
          <a:p>
            <a:pPr lvl="1">
              <a:lnSpc>
                <a:spcPct val="100000"/>
              </a:lnSpc>
            </a:pPr>
            <a:r>
              <a:rPr lang="en-US" dirty="0" smtClean="0"/>
              <a:t>Intercorporate sales of goods/services</a:t>
            </a:r>
          </a:p>
          <a:p>
            <a:pPr lvl="1">
              <a:lnSpc>
                <a:spcPct val="100000"/>
              </a:lnSpc>
            </a:pPr>
            <a:r>
              <a:rPr lang="en-US" dirty="0" smtClean="0"/>
              <a:t>Offset losses</a:t>
            </a:r>
          </a:p>
        </p:txBody>
      </p:sp>
    </p:spTree>
    <p:extLst>
      <p:ext uri="{BB962C8B-B14F-4D97-AF65-F5344CB8AC3E}">
        <p14:creationId xmlns:p14="http://schemas.microsoft.com/office/powerpoint/2010/main" val="450690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Consolidated Groups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10000"/>
              </a:lnSpc>
            </a:pPr>
            <a:r>
              <a:rPr lang="en-US" dirty="0" smtClean="0"/>
              <a:t>If Corporation A’s stock is then acquired by Corporation C from Corporation B, the acquiring Corporation C is able to make an election under IRC 338 that steps up the basis of Corporation A’s assets.</a:t>
            </a:r>
          </a:p>
          <a:p>
            <a:pPr>
              <a:lnSpc>
                <a:spcPct val="110000"/>
              </a:lnSpc>
            </a:pPr>
            <a:r>
              <a:rPr lang="en-US" dirty="0" smtClean="0"/>
              <a:t>The IRC 338 election is considered a sale of A’s assets. The sale is taxable to Corporation A. This tax will not be paid on the consolidated return but on A’s separate tax return.</a:t>
            </a:r>
          </a:p>
          <a:p>
            <a:pPr>
              <a:lnSpc>
                <a:spcPct val="110000"/>
              </a:lnSpc>
            </a:pPr>
            <a:r>
              <a:rPr lang="en-US" dirty="0" smtClean="0"/>
              <a:t>IRC 338 </a:t>
            </a:r>
            <a:r>
              <a:rPr lang="en-US" dirty="0"/>
              <a:t>then allows Corporation C to take gain on the sale as income. The basis of Corporation C’s stock in Corporation A is then stepped up by the amount of the gain</a:t>
            </a:r>
            <a:r>
              <a:rPr lang="en-US" dirty="0" smtClean="0"/>
              <a:t>.</a:t>
            </a:r>
            <a:endParaRPr lang="en-US" dirty="0"/>
          </a:p>
        </p:txBody>
      </p:sp>
    </p:spTree>
    <p:extLst>
      <p:ext uri="{BB962C8B-B14F-4D97-AF65-F5344CB8AC3E}">
        <p14:creationId xmlns:p14="http://schemas.microsoft.com/office/powerpoint/2010/main" val="31540324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lnSpc>
                <a:spcPct val="100000"/>
              </a:lnSpc>
            </a:pPr>
            <a:r>
              <a:rPr lang="en-US" dirty="0" smtClean="0"/>
              <a:t>Consolidated Groups</a:t>
            </a:r>
            <a:endParaRPr lang="en-US" dirty="0"/>
          </a:p>
        </p:txBody>
      </p:sp>
      <p:sp>
        <p:nvSpPr>
          <p:cNvPr id="3" name="Content Placeholder 2"/>
          <p:cNvSpPr>
            <a:spLocks noGrp="1"/>
          </p:cNvSpPr>
          <p:nvPr>
            <p:ph idx="4294967295"/>
          </p:nvPr>
        </p:nvSpPr>
        <p:spPr>
          <a:xfrm>
            <a:off x="0" y="1825625"/>
            <a:ext cx="7886700" cy="4351338"/>
          </a:xfrm>
        </p:spPr>
        <p:txBody>
          <a:bodyPr>
            <a:normAutofit fontScale="92500" lnSpcReduction="20000"/>
          </a:bodyPr>
          <a:lstStyle/>
          <a:p>
            <a:pPr>
              <a:lnSpc>
                <a:spcPct val="120000"/>
              </a:lnSpc>
            </a:pPr>
            <a:r>
              <a:rPr lang="en-US" dirty="0"/>
              <a:t>Essentially, the 338(h)(10) election operates as though Corporation </a:t>
            </a:r>
            <a:r>
              <a:rPr lang="en-US" dirty="0" smtClean="0"/>
              <a:t>A was liquidated </a:t>
            </a:r>
            <a:r>
              <a:rPr lang="en-US" dirty="0"/>
              <a:t>and its assets </a:t>
            </a:r>
            <a:r>
              <a:rPr lang="en-US" dirty="0" smtClean="0"/>
              <a:t>were sold </a:t>
            </a:r>
            <a:r>
              <a:rPr lang="en-US" dirty="0"/>
              <a:t>by Corporation C.</a:t>
            </a:r>
          </a:p>
          <a:p>
            <a:pPr>
              <a:lnSpc>
                <a:spcPct val="120000"/>
              </a:lnSpc>
            </a:pPr>
            <a:r>
              <a:rPr lang="en-US" b="1" dirty="0" smtClean="0"/>
              <a:t>IRC 338(h)(</a:t>
            </a:r>
            <a:r>
              <a:rPr lang="en-US" b="1" dirty="0"/>
              <a:t>10</a:t>
            </a:r>
            <a:r>
              <a:rPr lang="en-US" b="1" dirty="0" smtClean="0"/>
              <a:t>) </a:t>
            </a:r>
            <a:r>
              <a:rPr lang="en-US" b="1" cap="small" dirty="0" smtClean="0"/>
              <a:t>Elective </a:t>
            </a:r>
            <a:r>
              <a:rPr lang="en-US" b="1" cap="small" dirty="0"/>
              <a:t>recognition of gain or loss by target corporation, together with </a:t>
            </a:r>
            <a:r>
              <a:rPr lang="en-US" b="1" cap="small" dirty="0" err="1"/>
              <a:t>nonrecognition</a:t>
            </a:r>
            <a:r>
              <a:rPr lang="en-US" b="1" cap="small" dirty="0"/>
              <a:t> of gain or loss on stock sold by selling consolidated </a:t>
            </a:r>
            <a:r>
              <a:rPr lang="en-US" b="1" cap="small" dirty="0" smtClean="0"/>
              <a:t>group</a:t>
            </a:r>
          </a:p>
          <a:p>
            <a:pPr lvl="1">
              <a:lnSpc>
                <a:spcPct val="120000"/>
              </a:lnSpc>
            </a:pPr>
            <a:r>
              <a:rPr lang="en-US" b="1" dirty="0" smtClean="0"/>
              <a:t>(</a:t>
            </a:r>
            <a:r>
              <a:rPr lang="en-US" b="1" dirty="0"/>
              <a:t>A)In </a:t>
            </a:r>
            <a:r>
              <a:rPr lang="en-US" b="1" dirty="0" smtClean="0"/>
              <a:t>general: </a:t>
            </a:r>
            <a:r>
              <a:rPr lang="en-US" dirty="0" smtClean="0"/>
              <a:t>Under </a:t>
            </a:r>
            <a:r>
              <a:rPr lang="en-US" dirty="0"/>
              <a:t>regulations prescribed by the Secretary, an election may be made under which if</a:t>
            </a:r>
            <a:r>
              <a:rPr lang="en-US" dirty="0" smtClean="0"/>
              <a:t>—</a:t>
            </a:r>
          </a:p>
          <a:p>
            <a:pPr lvl="2">
              <a:lnSpc>
                <a:spcPct val="120000"/>
              </a:lnSpc>
            </a:pPr>
            <a:r>
              <a:rPr lang="en-US" b="1" dirty="0" smtClean="0"/>
              <a:t>(</a:t>
            </a:r>
            <a:r>
              <a:rPr lang="en-US" b="1" dirty="0" err="1"/>
              <a:t>i</a:t>
            </a:r>
            <a:r>
              <a:rPr lang="en-US" b="1" dirty="0"/>
              <a:t>)</a:t>
            </a:r>
            <a:r>
              <a:rPr lang="en-US" dirty="0"/>
              <a:t>the target corporation was, before the transaction, a member of the selling consolidated group, and</a:t>
            </a:r>
          </a:p>
          <a:p>
            <a:pPr lvl="2">
              <a:lnSpc>
                <a:spcPct val="120000"/>
              </a:lnSpc>
            </a:pPr>
            <a:r>
              <a:rPr lang="en-US" b="1" dirty="0"/>
              <a:t>(ii)</a:t>
            </a:r>
            <a:r>
              <a:rPr lang="en-US" dirty="0"/>
              <a:t>the target corporation recognizes gain or loss with respect to the transaction as if it sold all of its assets in a single transaction,</a:t>
            </a:r>
          </a:p>
          <a:p>
            <a:pPr lvl="1">
              <a:lnSpc>
                <a:spcPct val="120000"/>
              </a:lnSpc>
            </a:pPr>
            <a:r>
              <a:rPr lang="en-US" dirty="0"/>
              <a:t>then the target corporation shall be treated as a member of the selling consolidated group with respect to such sale, and (to the extent provided in regulations) no gain or loss will be recognized on stock sold or exchanged in the transaction by members of the selling consolidated group.</a:t>
            </a:r>
          </a:p>
          <a:p>
            <a:pPr lvl="1">
              <a:lnSpc>
                <a:spcPct val="120000"/>
              </a:lnSpc>
            </a:pPr>
            <a:endParaRPr lang="en-US" dirty="0"/>
          </a:p>
        </p:txBody>
      </p:sp>
    </p:spTree>
    <p:extLst>
      <p:ext uri="{BB962C8B-B14F-4D97-AF65-F5344CB8AC3E}">
        <p14:creationId xmlns:p14="http://schemas.microsoft.com/office/powerpoint/2010/main" val="25003869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Section 1202 Corporations</a:t>
            </a:r>
            <a:endParaRPr lang="en-US" dirty="0"/>
          </a:p>
        </p:txBody>
      </p:sp>
      <p:sp>
        <p:nvSpPr>
          <p:cNvPr id="3" name="Content Placeholder 2"/>
          <p:cNvSpPr>
            <a:spLocks noGrp="1"/>
          </p:cNvSpPr>
          <p:nvPr>
            <p:ph idx="4294967295"/>
          </p:nvPr>
        </p:nvSpPr>
        <p:spPr>
          <a:xfrm>
            <a:off x="0" y="1825625"/>
            <a:ext cx="7886700" cy="4351338"/>
          </a:xfrm>
        </p:spPr>
        <p:txBody>
          <a:bodyPr>
            <a:normAutofit fontScale="70000" lnSpcReduction="20000"/>
          </a:bodyPr>
          <a:lstStyle/>
          <a:p>
            <a:pPr>
              <a:lnSpc>
                <a:spcPct val="120000"/>
              </a:lnSpc>
            </a:pPr>
            <a:r>
              <a:rPr lang="en-US" dirty="0"/>
              <a:t>Section 1202 of the Code permits the shareholder of a qualifying C corporation that meets certain </a:t>
            </a:r>
            <a:r>
              <a:rPr lang="en-US" dirty="0" smtClean="0"/>
              <a:t>requirements </a:t>
            </a:r>
            <a:r>
              <a:rPr lang="en-US" dirty="0"/>
              <a:t>to sell stock held for more than five years without paying capital gains tax on the </a:t>
            </a:r>
            <a:r>
              <a:rPr lang="en-US" dirty="0" smtClean="0"/>
              <a:t>sale.</a:t>
            </a:r>
          </a:p>
          <a:p>
            <a:pPr>
              <a:lnSpc>
                <a:spcPct val="120000"/>
              </a:lnSpc>
            </a:pPr>
            <a:r>
              <a:rPr lang="en-US" dirty="0" smtClean="0"/>
              <a:t>A shareholder </a:t>
            </a:r>
            <a:r>
              <a:rPr lang="en-US" dirty="0"/>
              <a:t>who has held Section 1202 qualifying stock for less than five years can reinvest the monies received from the sale of such stock to buy other Section 1202 qualifying stock on a tax-deferred basis. The holding period will be tacked to the holding period of the previously held Section 1202 stock, so that the sale of the subsequently acquired Section 1202 stock can be tax-free after a five-year combined holding period if the requirements discussed below are </a:t>
            </a:r>
            <a:r>
              <a:rPr lang="en-US" dirty="0" smtClean="0"/>
              <a:t>met.</a:t>
            </a:r>
            <a:endParaRPr lang="en-US" dirty="0"/>
          </a:p>
          <a:p>
            <a:pPr>
              <a:lnSpc>
                <a:spcPct val="120000"/>
              </a:lnSpc>
            </a:pPr>
            <a:r>
              <a:rPr lang="en-US" dirty="0"/>
              <a:t>There are many requirements that must be satisfied to qualify for Section 1202 status. These include having the company engaged in an active trade or business that is not one of the “Specified Service Trades or Businesses” enumerated in the Statute and having at least 80% of the corporate assets being used or needed in the business or businesses of the company</a:t>
            </a:r>
            <a:r>
              <a:rPr lang="en-US" dirty="0" smtClean="0"/>
              <a:t>.</a:t>
            </a:r>
            <a:endParaRPr lang="en-US" dirty="0"/>
          </a:p>
          <a:p>
            <a:pPr>
              <a:lnSpc>
                <a:spcPct val="120000"/>
              </a:lnSpc>
            </a:pPr>
            <a:r>
              <a:rPr lang="en-US" dirty="0"/>
              <a:t>A Section 1202 company may perform management, marketing, billing, or associated services for a related entity, and may invest its profits in one or more other businesses. Another aspect of Section 1202 planning is that the liquidation of the company or distribution of assets to the shareholders after five years will still be subject to tax. The only way to avoid the tax is to sell the ownership of the company</a:t>
            </a:r>
            <a:r>
              <a:rPr lang="en-US" dirty="0" smtClean="0"/>
              <a:t>.</a:t>
            </a:r>
            <a:endParaRPr lang="en-US" dirty="0"/>
          </a:p>
        </p:txBody>
      </p:sp>
    </p:spTree>
    <p:extLst>
      <p:ext uri="{BB962C8B-B14F-4D97-AF65-F5344CB8AC3E}">
        <p14:creationId xmlns:p14="http://schemas.microsoft.com/office/powerpoint/2010/main" val="479739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noAutofit/>
          </a:bodyPr>
          <a:lstStyle/>
          <a:p>
            <a:pPr algn="ctr"/>
            <a:r>
              <a:rPr lang="en-US" sz="3200" dirty="0"/>
              <a:t>Section 1202 companies are not permitted to engage in </a:t>
            </a:r>
            <a:r>
              <a:rPr lang="en-US" sz="3200" dirty="0" smtClean="0"/>
              <a:t>the </a:t>
            </a:r>
            <a:r>
              <a:rPr lang="en-US" sz="3200" dirty="0"/>
              <a:t>following </a:t>
            </a:r>
            <a:r>
              <a:rPr lang="en-US" sz="3200" dirty="0" smtClean="0"/>
              <a:t>trades </a:t>
            </a:r>
            <a:r>
              <a:rPr lang="en-US" sz="3200" dirty="0"/>
              <a:t>or </a:t>
            </a:r>
            <a:r>
              <a:rPr lang="en-US" sz="3200" dirty="0" smtClean="0"/>
              <a:t>businesses:</a:t>
            </a:r>
            <a:endParaRPr lang="en-US" sz="3200" dirty="0"/>
          </a:p>
        </p:txBody>
      </p:sp>
      <p:sp>
        <p:nvSpPr>
          <p:cNvPr id="3" name="Content Placeholder 2"/>
          <p:cNvSpPr>
            <a:spLocks noGrp="1"/>
          </p:cNvSpPr>
          <p:nvPr>
            <p:ph idx="4294967295"/>
          </p:nvPr>
        </p:nvSpPr>
        <p:spPr>
          <a:xfrm>
            <a:off x="0" y="1825625"/>
            <a:ext cx="7886700" cy="4351338"/>
          </a:xfrm>
        </p:spPr>
        <p:txBody>
          <a:bodyPr numCol="2">
            <a:noAutofit/>
          </a:bodyPr>
          <a:lstStyle/>
          <a:p>
            <a:pPr marL="514350" indent="-514350">
              <a:lnSpc>
                <a:spcPct val="100000"/>
              </a:lnSpc>
              <a:buFont typeface="+mj-lt"/>
              <a:buAutoNum type="arabicPeriod"/>
            </a:pPr>
            <a:r>
              <a:rPr lang="en-US" sz="1800" dirty="0" smtClean="0"/>
              <a:t>Health,</a:t>
            </a:r>
            <a:endParaRPr lang="en-US" sz="1800" dirty="0"/>
          </a:p>
          <a:p>
            <a:pPr marL="514350" indent="-514350">
              <a:lnSpc>
                <a:spcPct val="100000"/>
              </a:lnSpc>
              <a:buFont typeface="+mj-lt"/>
              <a:buAutoNum type="arabicPeriod"/>
            </a:pPr>
            <a:r>
              <a:rPr lang="en-US" sz="1800" dirty="0" smtClean="0"/>
              <a:t>Law,</a:t>
            </a:r>
            <a:endParaRPr lang="en-US" sz="1800" dirty="0"/>
          </a:p>
          <a:p>
            <a:pPr marL="514350" indent="-514350">
              <a:lnSpc>
                <a:spcPct val="100000"/>
              </a:lnSpc>
              <a:buFont typeface="+mj-lt"/>
              <a:buAutoNum type="arabicPeriod"/>
            </a:pPr>
            <a:r>
              <a:rPr lang="en-US" sz="1800" dirty="0" smtClean="0"/>
              <a:t>Accounting,</a:t>
            </a:r>
            <a:endParaRPr lang="en-US" sz="1800" dirty="0"/>
          </a:p>
          <a:p>
            <a:pPr marL="514350" indent="-514350">
              <a:lnSpc>
                <a:spcPct val="100000"/>
              </a:lnSpc>
              <a:buFont typeface="+mj-lt"/>
              <a:buAutoNum type="arabicPeriod"/>
            </a:pPr>
            <a:r>
              <a:rPr lang="en-US" sz="1800" dirty="0" smtClean="0"/>
              <a:t>Actuarial </a:t>
            </a:r>
            <a:r>
              <a:rPr lang="en-US" sz="1800" dirty="0"/>
              <a:t>science</a:t>
            </a:r>
            <a:r>
              <a:rPr lang="en-US" sz="1800" dirty="0" smtClean="0"/>
              <a:t>,</a:t>
            </a:r>
            <a:endParaRPr lang="en-US" sz="1800" dirty="0"/>
          </a:p>
          <a:p>
            <a:pPr marL="514350" indent="-514350">
              <a:lnSpc>
                <a:spcPct val="100000"/>
              </a:lnSpc>
              <a:buFont typeface="+mj-lt"/>
              <a:buAutoNum type="arabicPeriod"/>
            </a:pPr>
            <a:r>
              <a:rPr lang="en-US" sz="1800" dirty="0" smtClean="0"/>
              <a:t>Performing </a:t>
            </a:r>
            <a:r>
              <a:rPr lang="en-US" sz="1800" dirty="0"/>
              <a:t>Arts</a:t>
            </a:r>
            <a:r>
              <a:rPr lang="en-US" sz="1800" dirty="0" smtClean="0"/>
              <a:t>,</a:t>
            </a:r>
            <a:endParaRPr lang="en-US" sz="1800" dirty="0"/>
          </a:p>
          <a:p>
            <a:pPr marL="514350" indent="-514350">
              <a:lnSpc>
                <a:spcPct val="100000"/>
              </a:lnSpc>
              <a:buFont typeface="+mj-lt"/>
              <a:buAutoNum type="arabicPeriod"/>
            </a:pPr>
            <a:r>
              <a:rPr lang="en-US" sz="1800" dirty="0" smtClean="0"/>
              <a:t>Consulting,</a:t>
            </a:r>
            <a:endParaRPr lang="en-US" sz="1800" dirty="0"/>
          </a:p>
          <a:p>
            <a:pPr marL="514350" indent="-514350">
              <a:lnSpc>
                <a:spcPct val="100000"/>
              </a:lnSpc>
              <a:buFont typeface="+mj-lt"/>
              <a:buAutoNum type="arabicPeriod"/>
            </a:pPr>
            <a:r>
              <a:rPr lang="en-US" sz="1800" dirty="0" smtClean="0"/>
              <a:t>Athletics,</a:t>
            </a:r>
            <a:endParaRPr lang="en-US" sz="1800" dirty="0"/>
          </a:p>
          <a:p>
            <a:pPr marL="514350" indent="-514350">
              <a:lnSpc>
                <a:spcPct val="100000"/>
              </a:lnSpc>
              <a:buFont typeface="+mj-lt"/>
              <a:buAutoNum type="arabicPeriod"/>
            </a:pPr>
            <a:r>
              <a:rPr lang="en-US" sz="1800" dirty="0" smtClean="0"/>
              <a:t>Financial </a:t>
            </a:r>
            <a:r>
              <a:rPr lang="en-US" sz="1800" dirty="0"/>
              <a:t>Services</a:t>
            </a:r>
            <a:r>
              <a:rPr lang="en-US" sz="1800" dirty="0" smtClean="0"/>
              <a:t>,</a:t>
            </a:r>
            <a:endParaRPr lang="en-US" sz="1800" dirty="0"/>
          </a:p>
          <a:p>
            <a:pPr marL="514350" indent="-514350">
              <a:lnSpc>
                <a:spcPct val="100000"/>
              </a:lnSpc>
              <a:buFont typeface="+mj-lt"/>
              <a:buAutoNum type="arabicPeriod"/>
            </a:pPr>
            <a:r>
              <a:rPr lang="en-US" sz="1800" dirty="0" smtClean="0"/>
              <a:t>Brokerage </a:t>
            </a:r>
            <a:r>
              <a:rPr lang="en-US" sz="1800" dirty="0"/>
              <a:t>Services</a:t>
            </a:r>
            <a:r>
              <a:rPr lang="en-US" sz="1800" dirty="0" smtClean="0"/>
              <a:t>,</a:t>
            </a:r>
            <a:endParaRPr lang="en-US" sz="1800" dirty="0"/>
          </a:p>
          <a:p>
            <a:pPr marL="514350" indent="-514350">
              <a:lnSpc>
                <a:spcPct val="100000"/>
              </a:lnSpc>
              <a:buFont typeface="+mj-lt"/>
              <a:buAutoNum type="arabicPeriod"/>
            </a:pPr>
            <a:r>
              <a:rPr lang="en-US" sz="1800" dirty="0" smtClean="0"/>
              <a:t>Investing</a:t>
            </a:r>
            <a:r>
              <a:rPr lang="en-US" sz="1800" dirty="0"/>
              <a:t>, Trading, or Dealing in Securities, Partnership Interest, or Commodities</a:t>
            </a:r>
            <a:r>
              <a:rPr lang="en-US" sz="1800" dirty="0" smtClean="0"/>
              <a:t>,</a:t>
            </a:r>
            <a:endParaRPr lang="en-US" sz="1800" dirty="0"/>
          </a:p>
          <a:p>
            <a:pPr marL="514350" indent="-514350">
              <a:lnSpc>
                <a:spcPct val="100000"/>
              </a:lnSpc>
              <a:buFont typeface="+mj-lt"/>
              <a:buAutoNum type="arabicPeriod"/>
            </a:pPr>
            <a:r>
              <a:rPr lang="en-US" sz="1800" dirty="0" smtClean="0"/>
              <a:t>Any </a:t>
            </a:r>
            <a:r>
              <a:rPr lang="en-US" sz="1800" dirty="0"/>
              <a:t>business where the principal asset is the reputation </a:t>
            </a:r>
            <a:r>
              <a:rPr lang="en-US" sz="1600" dirty="0"/>
              <a:t>or</a:t>
            </a:r>
            <a:r>
              <a:rPr lang="en-US" sz="1800" dirty="0"/>
              <a:t> skill of one or more of its </a:t>
            </a:r>
            <a:r>
              <a:rPr lang="en-US" sz="1800" dirty="0" smtClean="0"/>
              <a:t>employees</a:t>
            </a:r>
            <a:r>
              <a:rPr lang="en-US" sz="1800" dirty="0"/>
              <a:t>,</a:t>
            </a:r>
          </a:p>
          <a:p>
            <a:pPr marL="514350" indent="-514350">
              <a:lnSpc>
                <a:spcPct val="100000"/>
              </a:lnSpc>
              <a:buFont typeface="+mj-lt"/>
              <a:buAutoNum type="arabicPeriod"/>
            </a:pPr>
            <a:r>
              <a:rPr lang="en-US" sz="1800" dirty="0" smtClean="0"/>
              <a:t>Engineering,</a:t>
            </a:r>
            <a:endParaRPr lang="en-US" sz="1800" dirty="0"/>
          </a:p>
          <a:p>
            <a:pPr marL="514350" indent="-514350">
              <a:lnSpc>
                <a:spcPct val="100000"/>
              </a:lnSpc>
              <a:buFont typeface="+mj-lt"/>
              <a:buAutoNum type="arabicPeriod"/>
            </a:pPr>
            <a:r>
              <a:rPr lang="en-US" sz="1800" dirty="0" smtClean="0"/>
              <a:t>Architecture,</a:t>
            </a:r>
            <a:endParaRPr lang="en-US" sz="1800" dirty="0"/>
          </a:p>
          <a:p>
            <a:pPr marL="514350" indent="-514350">
              <a:lnSpc>
                <a:spcPct val="100000"/>
              </a:lnSpc>
              <a:buFont typeface="+mj-lt"/>
              <a:buAutoNum type="arabicPeriod"/>
            </a:pPr>
            <a:r>
              <a:rPr lang="en-US" sz="1800" dirty="0" smtClean="0"/>
              <a:t>Oil </a:t>
            </a:r>
            <a:r>
              <a:rPr lang="en-US" sz="1800" dirty="0"/>
              <a:t>and </a:t>
            </a:r>
            <a:r>
              <a:rPr lang="en-US" sz="1800" dirty="0" smtClean="0"/>
              <a:t>Gas</a:t>
            </a:r>
            <a:r>
              <a:rPr lang="en-US" sz="1800" dirty="0"/>
              <a:t>,</a:t>
            </a:r>
          </a:p>
          <a:p>
            <a:pPr marL="514350" indent="-514350">
              <a:lnSpc>
                <a:spcPct val="100000"/>
              </a:lnSpc>
              <a:buFont typeface="+mj-lt"/>
              <a:buAutoNum type="arabicPeriod"/>
            </a:pPr>
            <a:r>
              <a:rPr lang="en-US" sz="1800" dirty="0" smtClean="0"/>
              <a:t>Hotels </a:t>
            </a:r>
            <a:r>
              <a:rPr lang="en-US" sz="1800" dirty="0"/>
              <a:t>and </a:t>
            </a:r>
            <a:r>
              <a:rPr lang="en-US" sz="1800" dirty="0" smtClean="0"/>
              <a:t>motels</a:t>
            </a:r>
            <a:r>
              <a:rPr lang="en-US" sz="1800" dirty="0"/>
              <a:t>,</a:t>
            </a:r>
          </a:p>
          <a:p>
            <a:pPr marL="514350" indent="-514350">
              <a:lnSpc>
                <a:spcPct val="100000"/>
              </a:lnSpc>
              <a:buFont typeface="+mj-lt"/>
              <a:buAutoNum type="arabicPeriod"/>
            </a:pPr>
            <a:r>
              <a:rPr lang="en-US" sz="1800" dirty="0" smtClean="0"/>
              <a:t>Restaurants,</a:t>
            </a:r>
            <a:endParaRPr lang="en-US" sz="1800" dirty="0"/>
          </a:p>
          <a:p>
            <a:pPr marL="514350" indent="-514350">
              <a:lnSpc>
                <a:spcPct val="100000"/>
              </a:lnSpc>
              <a:buFont typeface="+mj-lt"/>
              <a:buAutoNum type="arabicPeriod"/>
            </a:pPr>
            <a:r>
              <a:rPr lang="en-US" sz="1800" dirty="0" smtClean="0"/>
              <a:t>Businesses </a:t>
            </a:r>
            <a:r>
              <a:rPr lang="en-US" sz="1800" dirty="0"/>
              <a:t>similar to hotels, motels or </a:t>
            </a:r>
            <a:r>
              <a:rPr lang="en-US" sz="1800" dirty="0" smtClean="0"/>
              <a:t>restaurants</a:t>
            </a:r>
            <a:r>
              <a:rPr lang="en-US" sz="1800" dirty="0"/>
              <a:t>.</a:t>
            </a:r>
          </a:p>
        </p:txBody>
      </p:sp>
    </p:spTree>
    <p:extLst>
      <p:ext uri="{BB962C8B-B14F-4D97-AF65-F5344CB8AC3E}">
        <p14:creationId xmlns:p14="http://schemas.microsoft.com/office/powerpoint/2010/main" val="39548281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normAutofit/>
          </a:bodyPr>
          <a:lstStyle/>
          <a:p>
            <a:pPr algn="ctr">
              <a:lnSpc>
                <a:spcPct val="100000"/>
              </a:lnSpc>
            </a:pPr>
            <a:r>
              <a:rPr lang="en-US" b="1" dirty="0" smtClean="0"/>
              <a:t>General </a:t>
            </a:r>
            <a:r>
              <a:rPr lang="en-US" b="1" dirty="0"/>
              <a:t>Requirements to Qualify for Section 1202 Gain Exclusion</a:t>
            </a:r>
          </a:p>
        </p:txBody>
      </p:sp>
      <p:sp>
        <p:nvSpPr>
          <p:cNvPr id="3" name="Content Placeholder 2"/>
          <p:cNvSpPr>
            <a:spLocks noGrp="1"/>
          </p:cNvSpPr>
          <p:nvPr>
            <p:ph idx="4294967295"/>
          </p:nvPr>
        </p:nvSpPr>
        <p:spPr>
          <a:xfrm>
            <a:off x="0" y="1825625"/>
            <a:ext cx="7886700" cy="4351338"/>
          </a:xfrm>
        </p:spPr>
        <p:txBody>
          <a:bodyPr>
            <a:normAutofit/>
          </a:bodyPr>
          <a:lstStyle/>
          <a:p>
            <a:pPr marL="514350" indent="-514350">
              <a:lnSpc>
                <a:spcPct val="120000"/>
              </a:lnSpc>
              <a:buFont typeface="+mj-lt"/>
              <a:buAutoNum type="arabicPeriod"/>
            </a:pPr>
            <a:r>
              <a:rPr lang="en-US" dirty="0" smtClean="0"/>
              <a:t>Must </a:t>
            </a:r>
            <a:r>
              <a:rPr lang="en-US" dirty="0"/>
              <a:t>be stock of a C corporation acquired after </a:t>
            </a:r>
            <a:r>
              <a:rPr lang="en-US" dirty="0" smtClean="0"/>
              <a:t>1993.</a:t>
            </a:r>
            <a:endParaRPr lang="en-US" dirty="0"/>
          </a:p>
          <a:p>
            <a:pPr marL="514350" indent="-514350">
              <a:lnSpc>
                <a:spcPct val="120000"/>
              </a:lnSpc>
              <a:buFont typeface="+mj-lt"/>
              <a:buAutoNum type="arabicPeriod"/>
            </a:pPr>
            <a:r>
              <a:rPr lang="en-US" dirty="0" smtClean="0"/>
              <a:t>Stock </a:t>
            </a:r>
            <a:r>
              <a:rPr lang="en-US" dirty="0"/>
              <a:t>must have been acquired at original issue in exchange for money or other property, or as compensation for services performed for the </a:t>
            </a:r>
            <a:r>
              <a:rPr lang="en-US" dirty="0" smtClean="0"/>
              <a:t>corporation.</a:t>
            </a:r>
          </a:p>
          <a:p>
            <a:pPr marL="514350" indent="-514350">
              <a:lnSpc>
                <a:spcPct val="120000"/>
              </a:lnSpc>
              <a:buFont typeface="+mj-lt"/>
              <a:buAutoNum type="arabicPeriod"/>
            </a:pPr>
            <a:r>
              <a:rPr lang="en-US" dirty="0" smtClean="0"/>
              <a:t>The </a:t>
            </a:r>
            <a:r>
              <a:rPr lang="en-US" dirty="0"/>
              <a:t>Corporation must be a “qualified small business” immediately before and immediately after the issuance of </a:t>
            </a:r>
            <a:r>
              <a:rPr lang="en-US" dirty="0" smtClean="0"/>
              <a:t>stock.</a:t>
            </a:r>
            <a:endParaRPr lang="en-US" dirty="0"/>
          </a:p>
          <a:p>
            <a:pPr marL="514350" indent="-514350">
              <a:lnSpc>
                <a:spcPct val="120000"/>
              </a:lnSpc>
              <a:buFont typeface="+mj-lt"/>
              <a:buAutoNum type="arabicPeriod"/>
            </a:pPr>
            <a:r>
              <a:rPr lang="en-US" dirty="0" smtClean="0"/>
              <a:t>During </a:t>
            </a:r>
            <a:r>
              <a:rPr lang="en-US" dirty="0"/>
              <a:t>substantially all of the taxpayer’s holding period, the Corporation meets the active trade or business requirements of Section 1202(e</a:t>
            </a:r>
            <a:r>
              <a:rPr lang="en-US" dirty="0" smtClean="0"/>
              <a:t>).</a:t>
            </a:r>
            <a:endParaRPr lang="en-US" dirty="0"/>
          </a:p>
          <a:p>
            <a:pPr marL="514350" indent="-514350">
              <a:lnSpc>
                <a:spcPct val="120000"/>
              </a:lnSpc>
              <a:buFont typeface="+mj-lt"/>
              <a:buAutoNum type="arabicPeriod"/>
            </a:pPr>
            <a:r>
              <a:rPr lang="en-US" dirty="0" smtClean="0"/>
              <a:t>The </a:t>
            </a:r>
            <a:r>
              <a:rPr lang="en-US" dirty="0"/>
              <a:t>qualifying stock must be held for more than five </a:t>
            </a:r>
            <a:r>
              <a:rPr lang="en-US" dirty="0" smtClean="0"/>
              <a:t>years.</a:t>
            </a:r>
            <a:endParaRPr lang="en-US" dirty="0"/>
          </a:p>
          <a:p>
            <a:pPr>
              <a:lnSpc>
                <a:spcPct val="120000"/>
              </a:lnSpc>
            </a:pPr>
            <a:endParaRPr lang="en-US" dirty="0"/>
          </a:p>
        </p:txBody>
      </p:sp>
    </p:spTree>
    <p:extLst>
      <p:ext uri="{BB962C8B-B14F-4D97-AF65-F5344CB8AC3E}">
        <p14:creationId xmlns:p14="http://schemas.microsoft.com/office/powerpoint/2010/main" val="3628816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Taxation of S Corporations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Subchapter S of the Internal Revenue Code permits qualifying corporations to elect to be taxed under a flow-through taxation model:</a:t>
            </a:r>
          </a:p>
          <a:p>
            <a:pPr lvl="1">
              <a:lnSpc>
                <a:spcPct val="100000"/>
              </a:lnSpc>
            </a:pPr>
            <a:r>
              <a:rPr lang="en-US" dirty="0" smtClean="0"/>
              <a:t>The S corporation is not taxed. (Exception: Under certain circumstances, an S corporation that was previously a C corporation will be taxed on earnings and profits from when it was a C corporation.)</a:t>
            </a:r>
          </a:p>
          <a:p>
            <a:pPr lvl="1">
              <a:lnSpc>
                <a:spcPct val="100000"/>
              </a:lnSpc>
            </a:pPr>
            <a:r>
              <a:rPr lang="en-US" dirty="0" smtClean="0"/>
              <a:t>The corporation’s income, expenses, gains, and losses “flow-through” to the shareholders </a:t>
            </a:r>
            <a:r>
              <a:rPr lang="en-US" dirty="0"/>
              <a:t>when it is earned by </a:t>
            </a:r>
            <a:r>
              <a:rPr lang="en-US" dirty="0" smtClean="0"/>
              <a:t>the S </a:t>
            </a:r>
            <a:r>
              <a:rPr lang="en-US" dirty="0"/>
              <a:t>corporation, regardless of whether any distributions are made to the shareholders.</a:t>
            </a:r>
            <a:endParaRPr lang="en-US" dirty="0" smtClean="0"/>
          </a:p>
        </p:txBody>
      </p:sp>
    </p:spTree>
    <p:extLst>
      <p:ext uri="{BB962C8B-B14F-4D97-AF65-F5344CB8AC3E}">
        <p14:creationId xmlns:p14="http://schemas.microsoft.com/office/powerpoint/2010/main" val="35770059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IRC § 1374 Unrecognized Built-In Gain Rules</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dirty="0" smtClean="0"/>
              <a:t>If a C corporation converts to a S corporation, all of the C corporation’s “hot” assets (those with unrecognized built-in gain) will be taxed at the corporate level if they are disposed of within 5 years of making </a:t>
            </a:r>
            <a:r>
              <a:rPr lang="en-US" dirty="0"/>
              <a:t>the § 1374 </a:t>
            </a:r>
            <a:r>
              <a:rPr lang="en-US" dirty="0" smtClean="0"/>
              <a:t>election.</a:t>
            </a:r>
            <a:endParaRPr lang="en-US" dirty="0"/>
          </a:p>
        </p:txBody>
      </p:sp>
    </p:spTree>
    <p:extLst>
      <p:ext uri="{BB962C8B-B14F-4D97-AF65-F5344CB8AC3E}">
        <p14:creationId xmlns:p14="http://schemas.microsoft.com/office/powerpoint/2010/main" val="18170671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8804275" cy="6294438"/>
          </a:xfrm>
        </p:spPr>
        <p:txBody>
          <a:bodyPr numCol="3">
            <a:noAutofit/>
          </a:bodyPr>
          <a:lstStyle/>
          <a:p>
            <a:pPr marL="0" indent="0">
              <a:lnSpc>
                <a:spcPct val="100000"/>
              </a:lnSpc>
              <a:spcBef>
                <a:spcPts val="0"/>
              </a:spcBef>
              <a:buNone/>
            </a:pPr>
            <a:r>
              <a:rPr lang="en-US" sz="1200" b="1" dirty="0"/>
              <a:t>IRC Section </a:t>
            </a:r>
            <a:r>
              <a:rPr lang="en-US" sz="1200" b="1" dirty="0" smtClean="0"/>
              <a:t>1374</a:t>
            </a:r>
          </a:p>
          <a:p>
            <a:pPr marL="0" indent="0">
              <a:lnSpc>
                <a:spcPct val="100000"/>
              </a:lnSpc>
              <a:spcBef>
                <a:spcPts val="300"/>
              </a:spcBef>
              <a:buNone/>
            </a:pPr>
            <a:r>
              <a:rPr lang="en-US" sz="660" b="1" dirty="0">
                <a:latin typeface="Verdana" panose="020B0604030504040204" pitchFamily="34" charset="0"/>
              </a:rPr>
              <a:t>(a)</a:t>
            </a:r>
            <a:r>
              <a:rPr lang="en-US" sz="660" b="1" cap="small" dirty="0">
                <a:latin typeface="Verdana" panose="020B0604030504040204" pitchFamily="34" charset="0"/>
              </a:rPr>
              <a:t>General </a:t>
            </a:r>
            <a:r>
              <a:rPr lang="en-US" sz="660" b="1" cap="small" dirty="0" smtClean="0">
                <a:latin typeface="Verdana" panose="020B0604030504040204" pitchFamily="34" charset="0"/>
              </a:rPr>
              <a:t>rule</a:t>
            </a:r>
          </a:p>
          <a:p>
            <a:pPr marL="0" indent="0">
              <a:lnSpc>
                <a:spcPct val="100000"/>
              </a:lnSpc>
              <a:spcBef>
                <a:spcPts val="300"/>
              </a:spcBef>
              <a:buNone/>
            </a:pPr>
            <a:r>
              <a:rPr lang="en-US" sz="660" dirty="0" smtClean="0">
                <a:latin typeface="Verdana" panose="020B0604030504040204" pitchFamily="34" charset="0"/>
              </a:rPr>
              <a:t>If </a:t>
            </a:r>
            <a:r>
              <a:rPr lang="en-US" sz="660" dirty="0">
                <a:latin typeface="Verdana" panose="020B0604030504040204" pitchFamily="34" charset="0"/>
              </a:rPr>
              <a:t>for any taxable year beginning in the recognition period an S corporation has a net recognized built-in gain, there is hereby imposed a tax (computed under subsection (b)) on the income of such corporation for such taxable year.</a:t>
            </a:r>
          </a:p>
          <a:p>
            <a:pPr marL="0" indent="0">
              <a:lnSpc>
                <a:spcPct val="100000"/>
              </a:lnSpc>
              <a:spcBef>
                <a:spcPts val="300"/>
              </a:spcBef>
              <a:buNone/>
            </a:pPr>
            <a:r>
              <a:rPr lang="en-US" sz="660" b="1" dirty="0">
                <a:latin typeface="Verdana" panose="020B0604030504040204" pitchFamily="34" charset="0"/>
              </a:rPr>
              <a:t>(b)</a:t>
            </a:r>
            <a:r>
              <a:rPr lang="en-US" sz="660" b="1" cap="small" dirty="0">
                <a:latin typeface="Verdana" panose="020B0604030504040204" pitchFamily="34" charset="0"/>
              </a:rPr>
              <a:t>Amount of tax</a:t>
            </a:r>
            <a:r>
              <a:rPr lang="en-US" sz="660" b="1" dirty="0">
                <a:latin typeface="Verdana" panose="020B0604030504040204" pitchFamily="34" charset="0"/>
              </a:rPr>
              <a:t>(1)</a:t>
            </a:r>
            <a:r>
              <a:rPr lang="en-US" sz="660" b="1" cap="small" dirty="0">
                <a:latin typeface="Verdana" panose="020B0604030504040204" pitchFamily="34" charset="0"/>
              </a:rPr>
              <a:t>In </a:t>
            </a:r>
            <a:r>
              <a:rPr lang="en-US" sz="660" b="1" cap="small"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amount of the tax imposed by subsection (a) shall be computed by applying the highest rate of tax specified in section 11(b) to the net recognized built-in gain of the S corporation for the taxable year.</a:t>
            </a:r>
          </a:p>
          <a:p>
            <a:pPr marL="0" indent="0">
              <a:lnSpc>
                <a:spcPct val="100000"/>
              </a:lnSpc>
              <a:spcBef>
                <a:spcPts val="300"/>
              </a:spcBef>
              <a:buNone/>
            </a:pPr>
            <a:r>
              <a:rPr lang="en-US" sz="660" b="1" dirty="0">
                <a:latin typeface="Verdana" panose="020B0604030504040204" pitchFamily="34" charset="0"/>
              </a:rPr>
              <a:t>(2)</a:t>
            </a:r>
            <a:r>
              <a:rPr lang="en-US" sz="660" b="1" cap="small" dirty="0">
                <a:latin typeface="Verdana" panose="020B0604030504040204" pitchFamily="34" charset="0"/>
              </a:rPr>
              <a:t>Net operating loss carryforwards from C years </a:t>
            </a:r>
            <a:r>
              <a:rPr lang="en-US" sz="660" b="1" cap="small" dirty="0" smtClean="0">
                <a:latin typeface="Verdana" panose="020B0604030504040204" pitchFamily="34" charset="0"/>
              </a:rPr>
              <a:t>allowed</a:t>
            </a:r>
          </a:p>
          <a:p>
            <a:pPr marL="0" indent="0">
              <a:lnSpc>
                <a:spcPct val="100000"/>
              </a:lnSpc>
              <a:spcBef>
                <a:spcPts val="300"/>
              </a:spcBef>
              <a:buNone/>
            </a:pPr>
            <a:r>
              <a:rPr lang="en-US" sz="660" dirty="0" smtClean="0">
                <a:latin typeface="Verdana" panose="020B0604030504040204" pitchFamily="34" charset="0"/>
              </a:rPr>
              <a:t>Notwithstanding </a:t>
            </a:r>
            <a:r>
              <a:rPr lang="en-US" sz="660" dirty="0">
                <a:latin typeface="Verdana" panose="020B0604030504040204" pitchFamily="34" charset="0"/>
              </a:rPr>
              <a:t>section 1371(b)(1), any net operating loss carryforward arising in a taxable year for which the corporation was a C corporation shall be allowed for purposes of this section as a deduction against the net recognized built-in gain of the S corporation for the taxable year. For purposes of determining the amount of any such loss which may be carried to subsequent taxable years, the amount of the net recognized built-in gain shall be treated as taxable income. Rules similar to the rules of the preceding sentences of this paragraph shall apply in the case of a capital loss carryforward arising in a taxable year for which the corporation was a C corporation.</a:t>
            </a:r>
          </a:p>
          <a:p>
            <a:pPr marL="0" indent="0">
              <a:lnSpc>
                <a:spcPct val="100000"/>
              </a:lnSpc>
              <a:spcBef>
                <a:spcPts val="300"/>
              </a:spcBef>
              <a:buNone/>
            </a:pPr>
            <a:r>
              <a:rPr lang="en-US" sz="660" b="1" dirty="0">
                <a:latin typeface="Verdana" panose="020B0604030504040204" pitchFamily="34" charset="0"/>
              </a:rPr>
              <a:t>(</a:t>
            </a:r>
            <a:r>
              <a:rPr lang="en-US" sz="660" b="1" dirty="0" smtClean="0">
                <a:latin typeface="Verdana" panose="020B0604030504040204" pitchFamily="34" charset="0"/>
              </a:rPr>
              <a:t>3)</a:t>
            </a:r>
            <a:r>
              <a:rPr lang="en-US" sz="660" b="1" cap="small" dirty="0" smtClean="0">
                <a:latin typeface="Verdana" panose="020B0604030504040204" pitchFamily="34" charset="0"/>
              </a:rPr>
              <a:t>Credits</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A)In </a:t>
            </a:r>
            <a:r>
              <a:rPr lang="en-US" sz="660" b="1"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Except </a:t>
            </a:r>
            <a:r>
              <a:rPr lang="en-US" sz="660" dirty="0">
                <a:latin typeface="Verdana" panose="020B0604030504040204" pitchFamily="34" charset="0"/>
              </a:rPr>
              <a:t>as provided in subparagraph (B), no credit shall be allowable under part IV of subchapter A of this chapter (other than under section 34) against the tax imposed by subsection (a).</a:t>
            </a:r>
          </a:p>
          <a:p>
            <a:pPr marL="0" indent="0">
              <a:lnSpc>
                <a:spcPct val="100000"/>
              </a:lnSpc>
              <a:spcBef>
                <a:spcPts val="300"/>
              </a:spcBef>
              <a:buNone/>
            </a:pPr>
            <a:r>
              <a:rPr lang="en-US" sz="660" b="1" dirty="0">
                <a:latin typeface="Verdana" panose="020B0604030504040204" pitchFamily="34" charset="0"/>
              </a:rPr>
              <a:t>(B)Business credit carryforwards from C years </a:t>
            </a:r>
            <a:r>
              <a:rPr lang="en-US" sz="660" b="1" dirty="0" smtClean="0">
                <a:latin typeface="Verdana" panose="020B0604030504040204" pitchFamily="34" charset="0"/>
              </a:rPr>
              <a:t>allowed</a:t>
            </a:r>
          </a:p>
          <a:p>
            <a:pPr marL="0" indent="0">
              <a:lnSpc>
                <a:spcPct val="100000"/>
              </a:lnSpc>
              <a:spcBef>
                <a:spcPts val="300"/>
              </a:spcBef>
              <a:buNone/>
            </a:pPr>
            <a:r>
              <a:rPr lang="en-US" sz="660" dirty="0" smtClean="0">
                <a:latin typeface="Verdana" panose="020B0604030504040204" pitchFamily="34" charset="0"/>
              </a:rPr>
              <a:t>Notwithstanding </a:t>
            </a:r>
            <a:r>
              <a:rPr lang="en-US" sz="660" dirty="0">
                <a:latin typeface="Verdana" panose="020B0604030504040204" pitchFamily="34" charset="0"/>
              </a:rPr>
              <a:t>section 1371(b)(1), any business credit carryforward under section 39 arising in a taxable year for which the corporation was a C corporation shall be allowed as a credit against the tax imposed by subsection (a) in the same manner as if it were imposed by section 11.</a:t>
            </a:r>
          </a:p>
          <a:p>
            <a:pPr marL="0" indent="0">
              <a:lnSpc>
                <a:spcPct val="100000"/>
              </a:lnSpc>
              <a:spcBef>
                <a:spcPts val="300"/>
              </a:spcBef>
              <a:buNone/>
            </a:pPr>
            <a:r>
              <a:rPr lang="en-US" sz="660" b="1" dirty="0">
                <a:latin typeface="Verdana" panose="020B0604030504040204" pitchFamily="34" charset="0"/>
              </a:rPr>
              <a:t>(</a:t>
            </a:r>
            <a:r>
              <a:rPr lang="en-US" sz="660" b="1" dirty="0" smtClean="0">
                <a:latin typeface="Verdana" panose="020B0604030504040204" pitchFamily="34" charset="0"/>
              </a:rPr>
              <a:t>c)</a:t>
            </a:r>
            <a:r>
              <a:rPr lang="en-US" sz="660" b="1" cap="small" dirty="0" smtClean="0">
                <a:latin typeface="Verdana" panose="020B0604030504040204" pitchFamily="34" charset="0"/>
              </a:rPr>
              <a:t>Limitations</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1)</a:t>
            </a:r>
            <a:r>
              <a:rPr lang="en-US" sz="660" b="1" cap="small" dirty="0">
                <a:latin typeface="Verdana" panose="020B0604030504040204" pitchFamily="34" charset="0"/>
              </a:rPr>
              <a:t>Corporations which were always S </a:t>
            </a:r>
            <a:r>
              <a:rPr lang="en-US" sz="660" b="1" cap="small" dirty="0" smtClean="0">
                <a:latin typeface="Verdana" panose="020B0604030504040204" pitchFamily="34" charset="0"/>
              </a:rPr>
              <a:t>corporations</a:t>
            </a:r>
          </a:p>
          <a:p>
            <a:pPr marL="0" indent="0">
              <a:lnSpc>
                <a:spcPct val="100000"/>
              </a:lnSpc>
              <a:spcBef>
                <a:spcPts val="300"/>
              </a:spcBef>
              <a:buNone/>
            </a:pPr>
            <a:r>
              <a:rPr lang="en-US" sz="660" dirty="0" smtClean="0">
                <a:latin typeface="Verdana" panose="020B0604030504040204" pitchFamily="34" charset="0"/>
              </a:rPr>
              <a:t>Subsection </a:t>
            </a:r>
            <a:r>
              <a:rPr lang="en-US" sz="660" dirty="0">
                <a:latin typeface="Verdana" panose="020B0604030504040204" pitchFamily="34" charset="0"/>
              </a:rPr>
              <a:t>(a) shall not apply to any corporation if an election under section 1362(a) has been in effect with respect to such corporation for each of its taxable years. Except as provided in regulations, an S corporation and any predecessor corporation shall be treated as 1 corporation for purposes of the preceding sentence.</a:t>
            </a:r>
          </a:p>
          <a:p>
            <a:pPr marL="0" indent="0">
              <a:lnSpc>
                <a:spcPct val="100000"/>
              </a:lnSpc>
              <a:spcBef>
                <a:spcPts val="300"/>
              </a:spcBef>
              <a:buNone/>
            </a:pPr>
            <a:r>
              <a:rPr lang="en-US" sz="660" b="1" dirty="0">
                <a:latin typeface="Verdana" panose="020B0604030504040204" pitchFamily="34" charset="0"/>
              </a:rPr>
              <a:t>(2)</a:t>
            </a:r>
            <a:r>
              <a:rPr lang="en-US" sz="660" b="1" cap="small" dirty="0">
                <a:latin typeface="Verdana" panose="020B0604030504040204" pitchFamily="34" charset="0"/>
              </a:rPr>
              <a:t>Limitation on amount of net recognized built-in </a:t>
            </a:r>
            <a:r>
              <a:rPr lang="en-US" sz="660" b="1" cap="small" dirty="0" smtClean="0">
                <a:latin typeface="Verdana" panose="020B0604030504040204" pitchFamily="34" charset="0"/>
              </a:rPr>
              <a:t>gain</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amount of the net recognized built-in gain taken into account under this section for any taxable year shall not exceed the excess (if any) of</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a:t>
            </a:r>
            <a:r>
              <a:rPr lang="en-US" sz="660" dirty="0">
                <a:latin typeface="Verdana" panose="020B0604030504040204" pitchFamily="34" charset="0"/>
              </a:rPr>
              <a:t>the net unrealized built-in gain, over</a:t>
            </a:r>
          </a:p>
          <a:p>
            <a:pPr marL="0" indent="0">
              <a:lnSpc>
                <a:spcPct val="100000"/>
              </a:lnSpc>
              <a:spcBef>
                <a:spcPts val="300"/>
              </a:spcBef>
              <a:buNone/>
            </a:pPr>
            <a:r>
              <a:rPr lang="en-US" sz="660" b="1" dirty="0">
                <a:latin typeface="Verdana" panose="020B0604030504040204" pitchFamily="34" charset="0"/>
              </a:rPr>
              <a:t>(B)</a:t>
            </a:r>
            <a:r>
              <a:rPr lang="en-US" sz="660" dirty="0">
                <a:latin typeface="Verdana" panose="020B0604030504040204" pitchFamily="34" charset="0"/>
              </a:rPr>
              <a:t>the net recognized built-in gain for prior taxable years beginning in the recognition period.</a:t>
            </a:r>
          </a:p>
          <a:p>
            <a:pPr marL="0" indent="0">
              <a:lnSpc>
                <a:spcPct val="100000"/>
              </a:lnSpc>
              <a:spcBef>
                <a:spcPts val="300"/>
              </a:spcBef>
              <a:buNone/>
            </a:pPr>
            <a:r>
              <a:rPr lang="en-US" sz="660" b="1" dirty="0">
                <a:latin typeface="Verdana" panose="020B0604030504040204" pitchFamily="34" charset="0"/>
              </a:rPr>
              <a:t>(d)</a:t>
            </a:r>
            <a:r>
              <a:rPr lang="en-US" sz="660" b="1" cap="small" dirty="0">
                <a:latin typeface="Verdana" panose="020B0604030504040204" pitchFamily="34" charset="0"/>
              </a:rPr>
              <a:t>Definitions and special </a:t>
            </a:r>
            <a:r>
              <a:rPr lang="en-US" sz="660" b="1" cap="small" dirty="0" smtClean="0">
                <a:latin typeface="Verdana" panose="020B0604030504040204" pitchFamily="34" charset="0"/>
              </a:rPr>
              <a:t>rules</a:t>
            </a:r>
          </a:p>
          <a:p>
            <a:pPr marL="0" indent="0">
              <a:lnSpc>
                <a:spcPct val="100000"/>
              </a:lnSpc>
              <a:spcBef>
                <a:spcPts val="300"/>
              </a:spcBef>
              <a:buNone/>
            </a:pPr>
            <a:r>
              <a:rPr lang="en-US" sz="660" dirty="0" smtClean="0">
                <a:latin typeface="Verdana" panose="020B0604030504040204" pitchFamily="34" charset="0"/>
              </a:rPr>
              <a:t>For </a:t>
            </a:r>
            <a:r>
              <a:rPr lang="en-US" sz="660" dirty="0">
                <a:latin typeface="Verdana" panose="020B0604030504040204" pitchFamily="34" charset="0"/>
              </a:rPr>
              <a:t>purposes of this section</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1)</a:t>
            </a:r>
            <a:r>
              <a:rPr lang="en-US" sz="660" b="1" cap="small" dirty="0">
                <a:latin typeface="Verdana" panose="020B0604030504040204" pitchFamily="34" charset="0"/>
              </a:rPr>
              <a:t>Net unrealized built-in </a:t>
            </a:r>
            <a:r>
              <a:rPr lang="en-US" sz="660" b="1" cap="small" dirty="0" smtClean="0">
                <a:latin typeface="Verdana" panose="020B0604030504040204" pitchFamily="34" charset="0"/>
              </a:rPr>
              <a:t>gain</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term “net unrealized built-in gain” means the amount (if any) by which</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a:t>
            </a:r>
            <a:r>
              <a:rPr lang="en-US" sz="660" dirty="0">
                <a:latin typeface="Verdana" panose="020B0604030504040204" pitchFamily="34" charset="0"/>
              </a:rPr>
              <a:t>the fair market value of the assets of the S corporation as of the beginning of its 1st taxable year for which an election under section 1362(a) is in effect, exceeds</a:t>
            </a:r>
          </a:p>
          <a:p>
            <a:pPr marL="0" indent="0">
              <a:lnSpc>
                <a:spcPct val="100000"/>
              </a:lnSpc>
              <a:spcBef>
                <a:spcPts val="300"/>
              </a:spcBef>
              <a:buNone/>
            </a:pPr>
            <a:r>
              <a:rPr lang="en-US" sz="660" b="1" dirty="0">
                <a:latin typeface="Verdana" panose="020B0604030504040204" pitchFamily="34" charset="0"/>
              </a:rPr>
              <a:t>(B)</a:t>
            </a:r>
            <a:r>
              <a:rPr lang="en-US" sz="660" dirty="0">
                <a:latin typeface="Verdana" panose="020B0604030504040204" pitchFamily="34" charset="0"/>
              </a:rPr>
              <a:t>the aggregate adjusted bases of such assets at such time.</a:t>
            </a:r>
          </a:p>
          <a:p>
            <a:pPr marL="0" indent="0">
              <a:lnSpc>
                <a:spcPct val="100000"/>
              </a:lnSpc>
              <a:spcBef>
                <a:spcPts val="300"/>
              </a:spcBef>
              <a:buNone/>
            </a:pPr>
            <a:r>
              <a:rPr lang="en-US" sz="660" b="1" dirty="0">
                <a:latin typeface="Verdana" panose="020B0604030504040204" pitchFamily="34" charset="0"/>
              </a:rPr>
              <a:t>(2)</a:t>
            </a:r>
            <a:r>
              <a:rPr lang="en-US" sz="660" b="1" cap="small" dirty="0">
                <a:latin typeface="Verdana" panose="020B0604030504040204" pitchFamily="34" charset="0"/>
              </a:rPr>
              <a:t>Net recognized built-in </a:t>
            </a:r>
            <a:r>
              <a:rPr lang="en-US" sz="660" b="1" cap="small" dirty="0" smtClean="0">
                <a:latin typeface="Verdana" panose="020B0604030504040204" pitchFamily="34" charset="0"/>
              </a:rPr>
              <a:t>gain</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A)In </a:t>
            </a:r>
            <a:r>
              <a:rPr lang="en-US" sz="660" b="1"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term “net recognized built-in gain” means, with respect to any taxable year in the recognition period, the lesser of</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err="1">
                <a:latin typeface="Verdana" panose="020B0604030504040204" pitchFamily="34" charset="0"/>
              </a:rPr>
              <a:t>i</a:t>
            </a:r>
            <a:r>
              <a:rPr lang="en-US" sz="660" b="1" dirty="0">
                <a:latin typeface="Verdana" panose="020B0604030504040204" pitchFamily="34" charset="0"/>
              </a:rPr>
              <a:t>)</a:t>
            </a:r>
            <a:r>
              <a:rPr lang="en-US" sz="660" dirty="0">
                <a:latin typeface="Verdana" panose="020B0604030504040204" pitchFamily="34" charset="0"/>
              </a:rPr>
              <a:t>the amount which would be the taxable income of the S corporation for such taxable year if only recognized built-in gains and recognized built-in losses were taken into account, or</a:t>
            </a:r>
          </a:p>
          <a:p>
            <a:pPr marL="0" indent="0">
              <a:lnSpc>
                <a:spcPct val="100000"/>
              </a:lnSpc>
              <a:spcBef>
                <a:spcPts val="300"/>
              </a:spcBef>
              <a:buNone/>
            </a:pPr>
            <a:r>
              <a:rPr lang="en-US" sz="660" b="1" dirty="0">
                <a:latin typeface="Verdana" panose="020B0604030504040204" pitchFamily="34" charset="0"/>
              </a:rPr>
              <a:t>(ii)</a:t>
            </a:r>
            <a:r>
              <a:rPr lang="en-US" sz="660" dirty="0">
                <a:latin typeface="Verdana" panose="020B0604030504040204" pitchFamily="34" charset="0"/>
              </a:rPr>
              <a:t>such corporation’s taxable income for such taxable year (determined as provided in section 1375(b)(1)(B)).</a:t>
            </a:r>
          </a:p>
          <a:p>
            <a:pPr marL="0" indent="0">
              <a:lnSpc>
                <a:spcPct val="100000"/>
              </a:lnSpc>
              <a:spcBef>
                <a:spcPts val="300"/>
              </a:spcBef>
              <a:buNone/>
            </a:pPr>
            <a:r>
              <a:rPr lang="en-US" sz="660" b="1" dirty="0">
                <a:latin typeface="Verdana" panose="020B0604030504040204" pitchFamily="34" charset="0"/>
              </a:rPr>
              <a:t>(</a:t>
            </a:r>
            <a:r>
              <a:rPr lang="en-US" sz="660" b="1" dirty="0" smtClean="0">
                <a:latin typeface="Verdana" panose="020B0604030504040204" pitchFamily="34" charset="0"/>
              </a:rPr>
              <a:t>B)Carryover</a:t>
            </a:r>
          </a:p>
          <a:p>
            <a:pPr marL="0" indent="0">
              <a:lnSpc>
                <a:spcPct val="100000"/>
              </a:lnSpc>
              <a:spcBef>
                <a:spcPts val="300"/>
              </a:spcBef>
              <a:buNone/>
            </a:pPr>
            <a:r>
              <a:rPr lang="en-US" sz="660" dirty="0" smtClean="0">
                <a:latin typeface="Verdana" panose="020B0604030504040204" pitchFamily="34" charset="0"/>
              </a:rPr>
              <a:t>If</a:t>
            </a:r>
            <a:r>
              <a:rPr lang="en-US" sz="660" dirty="0">
                <a:latin typeface="Verdana" panose="020B0604030504040204" pitchFamily="34" charset="0"/>
              </a:rPr>
              <a:t>, for any taxable year described in subparagraph (A), the amount referred to in clause (</a:t>
            </a:r>
            <a:r>
              <a:rPr lang="en-US" sz="660" dirty="0" err="1">
                <a:latin typeface="Verdana" panose="020B0604030504040204" pitchFamily="34" charset="0"/>
              </a:rPr>
              <a:t>i</a:t>
            </a:r>
            <a:r>
              <a:rPr lang="en-US" sz="660" dirty="0">
                <a:latin typeface="Verdana" panose="020B0604030504040204" pitchFamily="34" charset="0"/>
              </a:rPr>
              <a:t>) of subparagraph (A) exceeds the amount referred to in clause (ii) of subparagraph (A), such excess shall be treated as a recognized built-in gain in the succeeding taxable year.</a:t>
            </a:r>
          </a:p>
          <a:p>
            <a:pPr marL="0" indent="0">
              <a:lnSpc>
                <a:spcPct val="100000"/>
              </a:lnSpc>
              <a:spcBef>
                <a:spcPts val="300"/>
              </a:spcBef>
              <a:buNone/>
            </a:pPr>
            <a:r>
              <a:rPr lang="en-US" sz="660" b="1" dirty="0">
                <a:latin typeface="Verdana" panose="020B0604030504040204" pitchFamily="34" charset="0"/>
              </a:rPr>
              <a:t>(3)</a:t>
            </a:r>
            <a:r>
              <a:rPr lang="en-US" sz="660" b="1" cap="small" dirty="0">
                <a:latin typeface="Verdana" panose="020B0604030504040204" pitchFamily="34" charset="0"/>
              </a:rPr>
              <a:t>Recognized built-in </a:t>
            </a:r>
            <a:r>
              <a:rPr lang="en-US" sz="660" b="1" cap="small" dirty="0" smtClean="0">
                <a:latin typeface="Verdana" panose="020B0604030504040204" pitchFamily="34" charset="0"/>
              </a:rPr>
              <a:t>gain</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term “recognized built-in gain” means any gain recognized during the recognition period on the disposition of any asset except to the extent that the S corporation establishes that</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a:t>
            </a:r>
            <a:r>
              <a:rPr lang="en-US" sz="660" dirty="0">
                <a:latin typeface="Verdana" panose="020B0604030504040204" pitchFamily="34" charset="0"/>
              </a:rPr>
              <a:t>such asset was not held by the S corporation as of the beginning of the 1st taxable year for which it was an S corporation, or</a:t>
            </a:r>
          </a:p>
          <a:p>
            <a:pPr marL="0" indent="0">
              <a:lnSpc>
                <a:spcPct val="100000"/>
              </a:lnSpc>
              <a:spcBef>
                <a:spcPts val="300"/>
              </a:spcBef>
              <a:buNone/>
            </a:pPr>
            <a:r>
              <a:rPr lang="en-US" sz="660" b="1" dirty="0">
                <a:latin typeface="Verdana" panose="020B0604030504040204" pitchFamily="34" charset="0"/>
              </a:rPr>
              <a:t>(B)</a:t>
            </a:r>
            <a:r>
              <a:rPr lang="en-US" sz="660" dirty="0">
                <a:latin typeface="Verdana" panose="020B0604030504040204" pitchFamily="34" charset="0"/>
              </a:rPr>
              <a:t>such gain exceeds the excess (if any) of</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err="1">
                <a:latin typeface="Verdana" panose="020B0604030504040204" pitchFamily="34" charset="0"/>
              </a:rPr>
              <a:t>i</a:t>
            </a:r>
            <a:r>
              <a:rPr lang="en-US" sz="660" b="1" dirty="0">
                <a:latin typeface="Verdana" panose="020B0604030504040204" pitchFamily="34" charset="0"/>
              </a:rPr>
              <a:t>)</a:t>
            </a:r>
            <a:r>
              <a:rPr lang="en-US" sz="660" dirty="0">
                <a:latin typeface="Verdana" panose="020B0604030504040204" pitchFamily="34" charset="0"/>
              </a:rPr>
              <a:t>the fair market value of such asset as of the beginning of such 1st taxable year, over</a:t>
            </a:r>
          </a:p>
          <a:p>
            <a:pPr marL="0" indent="0">
              <a:lnSpc>
                <a:spcPct val="100000"/>
              </a:lnSpc>
              <a:spcBef>
                <a:spcPts val="300"/>
              </a:spcBef>
              <a:buNone/>
            </a:pPr>
            <a:r>
              <a:rPr lang="en-US" sz="660" b="1" dirty="0">
                <a:latin typeface="Verdana" panose="020B0604030504040204" pitchFamily="34" charset="0"/>
              </a:rPr>
              <a:t>(ii)</a:t>
            </a:r>
            <a:r>
              <a:rPr lang="en-US" sz="660" dirty="0">
                <a:latin typeface="Verdana" panose="020B0604030504040204" pitchFamily="34" charset="0"/>
              </a:rPr>
              <a:t>the adjusted basis of the asset as of such time.</a:t>
            </a:r>
          </a:p>
          <a:p>
            <a:pPr marL="0" indent="0">
              <a:lnSpc>
                <a:spcPct val="100000"/>
              </a:lnSpc>
              <a:spcBef>
                <a:spcPts val="300"/>
              </a:spcBef>
              <a:buNone/>
            </a:pPr>
            <a:r>
              <a:rPr lang="en-US" sz="660" b="1" dirty="0">
                <a:latin typeface="Verdana" panose="020B0604030504040204" pitchFamily="34" charset="0"/>
              </a:rPr>
              <a:t>(4)</a:t>
            </a:r>
            <a:r>
              <a:rPr lang="en-US" sz="660" b="1" cap="small" dirty="0">
                <a:latin typeface="Verdana" panose="020B0604030504040204" pitchFamily="34" charset="0"/>
              </a:rPr>
              <a:t>Recognized built-in </a:t>
            </a:r>
            <a:r>
              <a:rPr lang="en-US" sz="660" b="1" cap="small" dirty="0" smtClean="0">
                <a:latin typeface="Verdana" panose="020B0604030504040204" pitchFamily="34" charset="0"/>
              </a:rPr>
              <a:t>losses</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term “recognized built-in loss” means any loss recognized during the recognition period on the disposition of any asset to the extent that the S corporation establishes that</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a:t>
            </a:r>
            <a:r>
              <a:rPr lang="en-US" sz="660" dirty="0">
                <a:latin typeface="Verdana" panose="020B0604030504040204" pitchFamily="34" charset="0"/>
              </a:rPr>
              <a:t>such asset was held by the S corporation as of the beginning of the 1st taxable year referred to in paragraph (3), and</a:t>
            </a:r>
          </a:p>
          <a:p>
            <a:pPr marL="0" indent="0">
              <a:lnSpc>
                <a:spcPct val="100000"/>
              </a:lnSpc>
              <a:spcBef>
                <a:spcPts val="300"/>
              </a:spcBef>
              <a:buNone/>
            </a:pPr>
            <a:r>
              <a:rPr lang="en-US" sz="660" b="1" dirty="0">
                <a:latin typeface="Verdana" panose="020B0604030504040204" pitchFamily="34" charset="0"/>
              </a:rPr>
              <a:t>(B)</a:t>
            </a:r>
            <a:r>
              <a:rPr lang="en-US" sz="660" dirty="0">
                <a:latin typeface="Verdana" panose="020B0604030504040204" pitchFamily="34" charset="0"/>
              </a:rPr>
              <a:t>such loss does not exceed the excess of</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err="1">
                <a:latin typeface="Verdana" panose="020B0604030504040204" pitchFamily="34" charset="0"/>
              </a:rPr>
              <a:t>i</a:t>
            </a:r>
            <a:r>
              <a:rPr lang="en-US" sz="660" b="1" dirty="0">
                <a:latin typeface="Verdana" panose="020B0604030504040204" pitchFamily="34" charset="0"/>
              </a:rPr>
              <a:t>)</a:t>
            </a:r>
            <a:r>
              <a:rPr lang="en-US" sz="660" dirty="0">
                <a:latin typeface="Verdana" panose="020B0604030504040204" pitchFamily="34" charset="0"/>
              </a:rPr>
              <a:t>the adjusted basis of such asset as of the beginning of such 1st taxable year, over</a:t>
            </a:r>
          </a:p>
          <a:p>
            <a:pPr marL="0" indent="0">
              <a:lnSpc>
                <a:spcPct val="100000"/>
              </a:lnSpc>
              <a:spcBef>
                <a:spcPts val="300"/>
              </a:spcBef>
              <a:buNone/>
            </a:pPr>
            <a:r>
              <a:rPr lang="en-US" sz="660" b="1" dirty="0">
                <a:latin typeface="Verdana" panose="020B0604030504040204" pitchFamily="34" charset="0"/>
              </a:rPr>
              <a:t>(ii)</a:t>
            </a:r>
            <a:r>
              <a:rPr lang="en-US" sz="660" dirty="0">
                <a:latin typeface="Verdana" panose="020B0604030504040204" pitchFamily="34" charset="0"/>
              </a:rPr>
              <a:t>the fair market value of such asset as of such time.</a:t>
            </a:r>
          </a:p>
          <a:p>
            <a:pPr marL="0" indent="0">
              <a:lnSpc>
                <a:spcPct val="100000"/>
              </a:lnSpc>
              <a:spcBef>
                <a:spcPts val="300"/>
              </a:spcBef>
              <a:buNone/>
            </a:pPr>
            <a:r>
              <a:rPr lang="en-US" sz="660" b="1" dirty="0">
                <a:latin typeface="Verdana" panose="020B0604030504040204" pitchFamily="34" charset="0"/>
              </a:rPr>
              <a:t>(5)</a:t>
            </a:r>
            <a:r>
              <a:rPr lang="en-US" sz="660" b="1" cap="small" dirty="0">
                <a:latin typeface="Verdana" panose="020B0604030504040204" pitchFamily="34" charset="0"/>
              </a:rPr>
              <a:t>Treatment of certain built-in </a:t>
            </a:r>
            <a:r>
              <a:rPr lang="en-US" sz="660" b="1" cap="small" dirty="0" smtClean="0">
                <a:latin typeface="Verdana" panose="020B0604030504040204" pitchFamily="34" charset="0"/>
              </a:rPr>
              <a:t>items</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A)Income </a:t>
            </a:r>
            <a:r>
              <a:rPr lang="en-US" sz="660" b="1" dirty="0" smtClean="0">
                <a:latin typeface="Verdana" panose="020B0604030504040204" pitchFamily="34" charset="0"/>
              </a:rPr>
              <a:t>items</a:t>
            </a:r>
          </a:p>
          <a:p>
            <a:pPr marL="0" indent="0">
              <a:lnSpc>
                <a:spcPct val="100000"/>
              </a:lnSpc>
              <a:spcBef>
                <a:spcPts val="300"/>
              </a:spcBef>
              <a:buNone/>
            </a:pPr>
            <a:r>
              <a:rPr lang="en-US" sz="660" dirty="0" smtClean="0">
                <a:latin typeface="Verdana" panose="020B0604030504040204" pitchFamily="34" charset="0"/>
              </a:rPr>
              <a:t>Any </a:t>
            </a:r>
            <a:r>
              <a:rPr lang="en-US" sz="660" dirty="0">
                <a:latin typeface="Verdana" panose="020B0604030504040204" pitchFamily="34" charset="0"/>
              </a:rPr>
              <a:t>item of income which is properly taken into account during the recognition period but which is attributable to periods before the 1st taxable year for which the corporation was an S corporation shall be treated as a recognized built-in gain for the taxable year in which it is properly taken into account.</a:t>
            </a:r>
          </a:p>
          <a:p>
            <a:pPr marL="0" indent="0">
              <a:lnSpc>
                <a:spcPct val="100000"/>
              </a:lnSpc>
              <a:spcBef>
                <a:spcPts val="300"/>
              </a:spcBef>
              <a:buNone/>
            </a:pPr>
            <a:r>
              <a:rPr lang="en-US" sz="660" b="1" dirty="0">
                <a:latin typeface="Verdana" panose="020B0604030504040204" pitchFamily="34" charset="0"/>
              </a:rPr>
              <a:t>(B)Deduction </a:t>
            </a:r>
            <a:r>
              <a:rPr lang="en-US" sz="660" b="1" dirty="0" smtClean="0">
                <a:latin typeface="Verdana" panose="020B0604030504040204" pitchFamily="34" charset="0"/>
              </a:rPr>
              <a:t>items</a:t>
            </a:r>
          </a:p>
          <a:p>
            <a:pPr marL="0" indent="0">
              <a:lnSpc>
                <a:spcPct val="100000"/>
              </a:lnSpc>
              <a:spcBef>
                <a:spcPts val="300"/>
              </a:spcBef>
              <a:buNone/>
            </a:pPr>
            <a:r>
              <a:rPr lang="en-US" sz="660" dirty="0" smtClean="0">
                <a:latin typeface="Verdana" panose="020B0604030504040204" pitchFamily="34" charset="0"/>
              </a:rPr>
              <a:t>Any </a:t>
            </a:r>
            <a:r>
              <a:rPr lang="en-US" sz="660" dirty="0">
                <a:latin typeface="Verdana" panose="020B0604030504040204" pitchFamily="34" charset="0"/>
              </a:rPr>
              <a:t>amount which is allowable as a deduction during the recognition period (determined without regard to any carryover) but which is attributable to periods before the 1st taxable year referred to in subparagraph (A) shall be treated as a recognized built-in loss for the taxable year for which it is allowable as a deduction.</a:t>
            </a:r>
          </a:p>
          <a:p>
            <a:pPr marL="0" indent="0">
              <a:lnSpc>
                <a:spcPct val="100000"/>
              </a:lnSpc>
              <a:spcBef>
                <a:spcPts val="300"/>
              </a:spcBef>
              <a:buNone/>
            </a:pPr>
            <a:r>
              <a:rPr lang="en-US" sz="660" b="1" dirty="0">
                <a:latin typeface="Verdana" panose="020B0604030504040204" pitchFamily="34" charset="0"/>
              </a:rPr>
              <a:t>(C)Adjustment to net unrealized built-in </a:t>
            </a:r>
            <a:r>
              <a:rPr lang="en-US" sz="660" b="1" dirty="0" smtClean="0">
                <a:latin typeface="Verdana" panose="020B0604030504040204" pitchFamily="34" charset="0"/>
              </a:rPr>
              <a:t>gain</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amount of the net unrealized built-in gain shall be properly adjusted for amounts which would be treated as recognized built-in gains or losses under this paragraph if such amounts were properly taken into account (or allowable as a deduction) during the recognition period.</a:t>
            </a:r>
          </a:p>
          <a:p>
            <a:pPr marL="0" indent="0">
              <a:lnSpc>
                <a:spcPct val="100000"/>
              </a:lnSpc>
              <a:spcBef>
                <a:spcPts val="300"/>
              </a:spcBef>
              <a:buNone/>
            </a:pPr>
            <a:r>
              <a:rPr lang="en-US" sz="660" b="1" dirty="0">
                <a:latin typeface="Verdana" panose="020B0604030504040204" pitchFamily="34" charset="0"/>
              </a:rPr>
              <a:t>(6)</a:t>
            </a:r>
            <a:r>
              <a:rPr lang="en-US" sz="660" b="1" cap="small" dirty="0">
                <a:latin typeface="Verdana" panose="020B0604030504040204" pitchFamily="34" charset="0"/>
              </a:rPr>
              <a:t>Treatment of certain </a:t>
            </a:r>
            <a:r>
              <a:rPr lang="en-US" sz="660" b="1" cap="small" dirty="0" smtClean="0">
                <a:latin typeface="Verdana" panose="020B0604030504040204" pitchFamily="34" charset="0"/>
              </a:rPr>
              <a:t>property</a:t>
            </a:r>
          </a:p>
          <a:p>
            <a:pPr marL="0" indent="0">
              <a:lnSpc>
                <a:spcPct val="100000"/>
              </a:lnSpc>
              <a:spcBef>
                <a:spcPts val="300"/>
              </a:spcBef>
              <a:buNone/>
            </a:pPr>
            <a:r>
              <a:rPr lang="en-US" sz="660" dirty="0" smtClean="0">
                <a:latin typeface="Verdana" panose="020B0604030504040204" pitchFamily="34" charset="0"/>
              </a:rPr>
              <a:t>If </a:t>
            </a:r>
            <a:r>
              <a:rPr lang="en-US" sz="660" dirty="0">
                <a:latin typeface="Verdana" panose="020B0604030504040204" pitchFamily="34" charset="0"/>
              </a:rPr>
              <a:t>the adjusted basis of any asset is determined (in whole or in part) by reference to the adjusted basis of any other asset held by the S corporation as of the beginning of the 1st taxable year referred to in paragraph (3</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a:t>
            </a:r>
            <a:r>
              <a:rPr lang="en-US" sz="660" dirty="0">
                <a:latin typeface="Verdana" panose="020B0604030504040204" pitchFamily="34" charset="0"/>
              </a:rPr>
              <a:t>such asset shall be treated as held by the S corporation as of the beginning of such 1st taxable year, and</a:t>
            </a:r>
          </a:p>
          <a:p>
            <a:pPr marL="0" indent="0">
              <a:lnSpc>
                <a:spcPct val="100000"/>
              </a:lnSpc>
              <a:spcBef>
                <a:spcPts val="300"/>
              </a:spcBef>
              <a:buNone/>
            </a:pPr>
            <a:r>
              <a:rPr lang="en-US" sz="660" b="1" dirty="0">
                <a:latin typeface="Verdana" panose="020B0604030504040204" pitchFamily="34" charset="0"/>
              </a:rPr>
              <a:t>(B)</a:t>
            </a:r>
            <a:r>
              <a:rPr lang="en-US" sz="660" dirty="0">
                <a:latin typeface="Verdana" panose="020B0604030504040204" pitchFamily="34" charset="0"/>
              </a:rPr>
              <a:t>any determination under paragraph (3)(B) or (4)(B) with respect to such asset shall be made by reference to the fair market value and adjusted basis of such other asset as of the beginning of such 1st taxable year.</a:t>
            </a:r>
          </a:p>
          <a:p>
            <a:pPr marL="0" indent="0">
              <a:lnSpc>
                <a:spcPct val="100000"/>
              </a:lnSpc>
              <a:spcBef>
                <a:spcPts val="300"/>
              </a:spcBef>
              <a:buNone/>
            </a:pPr>
            <a:r>
              <a:rPr lang="en-US" sz="660" b="1" dirty="0">
                <a:latin typeface="Verdana" panose="020B0604030504040204" pitchFamily="34" charset="0"/>
              </a:rPr>
              <a:t>(7)</a:t>
            </a:r>
            <a:r>
              <a:rPr lang="en-US" sz="660" b="1" cap="small" dirty="0">
                <a:latin typeface="Verdana" panose="020B0604030504040204" pitchFamily="34" charset="0"/>
              </a:rPr>
              <a:t>Recognition </a:t>
            </a:r>
            <a:r>
              <a:rPr lang="en-US" sz="660" b="1" cap="small" dirty="0" smtClean="0">
                <a:latin typeface="Verdana" panose="020B0604030504040204" pitchFamily="34" charset="0"/>
              </a:rPr>
              <a:t>period</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A)In </a:t>
            </a:r>
            <a:r>
              <a:rPr lang="en-US" sz="660" b="1"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term “recognition period” means the 5-year period beginning with the 1st day of the 1st taxable year for which the corporation was an S corporation. For purposes of applying this section to any amount includible in income by reason of distributions to shareholders pursuant to section 593(e), the preceding sentence shall be applied without regard to the phrase “5-year”.</a:t>
            </a:r>
          </a:p>
          <a:p>
            <a:pPr marL="0" indent="0">
              <a:lnSpc>
                <a:spcPct val="100000"/>
              </a:lnSpc>
              <a:spcBef>
                <a:spcPts val="300"/>
              </a:spcBef>
              <a:buNone/>
            </a:pPr>
            <a:r>
              <a:rPr lang="en-US" sz="660" b="1" dirty="0">
                <a:latin typeface="Verdana" panose="020B0604030504040204" pitchFamily="34" charset="0"/>
              </a:rPr>
              <a:t>(B)Installment </a:t>
            </a:r>
            <a:r>
              <a:rPr lang="en-US" sz="660" b="1" dirty="0" smtClean="0">
                <a:latin typeface="Verdana" panose="020B0604030504040204" pitchFamily="34" charset="0"/>
              </a:rPr>
              <a:t>sales</a:t>
            </a:r>
          </a:p>
          <a:p>
            <a:pPr marL="0" indent="0">
              <a:lnSpc>
                <a:spcPct val="100000"/>
              </a:lnSpc>
              <a:spcBef>
                <a:spcPts val="300"/>
              </a:spcBef>
              <a:buNone/>
            </a:pPr>
            <a:r>
              <a:rPr lang="en-US" sz="660" dirty="0" smtClean="0">
                <a:latin typeface="Verdana" panose="020B0604030504040204" pitchFamily="34" charset="0"/>
              </a:rPr>
              <a:t>If </a:t>
            </a:r>
            <a:r>
              <a:rPr lang="en-US" sz="660" dirty="0">
                <a:latin typeface="Verdana" panose="020B0604030504040204" pitchFamily="34" charset="0"/>
              </a:rPr>
              <a:t>an S corporation sells an asset and reports the income from the sale using the installment method under section 453, the treatment of all payments received shall be governed by the provisions of this paragraph applicable to the taxable year in which such sale was made.</a:t>
            </a:r>
          </a:p>
          <a:p>
            <a:pPr marL="0" indent="0">
              <a:lnSpc>
                <a:spcPct val="100000"/>
              </a:lnSpc>
              <a:spcBef>
                <a:spcPts val="300"/>
              </a:spcBef>
              <a:buNone/>
            </a:pPr>
            <a:r>
              <a:rPr lang="en-US" sz="660" b="1" dirty="0">
                <a:latin typeface="Verdana" panose="020B0604030504040204" pitchFamily="34" charset="0"/>
              </a:rPr>
              <a:t>(8)</a:t>
            </a:r>
            <a:r>
              <a:rPr lang="en-US" sz="660" b="1" cap="small" dirty="0">
                <a:latin typeface="Verdana" panose="020B0604030504040204" pitchFamily="34" charset="0"/>
              </a:rPr>
              <a:t>Treatment of transfer of assets from C corporation to S </a:t>
            </a:r>
            <a:r>
              <a:rPr lang="en-US" sz="660" b="1" cap="small" dirty="0" smtClean="0">
                <a:latin typeface="Verdana" panose="020B0604030504040204" pitchFamily="34" charset="0"/>
              </a:rPr>
              <a:t>corporation</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A)In </a:t>
            </a:r>
            <a:r>
              <a:rPr lang="en-US" sz="660" b="1"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Except </a:t>
            </a:r>
            <a:r>
              <a:rPr lang="en-US" sz="660" dirty="0">
                <a:latin typeface="Verdana" panose="020B0604030504040204" pitchFamily="34" charset="0"/>
              </a:rPr>
              <a:t>to the extent provided in regulations, if</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err="1">
                <a:latin typeface="Verdana" panose="020B0604030504040204" pitchFamily="34" charset="0"/>
              </a:rPr>
              <a:t>i</a:t>
            </a:r>
            <a:r>
              <a:rPr lang="en-US" sz="660" b="1" dirty="0">
                <a:latin typeface="Verdana" panose="020B0604030504040204" pitchFamily="34" charset="0"/>
              </a:rPr>
              <a:t>)</a:t>
            </a:r>
            <a:r>
              <a:rPr lang="en-US" sz="660" dirty="0">
                <a:latin typeface="Verdana" panose="020B0604030504040204" pitchFamily="34" charset="0"/>
              </a:rPr>
              <a:t>an S corporation acquires any asset, and</a:t>
            </a:r>
          </a:p>
          <a:p>
            <a:pPr marL="0" indent="0">
              <a:lnSpc>
                <a:spcPct val="100000"/>
              </a:lnSpc>
              <a:spcBef>
                <a:spcPts val="300"/>
              </a:spcBef>
              <a:buNone/>
            </a:pPr>
            <a:r>
              <a:rPr lang="en-US" sz="660" b="1" dirty="0">
                <a:latin typeface="Verdana" panose="020B0604030504040204" pitchFamily="34" charset="0"/>
              </a:rPr>
              <a:t>(ii)</a:t>
            </a:r>
            <a:r>
              <a:rPr lang="en-US" sz="660" dirty="0">
                <a:latin typeface="Verdana" panose="020B0604030504040204" pitchFamily="34" charset="0"/>
              </a:rPr>
              <a:t>the S corporation’s basis in such asset is determined (in whole or in part) by reference to the basis of such asset (or any other property) in the hands of a C corporation,</a:t>
            </a:r>
          </a:p>
          <a:p>
            <a:pPr marL="0" indent="0">
              <a:lnSpc>
                <a:spcPct val="100000"/>
              </a:lnSpc>
              <a:spcBef>
                <a:spcPts val="300"/>
              </a:spcBef>
              <a:buNone/>
            </a:pPr>
            <a:r>
              <a:rPr lang="en-US" sz="660" dirty="0">
                <a:latin typeface="Verdana" panose="020B0604030504040204" pitchFamily="34" charset="0"/>
              </a:rPr>
              <a:t>then a tax is hereby imposed on any net recognized built-in gain attributable to any such assets for any taxable year beginning in the recognition period. The amount of such tax shall be determined under the rules of this section as modified by subparagraph (B).</a:t>
            </a:r>
          </a:p>
          <a:p>
            <a:pPr marL="0" indent="0">
              <a:lnSpc>
                <a:spcPct val="100000"/>
              </a:lnSpc>
              <a:spcBef>
                <a:spcPts val="300"/>
              </a:spcBef>
              <a:buNone/>
            </a:pPr>
            <a:r>
              <a:rPr lang="en-US" sz="660" b="1" dirty="0">
                <a:latin typeface="Verdana" panose="020B0604030504040204" pitchFamily="34" charset="0"/>
              </a:rPr>
              <a:t>(</a:t>
            </a:r>
            <a:r>
              <a:rPr lang="en-US" sz="660" b="1" dirty="0" smtClean="0">
                <a:latin typeface="Verdana" panose="020B0604030504040204" pitchFamily="34" charset="0"/>
              </a:rPr>
              <a:t>B)Modifications</a:t>
            </a:r>
          </a:p>
          <a:p>
            <a:pPr marL="0" indent="0">
              <a:lnSpc>
                <a:spcPct val="100000"/>
              </a:lnSpc>
              <a:spcBef>
                <a:spcPts val="300"/>
              </a:spcBef>
              <a:buNone/>
            </a:pPr>
            <a:r>
              <a:rPr lang="en-US" sz="660" dirty="0" smtClean="0">
                <a:latin typeface="Verdana" panose="020B0604030504040204" pitchFamily="34" charset="0"/>
              </a:rPr>
              <a:t>For </a:t>
            </a:r>
            <a:r>
              <a:rPr lang="en-US" sz="660" dirty="0">
                <a:latin typeface="Verdana" panose="020B0604030504040204" pitchFamily="34" charset="0"/>
              </a:rPr>
              <a:t>purposes of this paragraph, the modifications of this subparagraph are as follows</a:t>
            </a:r>
            <a:r>
              <a:rPr lang="en-US" sz="660"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err="1">
                <a:latin typeface="Verdana" panose="020B0604030504040204" pitchFamily="34" charset="0"/>
              </a:rPr>
              <a:t>i</a:t>
            </a:r>
            <a:r>
              <a:rPr lang="en-US" sz="660" b="1" dirty="0">
                <a:latin typeface="Verdana" panose="020B0604030504040204" pitchFamily="34" charset="0"/>
              </a:rPr>
              <a:t>)In </a:t>
            </a:r>
            <a:r>
              <a:rPr lang="en-US" sz="660" b="1" dirty="0" smtClean="0">
                <a:latin typeface="Verdana" panose="020B0604030504040204" pitchFamily="34" charset="0"/>
              </a:rPr>
              <a:t>general</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preceding paragraphs of this subsection shall be applied by taking into account the day on which the assets were acquired by the S corporation in lieu of the beginning of the 1st taxable year for which the corporation was an S corporation.</a:t>
            </a:r>
          </a:p>
          <a:p>
            <a:pPr marL="0" indent="0">
              <a:lnSpc>
                <a:spcPct val="100000"/>
              </a:lnSpc>
              <a:spcBef>
                <a:spcPts val="300"/>
              </a:spcBef>
              <a:buNone/>
            </a:pPr>
            <a:r>
              <a:rPr lang="en-US" sz="660" b="1" dirty="0">
                <a:latin typeface="Verdana" panose="020B0604030504040204" pitchFamily="34" charset="0"/>
              </a:rPr>
              <a:t>(ii)Subsection (c</a:t>
            </a:r>
            <a:r>
              <a:rPr lang="en-US" sz="660" b="1" dirty="0" smtClean="0">
                <a:latin typeface="Verdana" panose="020B0604030504040204" pitchFamily="34" charset="0"/>
              </a:rPr>
              <a:t>)</a:t>
            </a:r>
          </a:p>
          <a:p>
            <a:pPr marL="0" indent="0">
              <a:lnSpc>
                <a:spcPct val="100000"/>
              </a:lnSpc>
              <a:spcBef>
                <a:spcPts val="300"/>
              </a:spcBef>
              <a:buNone/>
            </a:pPr>
            <a:r>
              <a:rPr lang="en-US" sz="660" b="1" dirty="0" smtClean="0">
                <a:latin typeface="Verdana" panose="020B0604030504040204" pitchFamily="34" charset="0"/>
              </a:rPr>
              <a:t>(</a:t>
            </a:r>
            <a:r>
              <a:rPr lang="en-US" sz="660" b="1" dirty="0">
                <a:latin typeface="Verdana" panose="020B0604030504040204" pitchFamily="34" charset="0"/>
              </a:rPr>
              <a:t>1) not to </a:t>
            </a:r>
            <a:r>
              <a:rPr lang="en-US" sz="660" b="1" dirty="0" smtClean="0">
                <a:latin typeface="Verdana" panose="020B0604030504040204" pitchFamily="34" charset="0"/>
              </a:rPr>
              <a:t>apply</a:t>
            </a:r>
          </a:p>
          <a:p>
            <a:pPr marL="0" indent="0">
              <a:lnSpc>
                <a:spcPct val="100000"/>
              </a:lnSpc>
              <a:spcBef>
                <a:spcPts val="300"/>
              </a:spcBef>
              <a:buNone/>
            </a:pPr>
            <a:r>
              <a:rPr lang="en-US" sz="660" dirty="0" smtClean="0">
                <a:latin typeface="Verdana" panose="020B0604030504040204" pitchFamily="34" charset="0"/>
              </a:rPr>
              <a:t>Subsection </a:t>
            </a:r>
            <a:r>
              <a:rPr lang="en-US" sz="660" dirty="0">
                <a:latin typeface="Verdana" panose="020B0604030504040204" pitchFamily="34" charset="0"/>
              </a:rPr>
              <a:t>(c)(1) shall not apply.</a:t>
            </a:r>
          </a:p>
          <a:p>
            <a:pPr marL="0" indent="0">
              <a:lnSpc>
                <a:spcPct val="100000"/>
              </a:lnSpc>
              <a:spcBef>
                <a:spcPts val="300"/>
              </a:spcBef>
              <a:buNone/>
            </a:pPr>
            <a:r>
              <a:rPr lang="en-US" sz="660" b="1" dirty="0">
                <a:latin typeface="Verdana" panose="020B0604030504040204" pitchFamily="34" charset="0"/>
              </a:rPr>
              <a:t>(9)</a:t>
            </a:r>
            <a:r>
              <a:rPr lang="en-US" sz="660" b="1" cap="small" dirty="0">
                <a:latin typeface="Verdana" panose="020B0604030504040204" pitchFamily="34" charset="0"/>
              </a:rPr>
              <a:t>Reference to 1st taxable </a:t>
            </a:r>
            <a:r>
              <a:rPr lang="en-US" sz="660" b="1" cap="small" dirty="0" smtClean="0">
                <a:latin typeface="Verdana" panose="020B0604030504040204" pitchFamily="34" charset="0"/>
              </a:rPr>
              <a:t>year</a:t>
            </a:r>
          </a:p>
          <a:p>
            <a:pPr marL="0" indent="0">
              <a:lnSpc>
                <a:spcPct val="100000"/>
              </a:lnSpc>
              <a:spcBef>
                <a:spcPts val="300"/>
              </a:spcBef>
              <a:buNone/>
            </a:pPr>
            <a:r>
              <a:rPr lang="en-US" sz="660" dirty="0" smtClean="0">
                <a:latin typeface="Verdana" panose="020B0604030504040204" pitchFamily="34" charset="0"/>
              </a:rPr>
              <a:t>Any </a:t>
            </a:r>
            <a:r>
              <a:rPr lang="en-US" sz="660" dirty="0">
                <a:latin typeface="Verdana" panose="020B0604030504040204" pitchFamily="34" charset="0"/>
              </a:rPr>
              <a:t>reference in this section to the 1st taxable year for which the corporation was an S corporation shall be treated as a reference to the 1st taxable year for which the corporation was an S corporation pursuant to its most recent election under section 1362.</a:t>
            </a:r>
          </a:p>
          <a:p>
            <a:pPr marL="0" indent="0">
              <a:lnSpc>
                <a:spcPct val="100000"/>
              </a:lnSpc>
              <a:spcBef>
                <a:spcPts val="300"/>
              </a:spcBef>
              <a:buNone/>
            </a:pPr>
            <a:r>
              <a:rPr lang="en-US" sz="660" b="1" dirty="0">
                <a:latin typeface="Verdana" panose="020B0604030504040204" pitchFamily="34" charset="0"/>
              </a:rPr>
              <a:t>(</a:t>
            </a:r>
            <a:r>
              <a:rPr lang="en-US" sz="660" b="1" dirty="0" smtClean="0">
                <a:latin typeface="Verdana" panose="020B0604030504040204" pitchFamily="34" charset="0"/>
              </a:rPr>
              <a:t>e)</a:t>
            </a:r>
            <a:r>
              <a:rPr lang="en-US" sz="660" b="1" cap="small" dirty="0" smtClean="0">
                <a:latin typeface="Verdana" panose="020B0604030504040204" pitchFamily="34" charset="0"/>
              </a:rPr>
              <a:t>Regulations</a:t>
            </a:r>
          </a:p>
          <a:p>
            <a:pPr marL="0" indent="0">
              <a:lnSpc>
                <a:spcPct val="100000"/>
              </a:lnSpc>
              <a:spcBef>
                <a:spcPts val="300"/>
              </a:spcBef>
              <a:buNone/>
            </a:pPr>
            <a:r>
              <a:rPr lang="en-US" sz="660" dirty="0" smtClean="0">
                <a:latin typeface="Verdana" panose="020B0604030504040204" pitchFamily="34" charset="0"/>
              </a:rPr>
              <a:t>The </a:t>
            </a:r>
            <a:r>
              <a:rPr lang="en-US" sz="660" dirty="0">
                <a:latin typeface="Verdana" panose="020B0604030504040204" pitchFamily="34" charset="0"/>
              </a:rPr>
              <a:t>Secretary shall prescribe such regulations as may be necessary to carry out the purposes of this section including regulations providing for the appropriate treatment of successor corporations</a:t>
            </a:r>
            <a:r>
              <a:rPr lang="en-US" sz="660" dirty="0" smtClean="0">
                <a:latin typeface="Verdana" panose="020B0604030504040204" pitchFamily="34" charset="0"/>
              </a:rPr>
              <a:t>.</a:t>
            </a:r>
            <a:endParaRPr lang="en-US" sz="660" dirty="0">
              <a:latin typeface="Verdana" panose="020B0604030504040204" pitchFamily="34" charset="0"/>
            </a:endParaRPr>
          </a:p>
        </p:txBody>
      </p:sp>
    </p:spTree>
    <p:extLst>
      <p:ext uri="{BB962C8B-B14F-4D97-AF65-F5344CB8AC3E}">
        <p14:creationId xmlns:p14="http://schemas.microsoft.com/office/powerpoint/2010/main" val="22348938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State Income Tax</a:t>
            </a:r>
            <a:endParaRPr lang="en-US" dirty="0"/>
          </a:p>
        </p:txBody>
      </p:sp>
      <p:sp>
        <p:nvSpPr>
          <p:cNvPr id="3" name="Content Placeholder 2"/>
          <p:cNvSpPr>
            <a:spLocks noGrp="1"/>
          </p:cNvSpPr>
          <p:nvPr>
            <p:ph idx="4294967295"/>
          </p:nvPr>
        </p:nvSpPr>
        <p:spPr>
          <a:xfrm>
            <a:off x="0" y="1825625"/>
            <a:ext cx="7886700" cy="1779588"/>
          </a:xfrm>
        </p:spPr>
        <p:txBody>
          <a:bodyPr/>
          <a:lstStyle/>
          <a:p>
            <a:r>
              <a:rPr lang="en-US" dirty="0" smtClean="0"/>
              <a:t>C corporations are subject to state income tax on a state-by-state basis.</a:t>
            </a:r>
          </a:p>
          <a:p>
            <a:r>
              <a:rPr lang="en-US" dirty="0" smtClean="0"/>
              <a:t>Some states impose an income tax on S corporations, but others do not.</a:t>
            </a:r>
          </a:p>
        </p:txBody>
      </p:sp>
    </p:spTree>
    <p:extLst>
      <p:ext uri="{BB962C8B-B14F-4D97-AF65-F5344CB8AC3E}">
        <p14:creationId xmlns:p14="http://schemas.microsoft.com/office/powerpoint/2010/main" val="3730835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242" y="0"/>
            <a:ext cx="5476875" cy="1019175"/>
          </a:xfrm>
          <a:prstGeom prst="rect">
            <a:avLst/>
          </a:prstGeom>
        </p:spPr>
      </p:pic>
      <p:sp>
        <p:nvSpPr>
          <p:cNvPr id="3" name="Rectangle 2"/>
          <p:cNvSpPr/>
          <p:nvPr/>
        </p:nvSpPr>
        <p:spPr>
          <a:xfrm>
            <a:off x="868679" y="1417981"/>
            <a:ext cx="6858000" cy="1477328"/>
          </a:xfrm>
          <a:prstGeom prst="rect">
            <a:avLst/>
          </a:prstGeom>
        </p:spPr>
        <p:txBody>
          <a:bodyPr wrap="square">
            <a:spAutoFit/>
          </a:bodyPr>
          <a:lstStyle/>
          <a:p>
            <a:pPr algn="ctr"/>
            <a:r>
              <a:rPr lang="en-US" b="1" i="0" dirty="0" smtClean="0">
                <a:solidFill>
                  <a:srgbClr val="800000"/>
                </a:solidFill>
                <a:effectLst/>
                <a:latin typeface="Stag Sans Light"/>
              </a:rPr>
              <a:t>When will the 58</a:t>
            </a:r>
            <a:r>
              <a:rPr lang="en-US" b="1" i="0" baseline="30000" dirty="0" smtClean="0">
                <a:solidFill>
                  <a:srgbClr val="800000"/>
                </a:solidFill>
                <a:effectLst/>
                <a:latin typeface="Stag Sans Light"/>
              </a:rPr>
              <a:t>th</a:t>
            </a:r>
            <a:r>
              <a:rPr lang="en-US" b="1" i="0" dirty="0" smtClean="0">
                <a:solidFill>
                  <a:srgbClr val="800000"/>
                </a:solidFill>
                <a:effectLst/>
                <a:latin typeface="Stag Sans Light"/>
              </a:rPr>
              <a:t> Annual </a:t>
            </a:r>
            <a:r>
              <a:rPr lang="en-US" b="1" i="0" dirty="0" err="1" smtClean="0">
                <a:solidFill>
                  <a:srgbClr val="800000"/>
                </a:solidFill>
                <a:effectLst/>
                <a:latin typeface="Stag Sans Light"/>
              </a:rPr>
              <a:t>Heckerling</a:t>
            </a:r>
            <a:r>
              <a:rPr lang="en-US" b="1" i="0" dirty="0" smtClean="0">
                <a:solidFill>
                  <a:srgbClr val="800000"/>
                </a:solidFill>
                <a:effectLst/>
                <a:latin typeface="Stag Sans Light"/>
              </a:rPr>
              <a:t> Institute on Estate Planning be held?</a:t>
            </a:r>
            <a:r>
              <a:rPr lang="en-US" dirty="0" smtClean="0"/>
              <a:t/>
            </a:r>
            <a:br>
              <a:rPr lang="en-US" dirty="0" smtClean="0"/>
            </a:br>
            <a:r>
              <a:rPr lang="en-US" b="0" i="0" dirty="0" smtClean="0">
                <a:solidFill>
                  <a:srgbClr val="000000"/>
                </a:solidFill>
                <a:effectLst/>
                <a:latin typeface="Stag Sans Light"/>
              </a:rPr>
              <a:t>The 58</a:t>
            </a:r>
            <a:r>
              <a:rPr lang="en-US" b="0" i="0" baseline="30000" dirty="0" smtClean="0">
                <a:solidFill>
                  <a:srgbClr val="000000"/>
                </a:solidFill>
                <a:effectLst/>
                <a:latin typeface="Stag Sans Light"/>
              </a:rPr>
              <a:t>th</a:t>
            </a:r>
            <a:r>
              <a:rPr lang="en-US" b="0" i="0" dirty="0" smtClean="0">
                <a:solidFill>
                  <a:srgbClr val="000000"/>
                </a:solidFill>
                <a:effectLst/>
                <a:latin typeface="Stag Sans Light"/>
              </a:rPr>
              <a:t> Annual </a:t>
            </a:r>
            <a:r>
              <a:rPr lang="en-US" b="0" i="0" dirty="0" err="1" smtClean="0">
                <a:solidFill>
                  <a:srgbClr val="000000"/>
                </a:solidFill>
                <a:effectLst/>
                <a:latin typeface="Stag Sans Light"/>
              </a:rPr>
              <a:t>Heckerling</a:t>
            </a:r>
            <a:r>
              <a:rPr lang="en-US" b="0" i="0" dirty="0" smtClean="0">
                <a:solidFill>
                  <a:srgbClr val="000000"/>
                </a:solidFill>
                <a:effectLst/>
                <a:latin typeface="Stag Sans Light"/>
              </a:rPr>
              <a:t> Institute on Estate Planning will be held in Orlando, FL on </a:t>
            </a:r>
            <a:r>
              <a:rPr lang="en-US" b="1" i="0" dirty="0" smtClean="0">
                <a:solidFill>
                  <a:srgbClr val="000000"/>
                </a:solidFill>
                <a:effectLst/>
                <a:latin typeface="Stag Sans Light"/>
              </a:rPr>
              <a:t>January 8-12, 2024. </a:t>
            </a:r>
            <a:br>
              <a:rPr lang="en-US" b="1" i="0" dirty="0" smtClean="0">
                <a:solidFill>
                  <a:srgbClr val="000000"/>
                </a:solidFill>
                <a:effectLst/>
                <a:latin typeface="Stag Sans Light"/>
              </a:rPr>
            </a:br>
            <a:endParaRPr lang="en-US" dirty="0"/>
          </a:p>
        </p:txBody>
      </p:sp>
      <p:sp>
        <p:nvSpPr>
          <p:cNvPr id="4" name="TextBox 3"/>
          <p:cNvSpPr txBox="1"/>
          <p:nvPr/>
        </p:nvSpPr>
        <p:spPr>
          <a:xfrm>
            <a:off x="1421362" y="3163154"/>
            <a:ext cx="6301277" cy="523220"/>
          </a:xfrm>
          <a:prstGeom prst="rect">
            <a:avLst/>
          </a:prstGeom>
          <a:noFill/>
        </p:spPr>
        <p:txBody>
          <a:bodyPr wrap="none" rtlCol="0">
            <a:spAutoFit/>
          </a:bodyPr>
          <a:lstStyle/>
          <a:p>
            <a:r>
              <a:rPr lang="en-US" sz="2800" b="1" dirty="0" smtClean="0">
                <a:solidFill>
                  <a:srgbClr val="FF0000"/>
                </a:solidFill>
              </a:rPr>
              <a:t>Come Visit us at Interactive </a:t>
            </a:r>
            <a:r>
              <a:rPr lang="en-US" sz="2800" b="1" dirty="0" err="1" smtClean="0">
                <a:solidFill>
                  <a:srgbClr val="FF0000"/>
                </a:solidFill>
              </a:rPr>
              <a:t>Legal’s</a:t>
            </a:r>
            <a:r>
              <a:rPr lang="en-US" sz="2800" b="1" dirty="0" smtClean="0">
                <a:solidFill>
                  <a:srgbClr val="FF0000"/>
                </a:solidFill>
              </a:rPr>
              <a:t> Booth</a:t>
            </a:r>
            <a:endParaRPr lang="en-US" sz="2800" b="1" dirty="0">
              <a:solidFill>
                <a:srgbClr val="FF0000"/>
              </a:solidFill>
            </a:endParaRPr>
          </a:p>
        </p:txBody>
      </p:sp>
      <p:pic>
        <p:nvPicPr>
          <p:cNvPr id="5" name="Picture 4"/>
          <p:cNvPicPr>
            <a:picLocks noChangeAspect="1"/>
          </p:cNvPicPr>
          <p:nvPr/>
        </p:nvPicPr>
        <p:blipFill>
          <a:blip r:embed="rId3"/>
          <a:stretch>
            <a:fillRect/>
          </a:stretch>
        </p:blipFill>
        <p:spPr>
          <a:xfrm>
            <a:off x="5479351" y="4538996"/>
            <a:ext cx="3417161" cy="1702736"/>
          </a:xfrm>
          <a:prstGeom prst="rect">
            <a:avLst/>
          </a:prstGeom>
        </p:spPr>
      </p:pic>
      <p:pic>
        <p:nvPicPr>
          <p:cNvPr id="6" name="Picture 5"/>
          <p:cNvPicPr>
            <a:picLocks noChangeAspect="1"/>
          </p:cNvPicPr>
          <p:nvPr/>
        </p:nvPicPr>
        <p:blipFill>
          <a:blip r:embed="rId4"/>
          <a:stretch>
            <a:fillRect/>
          </a:stretch>
        </p:blipFill>
        <p:spPr>
          <a:xfrm>
            <a:off x="371475" y="4915899"/>
            <a:ext cx="4200525" cy="685800"/>
          </a:xfrm>
          <a:prstGeom prst="rect">
            <a:avLst/>
          </a:prstGeom>
        </p:spPr>
      </p:pic>
      <p:sp>
        <p:nvSpPr>
          <p:cNvPr id="8" name="Rectangle 7"/>
          <p:cNvSpPr/>
          <p:nvPr/>
        </p:nvSpPr>
        <p:spPr>
          <a:xfrm>
            <a:off x="6424934" y="4116470"/>
            <a:ext cx="1922770" cy="369332"/>
          </a:xfrm>
          <a:prstGeom prst="rect">
            <a:avLst/>
          </a:prstGeom>
        </p:spPr>
        <p:txBody>
          <a:bodyPr wrap="none">
            <a:spAutoFit/>
          </a:bodyPr>
          <a:lstStyle/>
          <a:p>
            <a:r>
              <a:rPr lang="en-US" b="1" dirty="0" smtClean="0">
                <a:hlinkClick r:id="rId5"/>
              </a:rPr>
              <a:t>Click here to view </a:t>
            </a:r>
            <a:endParaRPr lang="en-US" b="1" dirty="0"/>
          </a:p>
        </p:txBody>
      </p:sp>
    </p:spTree>
    <p:extLst>
      <p:ext uri="{BB962C8B-B14F-4D97-AF65-F5344CB8AC3E}">
        <p14:creationId xmlns:p14="http://schemas.microsoft.com/office/powerpoint/2010/main" val="272828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normAutofit/>
          </a:bodyPr>
          <a:lstStyle/>
          <a:p>
            <a:pPr algn="ctr"/>
            <a:r>
              <a:rPr lang="en-US" dirty="0" smtClean="0"/>
              <a:t>Top Marginal Corporate and Individual Income Tax Rates of 10 Most Populous States</a:t>
            </a:r>
            <a:endParaRPr lang="en-US" dirty="0"/>
          </a:p>
        </p:txBody>
      </p:sp>
      <p:graphicFrame>
        <p:nvGraphicFramePr>
          <p:cNvPr id="5" name="Content Placeholder 4"/>
          <p:cNvGraphicFramePr>
            <a:graphicFrameLocks noGrp="1"/>
          </p:cNvGraphicFramePr>
          <p:nvPr>
            <p:ph idx="4294967295"/>
            <p:extLst/>
          </p:nvPr>
        </p:nvGraphicFramePr>
        <p:xfrm>
          <a:off x="0" y="1825625"/>
          <a:ext cx="7886700" cy="46228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697716761"/>
                    </a:ext>
                  </a:extLst>
                </a:gridCol>
                <a:gridCol w="2628900">
                  <a:extLst>
                    <a:ext uri="{9D8B030D-6E8A-4147-A177-3AD203B41FA5}">
                      <a16:colId xmlns:a16="http://schemas.microsoft.com/office/drawing/2014/main" val="738473866"/>
                    </a:ext>
                  </a:extLst>
                </a:gridCol>
                <a:gridCol w="2628900">
                  <a:extLst>
                    <a:ext uri="{9D8B030D-6E8A-4147-A177-3AD203B41FA5}">
                      <a16:colId xmlns:a16="http://schemas.microsoft.com/office/drawing/2014/main" val="438616006"/>
                    </a:ext>
                  </a:extLst>
                </a:gridCol>
              </a:tblGrid>
              <a:tr h="370840">
                <a:tc>
                  <a:txBody>
                    <a:bodyPr/>
                    <a:lstStyle/>
                    <a:p>
                      <a:r>
                        <a:rPr lang="en-US" dirty="0" smtClean="0"/>
                        <a:t>State</a:t>
                      </a:r>
                      <a:endParaRPr lang="en-US" dirty="0"/>
                    </a:p>
                  </a:txBody>
                  <a:tcPr/>
                </a:tc>
                <a:tc>
                  <a:txBody>
                    <a:bodyPr/>
                    <a:lstStyle/>
                    <a:p>
                      <a:r>
                        <a:rPr lang="en-US" dirty="0" smtClean="0"/>
                        <a:t>Corporate Income Tax Rate</a:t>
                      </a:r>
                      <a:endParaRPr lang="en-US" dirty="0"/>
                    </a:p>
                  </a:txBody>
                  <a:tcPr/>
                </a:tc>
                <a:tc>
                  <a:txBody>
                    <a:bodyPr/>
                    <a:lstStyle/>
                    <a:p>
                      <a:r>
                        <a:rPr lang="en-US" sz="1800" b="1" i="0" kern="1200" dirty="0" smtClean="0">
                          <a:solidFill>
                            <a:schemeClr val="lt1"/>
                          </a:solidFill>
                          <a:effectLst/>
                          <a:latin typeface="+mn-lt"/>
                          <a:ea typeface="+mn-ea"/>
                          <a:cs typeface="+mn-cs"/>
                        </a:rPr>
                        <a:t>Highest Individual Income Tax Rate</a:t>
                      </a:r>
                      <a:r>
                        <a:rPr lang="en-US" sz="1800" b="1" i="0" kern="1200" baseline="0" dirty="0" smtClean="0">
                          <a:solidFill>
                            <a:schemeClr val="lt1"/>
                          </a:solidFill>
                          <a:effectLst/>
                          <a:latin typeface="+mn-lt"/>
                          <a:ea typeface="+mn-ea"/>
                          <a:cs typeface="+mn-cs"/>
                        </a:rPr>
                        <a:t> and Bracket</a:t>
                      </a:r>
                      <a:endParaRPr lang="en-US" dirty="0"/>
                    </a:p>
                  </a:txBody>
                  <a:tcPr/>
                </a:tc>
                <a:extLst>
                  <a:ext uri="{0D108BD9-81ED-4DB2-BD59-A6C34878D82A}">
                    <a16:rowId xmlns:a16="http://schemas.microsoft.com/office/drawing/2014/main" val="2030404380"/>
                  </a:ext>
                </a:extLst>
              </a:tr>
              <a:tr h="370840">
                <a:tc>
                  <a:txBody>
                    <a:bodyPr/>
                    <a:lstStyle/>
                    <a:p>
                      <a:r>
                        <a:rPr lang="en-US" dirty="0" smtClean="0"/>
                        <a:t>California</a:t>
                      </a:r>
                      <a:endParaRPr lang="en-US" dirty="0"/>
                    </a:p>
                  </a:txBody>
                  <a:tcPr/>
                </a:tc>
                <a:tc>
                  <a:txBody>
                    <a:bodyPr/>
                    <a:lstStyle/>
                    <a:p>
                      <a:r>
                        <a:rPr lang="en-US" dirty="0" smtClean="0"/>
                        <a:t>8.84%</a:t>
                      </a:r>
                      <a:endParaRPr lang="en-US" dirty="0"/>
                    </a:p>
                  </a:txBody>
                  <a:tcPr/>
                </a:tc>
                <a:tc>
                  <a:txBody>
                    <a:bodyPr/>
                    <a:lstStyle/>
                    <a:p>
                      <a:r>
                        <a:rPr lang="en-US" dirty="0" smtClean="0"/>
                        <a:t>13.30%</a:t>
                      </a:r>
                      <a:r>
                        <a:rPr lang="en-US" baseline="0" dirty="0" smtClean="0"/>
                        <a:t> </a:t>
                      </a:r>
                      <a:r>
                        <a:rPr lang="en-US" dirty="0" smtClean="0"/>
                        <a:t>&gt;</a:t>
                      </a:r>
                      <a:r>
                        <a:rPr lang="en-US" baseline="0" dirty="0" smtClean="0"/>
                        <a:t> </a:t>
                      </a:r>
                      <a:r>
                        <a:rPr lang="en-US" dirty="0" smtClean="0"/>
                        <a:t>$1,000,000</a:t>
                      </a:r>
                      <a:endParaRPr lang="en-US" dirty="0"/>
                    </a:p>
                  </a:txBody>
                  <a:tcPr/>
                </a:tc>
                <a:extLst>
                  <a:ext uri="{0D108BD9-81ED-4DB2-BD59-A6C34878D82A}">
                    <a16:rowId xmlns:a16="http://schemas.microsoft.com/office/drawing/2014/main" val="3525464364"/>
                  </a:ext>
                </a:extLst>
              </a:tr>
              <a:tr h="370840">
                <a:tc>
                  <a:txBody>
                    <a:bodyPr/>
                    <a:lstStyle/>
                    <a:p>
                      <a:r>
                        <a:rPr lang="en-US" dirty="0" smtClean="0"/>
                        <a:t>Texas</a:t>
                      </a:r>
                      <a:endParaRPr lang="en-US" dirty="0"/>
                    </a:p>
                  </a:txBody>
                  <a:tcPr/>
                </a:tc>
                <a:tc>
                  <a:txBody>
                    <a:bodyPr/>
                    <a:lstStyle/>
                    <a:p>
                      <a:r>
                        <a:rPr lang="en-US" dirty="0" smtClean="0"/>
                        <a:t>N/A</a:t>
                      </a:r>
                      <a:endParaRPr lang="en-US" dirty="0"/>
                    </a:p>
                  </a:txBody>
                  <a:tcPr/>
                </a:tc>
                <a:tc>
                  <a:txBody>
                    <a:bodyPr/>
                    <a:lstStyle/>
                    <a:p>
                      <a:r>
                        <a:rPr lang="en-US" dirty="0" smtClean="0"/>
                        <a:t>N/A</a:t>
                      </a:r>
                      <a:endParaRPr lang="en-US" dirty="0"/>
                    </a:p>
                  </a:txBody>
                  <a:tcPr/>
                </a:tc>
                <a:extLst>
                  <a:ext uri="{0D108BD9-81ED-4DB2-BD59-A6C34878D82A}">
                    <a16:rowId xmlns:a16="http://schemas.microsoft.com/office/drawing/2014/main" val="3651370850"/>
                  </a:ext>
                </a:extLst>
              </a:tr>
              <a:tr h="370840">
                <a:tc>
                  <a:txBody>
                    <a:bodyPr/>
                    <a:lstStyle/>
                    <a:p>
                      <a:r>
                        <a:rPr lang="en-US" dirty="0" smtClean="0"/>
                        <a:t>Florida</a:t>
                      </a:r>
                      <a:endParaRPr lang="en-US" dirty="0"/>
                    </a:p>
                  </a:txBody>
                  <a:tcPr/>
                </a:tc>
                <a:tc>
                  <a:txBody>
                    <a:bodyPr/>
                    <a:lstStyle/>
                    <a:p>
                      <a:r>
                        <a:rPr lang="en-US" dirty="0" smtClean="0"/>
                        <a:t>5.50%</a:t>
                      </a:r>
                      <a:endParaRPr lang="en-US" dirty="0"/>
                    </a:p>
                  </a:txBody>
                  <a:tcPr/>
                </a:tc>
                <a:tc>
                  <a:txBody>
                    <a:bodyPr/>
                    <a:lstStyle/>
                    <a:p>
                      <a:r>
                        <a:rPr lang="en-US" dirty="0" smtClean="0"/>
                        <a:t>N/A</a:t>
                      </a:r>
                      <a:endParaRPr lang="en-US" dirty="0"/>
                    </a:p>
                  </a:txBody>
                  <a:tcPr/>
                </a:tc>
                <a:extLst>
                  <a:ext uri="{0D108BD9-81ED-4DB2-BD59-A6C34878D82A}">
                    <a16:rowId xmlns:a16="http://schemas.microsoft.com/office/drawing/2014/main" val="2193184890"/>
                  </a:ext>
                </a:extLst>
              </a:tr>
              <a:tr h="370840">
                <a:tc>
                  <a:txBody>
                    <a:bodyPr/>
                    <a:lstStyle/>
                    <a:p>
                      <a:r>
                        <a:rPr lang="en-US" dirty="0" smtClean="0"/>
                        <a:t>New York</a:t>
                      </a:r>
                      <a:endParaRPr lang="en-US" dirty="0"/>
                    </a:p>
                  </a:txBody>
                  <a:tcPr/>
                </a:tc>
                <a:tc>
                  <a:txBody>
                    <a:bodyPr/>
                    <a:lstStyle/>
                    <a:p>
                      <a:r>
                        <a:rPr lang="en-US" dirty="0" smtClean="0"/>
                        <a:t>7.25%</a:t>
                      </a:r>
                      <a:endParaRPr lang="en-US" dirty="0"/>
                    </a:p>
                  </a:txBody>
                  <a:tcPr/>
                </a:tc>
                <a:tc>
                  <a:txBody>
                    <a:bodyPr/>
                    <a:lstStyle/>
                    <a:p>
                      <a:r>
                        <a:rPr lang="en-US" dirty="0" smtClean="0"/>
                        <a:t>10.90%</a:t>
                      </a:r>
                      <a:r>
                        <a:rPr lang="en-US" baseline="0" dirty="0" smtClean="0"/>
                        <a:t> </a:t>
                      </a:r>
                      <a:r>
                        <a:rPr lang="en-US" dirty="0" smtClean="0"/>
                        <a:t>&gt;</a:t>
                      </a:r>
                      <a:r>
                        <a:rPr lang="en-US" baseline="0" dirty="0" smtClean="0"/>
                        <a:t> </a:t>
                      </a:r>
                      <a:r>
                        <a:rPr lang="en-US" dirty="0" smtClean="0"/>
                        <a:t>$25,000,000</a:t>
                      </a:r>
                      <a:endParaRPr lang="en-US" dirty="0"/>
                    </a:p>
                  </a:txBody>
                  <a:tcPr/>
                </a:tc>
                <a:extLst>
                  <a:ext uri="{0D108BD9-81ED-4DB2-BD59-A6C34878D82A}">
                    <a16:rowId xmlns:a16="http://schemas.microsoft.com/office/drawing/2014/main" val="298271050"/>
                  </a:ext>
                </a:extLst>
              </a:tr>
              <a:tr h="370840">
                <a:tc>
                  <a:txBody>
                    <a:bodyPr/>
                    <a:lstStyle/>
                    <a:p>
                      <a:r>
                        <a:rPr lang="en-US" dirty="0" smtClean="0"/>
                        <a:t>Pennsylvania</a:t>
                      </a:r>
                      <a:endParaRPr lang="en-US" dirty="0"/>
                    </a:p>
                  </a:txBody>
                  <a:tcPr/>
                </a:tc>
                <a:tc>
                  <a:txBody>
                    <a:bodyPr/>
                    <a:lstStyle/>
                    <a:p>
                      <a:r>
                        <a:rPr lang="en-US" dirty="0" smtClean="0"/>
                        <a:t>9.99%</a:t>
                      </a:r>
                      <a:endParaRPr lang="en-US" dirty="0"/>
                    </a:p>
                  </a:txBody>
                  <a:tcPr/>
                </a:tc>
                <a:tc>
                  <a:txBody>
                    <a:bodyPr/>
                    <a:lstStyle/>
                    <a:p>
                      <a:r>
                        <a:rPr lang="en-US" dirty="0" smtClean="0"/>
                        <a:t>3.07%</a:t>
                      </a:r>
                      <a:r>
                        <a:rPr lang="en-US" baseline="0" dirty="0" smtClean="0"/>
                        <a:t> </a:t>
                      </a:r>
                      <a:r>
                        <a:rPr lang="en-US" dirty="0" smtClean="0"/>
                        <a:t>&gt;</a:t>
                      </a:r>
                      <a:r>
                        <a:rPr lang="en-US" baseline="0" dirty="0" smtClean="0"/>
                        <a:t> </a:t>
                      </a:r>
                      <a:r>
                        <a:rPr lang="en-US" dirty="0" smtClean="0"/>
                        <a:t>$0</a:t>
                      </a:r>
                      <a:endParaRPr lang="en-US" dirty="0"/>
                    </a:p>
                  </a:txBody>
                  <a:tcPr/>
                </a:tc>
                <a:extLst>
                  <a:ext uri="{0D108BD9-81ED-4DB2-BD59-A6C34878D82A}">
                    <a16:rowId xmlns:a16="http://schemas.microsoft.com/office/drawing/2014/main" val="1087380266"/>
                  </a:ext>
                </a:extLst>
              </a:tr>
              <a:tr h="370840">
                <a:tc>
                  <a:txBody>
                    <a:bodyPr/>
                    <a:lstStyle/>
                    <a:p>
                      <a:r>
                        <a:rPr lang="en-US" dirty="0" smtClean="0"/>
                        <a:t>Illinois</a:t>
                      </a:r>
                      <a:endParaRPr lang="en-US" dirty="0"/>
                    </a:p>
                  </a:txBody>
                  <a:tcPr/>
                </a:tc>
                <a:tc>
                  <a:txBody>
                    <a:bodyPr/>
                    <a:lstStyle/>
                    <a:p>
                      <a:r>
                        <a:rPr lang="en-US" dirty="0" smtClean="0"/>
                        <a:t>9.50%</a:t>
                      </a:r>
                      <a:endParaRPr lang="en-US" dirty="0"/>
                    </a:p>
                  </a:txBody>
                  <a:tcPr/>
                </a:tc>
                <a:tc>
                  <a:txBody>
                    <a:bodyPr/>
                    <a:lstStyle/>
                    <a:p>
                      <a:r>
                        <a:rPr lang="en-US" dirty="0" smtClean="0"/>
                        <a:t>4.95%</a:t>
                      </a:r>
                      <a:r>
                        <a:rPr lang="en-US" baseline="0" dirty="0" smtClean="0"/>
                        <a:t> </a:t>
                      </a:r>
                      <a:r>
                        <a:rPr lang="en-US" dirty="0" smtClean="0"/>
                        <a:t>&gt;</a:t>
                      </a:r>
                      <a:r>
                        <a:rPr lang="en-US" baseline="0" dirty="0" smtClean="0"/>
                        <a:t> </a:t>
                      </a:r>
                      <a:r>
                        <a:rPr lang="en-US" dirty="0" smtClean="0"/>
                        <a:t>$0</a:t>
                      </a:r>
                      <a:endParaRPr lang="en-US" dirty="0"/>
                    </a:p>
                  </a:txBody>
                  <a:tcPr/>
                </a:tc>
                <a:extLst>
                  <a:ext uri="{0D108BD9-81ED-4DB2-BD59-A6C34878D82A}">
                    <a16:rowId xmlns:a16="http://schemas.microsoft.com/office/drawing/2014/main" val="158601831"/>
                  </a:ext>
                </a:extLst>
              </a:tr>
              <a:tr h="370840">
                <a:tc>
                  <a:txBody>
                    <a:bodyPr/>
                    <a:lstStyle/>
                    <a:p>
                      <a:r>
                        <a:rPr lang="en-US" dirty="0" smtClean="0"/>
                        <a:t>Ohio</a:t>
                      </a:r>
                      <a:endParaRPr lang="en-US" dirty="0"/>
                    </a:p>
                  </a:txBody>
                  <a:tcPr/>
                </a:tc>
                <a:tc>
                  <a:txBody>
                    <a:bodyPr/>
                    <a:lstStyle/>
                    <a:p>
                      <a:r>
                        <a:rPr lang="en-US" dirty="0" smtClean="0"/>
                        <a:t>N/A</a:t>
                      </a:r>
                      <a:endParaRPr lang="en-US" dirty="0"/>
                    </a:p>
                  </a:txBody>
                  <a:tcPr/>
                </a:tc>
                <a:tc>
                  <a:txBody>
                    <a:bodyPr/>
                    <a:lstStyle/>
                    <a:p>
                      <a:r>
                        <a:rPr lang="en-US" dirty="0" smtClean="0"/>
                        <a:t>3.99%</a:t>
                      </a:r>
                      <a:r>
                        <a:rPr lang="en-US" baseline="0" dirty="0" smtClean="0"/>
                        <a:t> </a:t>
                      </a:r>
                      <a:r>
                        <a:rPr lang="en-US" dirty="0" smtClean="0"/>
                        <a:t>&gt;</a:t>
                      </a:r>
                      <a:r>
                        <a:rPr lang="en-US" baseline="0" dirty="0" smtClean="0"/>
                        <a:t> </a:t>
                      </a:r>
                      <a:r>
                        <a:rPr lang="en-US" dirty="0" smtClean="0"/>
                        <a:t>$110,650</a:t>
                      </a:r>
                      <a:endParaRPr lang="en-US" dirty="0"/>
                    </a:p>
                  </a:txBody>
                  <a:tcPr/>
                </a:tc>
                <a:extLst>
                  <a:ext uri="{0D108BD9-81ED-4DB2-BD59-A6C34878D82A}">
                    <a16:rowId xmlns:a16="http://schemas.microsoft.com/office/drawing/2014/main" val="946081232"/>
                  </a:ext>
                </a:extLst>
              </a:tr>
              <a:tr h="370840">
                <a:tc>
                  <a:txBody>
                    <a:bodyPr/>
                    <a:lstStyle/>
                    <a:p>
                      <a:r>
                        <a:rPr lang="en-US" dirty="0" smtClean="0"/>
                        <a:t>Georgia</a:t>
                      </a:r>
                      <a:endParaRPr lang="en-US" dirty="0"/>
                    </a:p>
                  </a:txBody>
                  <a:tcPr/>
                </a:tc>
                <a:tc>
                  <a:txBody>
                    <a:bodyPr/>
                    <a:lstStyle/>
                    <a:p>
                      <a:r>
                        <a:rPr lang="en-US" dirty="0" smtClean="0"/>
                        <a:t>5.75%</a:t>
                      </a:r>
                      <a:endParaRPr lang="en-US" dirty="0"/>
                    </a:p>
                  </a:txBody>
                  <a:tcPr/>
                </a:tc>
                <a:tc>
                  <a:txBody>
                    <a:bodyPr/>
                    <a:lstStyle/>
                    <a:p>
                      <a:r>
                        <a:rPr lang="en-US" dirty="0" smtClean="0"/>
                        <a:t>5.75%</a:t>
                      </a:r>
                      <a:r>
                        <a:rPr lang="en-US" baseline="0" dirty="0" smtClean="0"/>
                        <a:t> </a:t>
                      </a:r>
                      <a:r>
                        <a:rPr lang="en-US" dirty="0" smtClean="0"/>
                        <a:t>&gt;</a:t>
                      </a:r>
                      <a:r>
                        <a:rPr lang="en-US" baseline="0" dirty="0" smtClean="0"/>
                        <a:t> </a:t>
                      </a:r>
                      <a:r>
                        <a:rPr lang="en-US" dirty="0" smtClean="0"/>
                        <a:t>$7,000</a:t>
                      </a:r>
                      <a:endParaRPr lang="en-US" dirty="0"/>
                    </a:p>
                  </a:txBody>
                  <a:tcPr/>
                </a:tc>
                <a:extLst>
                  <a:ext uri="{0D108BD9-81ED-4DB2-BD59-A6C34878D82A}">
                    <a16:rowId xmlns:a16="http://schemas.microsoft.com/office/drawing/2014/main" val="1449627035"/>
                  </a:ext>
                </a:extLst>
              </a:tr>
              <a:tr h="370840">
                <a:tc>
                  <a:txBody>
                    <a:bodyPr/>
                    <a:lstStyle/>
                    <a:p>
                      <a:r>
                        <a:rPr lang="en-US" dirty="0" smtClean="0"/>
                        <a:t>North Carolina</a:t>
                      </a:r>
                      <a:endParaRPr lang="en-US" dirty="0"/>
                    </a:p>
                  </a:txBody>
                  <a:tcPr/>
                </a:tc>
                <a:tc>
                  <a:txBody>
                    <a:bodyPr/>
                    <a:lstStyle/>
                    <a:p>
                      <a:r>
                        <a:rPr lang="en-US" dirty="0" smtClean="0"/>
                        <a:t>2.50%</a:t>
                      </a:r>
                      <a:endParaRPr lang="en-US" dirty="0"/>
                    </a:p>
                  </a:txBody>
                  <a:tcPr/>
                </a:tc>
                <a:tc>
                  <a:txBody>
                    <a:bodyPr/>
                    <a:lstStyle/>
                    <a:p>
                      <a:r>
                        <a:rPr lang="en-US" dirty="0" smtClean="0"/>
                        <a:t>4.99%</a:t>
                      </a:r>
                      <a:r>
                        <a:rPr lang="en-US" baseline="0" dirty="0" smtClean="0"/>
                        <a:t> </a:t>
                      </a:r>
                      <a:r>
                        <a:rPr lang="en-US" dirty="0" smtClean="0"/>
                        <a:t>&gt;</a:t>
                      </a:r>
                      <a:r>
                        <a:rPr lang="en-US" baseline="0" dirty="0" smtClean="0"/>
                        <a:t> </a:t>
                      </a:r>
                      <a:r>
                        <a:rPr lang="en-US" dirty="0" smtClean="0"/>
                        <a:t>$0</a:t>
                      </a:r>
                      <a:endParaRPr lang="en-US" dirty="0"/>
                    </a:p>
                  </a:txBody>
                  <a:tcPr/>
                </a:tc>
                <a:extLst>
                  <a:ext uri="{0D108BD9-81ED-4DB2-BD59-A6C34878D82A}">
                    <a16:rowId xmlns:a16="http://schemas.microsoft.com/office/drawing/2014/main" val="887668204"/>
                  </a:ext>
                </a:extLst>
              </a:tr>
              <a:tr h="370840">
                <a:tc>
                  <a:txBody>
                    <a:bodyPr/>
                    <a:lstStyle/>
                    <a:p>
                      <a:r>
                        <a:rPr lang="en-US" dirty="0" smtClean="0"/>
                        <a:t>Michigan</a:t>
                      </a:r>
                      <a:endParaRPr lang="en-US" dirty="0"/>
                    </a:p>
                  </a:txBody>
                  <a:tcPr/>
                </a:tc>
                <a:tc>
                  <a:txBody>
                    <a:bodyPr/>
                    <a:lstStyle/>
                    <a:p>
                      <a:r>
                        <a:rPr lang="en-US" dirty="0" smtClean="0"/>
                        <a:t>6.00%</a:t>
                      </a:r>
                      <a:endParaRPr lang="en-US" dirty="0"/>
                    </a:p>
                  </a:txBody>
                  <a:tcPr/>
                </a:tc>
                <a:tc>
                  <a:txBody>
                    <a:bodyPr/>
                    <a:lstStyle/>
                    <a:p>
                      <a:r>
                        <a:rPr lang="en-US" dirty="0" smtClean="0"/>
                        <a:t>4.25%</a:t>
                      </a:r>
                      <a:r>
                        <a:rPr lang="en-US" baseline="0" dirty="0" smtClean="0"/>
                        <a:t> </a:t>
                      </a:r>
                      <a:r>
                        <a:rPr lang="en-US" dirty="0" smtClean="0"/>
                        <a:t>&gt;</a:t>
                      </a:r>
                      <a:r>
                        <a:rPr lang="en-US" baseline="0" dirty="0" smtClean="0"/>
                        <a:t> </a:t>
                      </a:r>
                      <a:r>
                        <a:rPr lang="en-US" dirty="0" smtClean="0"/>
                        <a:t>$0</a:t>
                      </a:r>
                      <a:endParaRPr lang="en-US" dirty="0"/>
                    </a:p>
                  </a:txBody>
                  <a:tcPr/>
                </a:tc>
                <a:extLst>
                  <a:ext uri="{0D108BD9-81ED-4DB2-BD59-A6C34878D82A}">
                    <a16:rowId xmlns:a16="http://schemas.microsoft.com/office/drawing/2014/main" val="3399770256"/>
                  </a:ext>
                </a:extLst>
              </a:tr>
            </a:tbl>
          </a:graphicData>
        </a:graphic>
      </p:graphicFrame>
    </p:spTree>
    <p:extLst>
      <p:ext uri="{BB962C8B-B14F-4D97-AF65-F5344CB8AC3E}">
        <p14:creationId xmlns:p14="http://schemas.microsoft.com/office/powerpoint/2010/main" val="4917847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S Corporation Election Requirements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pPr>
              <a:lnSpc>
                <a:spcPct val="100000"/>
              </a:lnSpc>
            </a:pPr>
            <a:r>
              <a:rPr lang="en-US" dirty="0" smtClean="0"/>
              <a:t>Requirements to qualify to be taxed as an S corporation:</a:t>
            </a:r>
          </a:p>
          <a:p>
            <a:pPr lvl="1">
              <a:lnSpc>
                <a:spcPct val="100000"/>
              </a:lnSpc>
            </a:pPr>
            <a:r>
              <a:rPr lang="en-US" dirty="0" smtClean="0"/>
              <a:t>Fewer than 100 shareholders;</a:t>
            </a:r>
          </a:p>
          <a:p>
            <a:pPr lvl="1">
              <a:lnSpc>
                <a:spcPct val="100000"/>
              </a:lnSpc>
            </a:pPr>
            <a:r>
              <a:rPr lang="en-US" dirty="0" smtClean="0"/>
              <a:t>All shareholders must be individuals (with the exception of certain trusts, disregarded </a:t>
            </a:r>
            <a:r>
              <a:rPr lang="en-US" dirty="0"/>
              <a:t>limited liability </a:t>
            </a:r>
            <a:r>
              <a:rPr lang="en-US" dirty="0" smtClean="0"/>
              <a:t>companies, and tax exempt organizations);</a:t>
            </a:r>
          </a:p>
          <a:p>
            <a:pPr lvl="1">
              <a:lnSpc>
                <a:spcPct val="100000"/>
              </a:lnSpc>
            </a:pPr>
            <a:r>
              <a:rPr lang="en-US" dirty="0" smtClean="0"/>
              <a:t>Shareholders may not be nonresident aliens;</a:t>
            </a:r>
          </a:p>
          <a:p>
            <a:pPr lvl="1">
              <a:lnSpc>
                <a:spcPct val="100000"/>
              </a:lnSpc>
            </a:pPr>
            <a:r>
              <a:rPr lang="en-US" dirty="0"/>
              <a:t>A single class of </a:t>
            </a:r>
            <a:r>
              <a:rPr lang="en-US" dirty="0" smtClean="0"/>
              <a:t>stock; and</a:t>
            </a:r>
          </a:p>
          <a:p>
            <a:pPr lvl="1">
              <a:lnSpc>
                <a:spcPct val="100000"/>
              </a:lnSpc>
            </a:pPr>
            <a:r>
              <a:rPr lang="en-US" dirty="0"/>
              <a:t>Must not have previously made an S corporation election and revoked such election within the last 5 years, unless consent is received from the </a:t>
            </a:r>
            <a:r>
              <a:rPr lang="en-US" dirty="0" smtClean="0"/>
              <a:t>IRS.</a:t>
            </a:r>
          </a:p>
          <a:p>
            <a:pPr>
              <a:lnSpc>
                <a:spcPct val="100000"/>
              </a:lnSpc>
            </a:pPr>
            <a:r>
              <a:rPr lang="en-US" dirty="0"/>
              <a:t>The election is made by </a:t>
            </a:r>
            <a:r>
              <a:rPr lang="en-US" dirty="0" smtClean="0"/>
              <a:t>filing </a:t>
            </a:r>
            <a:r>
              <a:rPr lang="en-US" dirty="0"/>
              <a:t>Form 2553 with the IRS.</a:t>
            </a:r>
          </a:p>
        </p:txBody>
      </p:sp>
    </p:spTree>
    <p:extLst>
      <p:ext uri="{BB962C8B-B14F-4D97-AF65-F5344CB8AC3E}">
        <p14:creationId xmlns:p14="http://schemas.microsoft.com/office/powerpoint/2010/main" val="15947823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886700" cy="1325563"/>
          </a:xfrm>
        </p:spPr>
        <p:txBody>
          <a:bodyPr>
            <a:normAutofit/>
          </a:bodyPr>
          <a:lstStyle/>
          <a:p>
            <a:pPr algn="ctr"/>
            <a:r>
              <a:rPr lang="en-US" dirty="0"/>
              <a:t>Partnership v. S </a:t>
            </a:r>
            <a:r>
              <a:rPr lang="en-US" dirty="0" smtClean="0"/>
              <a:t>Corporation</a:t>
            </a:r>
            <a:br>
              <a:rPr lang="en-US" dirty="0" smtClean="0"/>
            </a:br>
            <a:r>
              <a:rPr lang="en-US" dirty="0" smtClean="0"/>
              <a:t>Which </a:t>
            </a:r>
            <a:r>
              <a:rPr lang="en-US" dirty="0"/>
              <a:t>is Better to Hold Real Estate?</a:t>
            </a:r>
          </a:p>
        </p:txBody>
      </p:sp>
      <p:graphicFrame>
        <p:nvGraphicFramePr>
          <p:cNvPr id="5" name="Table 4"/>
          <p:cNvGraphicFramePr>
            <a:graphicFrameLocks noGrp="1"/>
          </p:cNvGraphicFramePr>
          <p:nvPr>
            <p:extLst/>
          </p:nvPr>
        </p:nvGraphicFramePr>
        <p:xfrm>
          <a:off x="299333" y="1108251"/>
          <a:ext cx="8475066" cy="5538145"/>
        </p:xfrm>
        <a:graphic>
          <a:graphicData uri="http://schemas.openxmlformats.org/drawingml/2006/table">
            <a:tbl>
              <a:tblPr firstRow="1" bandRow="1">
                <a:tableStyleId>{616DA210-FB5B-4158-B5E0-FEB733F419BA}</a:tableStyleId>
              </a:tblPr>
              <a:tblGrid>
                <a:gridCol w="4237533">
                  <a:extLst>
                    <a:ext uri="{9D8B030D-6E8A-4147-A177-3AD203B41FA5}">
                      <a16:colId xmlns:a16="http://schemas.microsoft.com/office/drawing/2014/main" val="20000"/>
                    </a:ext>
                  </a:extLst>
                </a:gridCol>
                <a:gridCol w="4237533">
                  <a:extLst>
                    <a:ext uri="{9D8B030D-6E8A-4147-A177-3AD203B41FA5}">
                      <a16:colId xmlns:a16="http://schemas.microsoft.com/office/drawing/2014/main" val="20001"/>
                    </a:ext>
                  </a:extLst>
                </a:gridCol>
              </a:tblGrid>
              <a:tr h="310825">
                <a:tc>
                  <a:txBody>
                    <a:bodyPr/>
                    <a:lstStyle/>
                    <a:p>
                      <a:pPr algn="ctr"/>
                      <a:r>
                        <a:rPr lang="en-US" sz="1300" dirty="0">
                          <a:latin typeface="+mn-lt"/>
                          <a:cs typeface="Times New Roman" panose="02020603050405020304" pitchFamily="18" charset="0"/>
                        </a:rPr>
                        <a:t>PARTNERSHIP</a:t>
                      </a:r>
                    </a:p>
                  </a:txBody>
                  <a:tcPr/>
                </a:tc>
                <a:tc>
                  <a:txBody>
                    <a:bodyPr/>
                    <a:lstStyle/>
                    <a:p>
                      <a:pPr algn="ctr"/>
                      <a:r>
                        <a:rPr lang="en-US" sz="1300" dirty="0">
                          <a:latin typeface="+mn-lt"/>
                          <a:cs typeface="Times New Roman" panose="02020603050405020304" pitchFamily="18" charset="0"/>
                        </a:rPr>
                        <a:t>S CORPORATION</a:t>
                      </a:r>
                    </a:p>
                  </a:txBody>
                  <a:tcPr/>
                </a:tc>
                <a:extLst>
                  <a:ext uri="{0D108BD9-81ED-4DB2-BD59-A6C34878D82A}">
                    <a16:rowId xmlns:a16="http://schemas.microsoft.com/office/drawing/2014/main" val="10000"/>
                  </a:ext>
                </a:extLst>
              </a:tr>
              <a:tr h="278562">
                <a:tc gridSpan="2">
                  <a:txBody>
                    <a:bodyPr/>
                    <a:lstStyle/>
                    <a:p>
                      <a:pPr algn="ctr"/>
                      <a:r>
                        <a:rPr lang="en-US" sz="1300" i="1" dirty="0">
                          <a:latin typeface="+mn-lt"/>
                          <a:cs typeface="Times New Roman" panose="02020603050405020304" pitchFamily="18" charset="0"/>
                        </a:rPr>
                        <a:t>Advantages</a:t>
                      </a:r>
                      <a:r>
                        <a:rPr lang="en-US" sz="1300" i="1" baseline="0" dirty="0">
                          <a:latin typeface="+mn-lt"/>
                          <a:cs typeface="Times New Roman" panose="02020603050405020304" pitchFamily="18" charset="0"/>
                        </a:rPr>
                        <a:t> </a:t>
                      </a:r>
                      <a:r>
                        <a:rPr lang="en-US" sz="1300" i="1" baseline="0" dirty="0" smtClean="0">
                          <a:latin typeface="+mn-lt"/>
                          <a:cs typeface="Times New Roman" panose="02020603050405020304" pitchFamily="18" charset="0"/>
                        </a:rPr>
                        <a:t>               and </a:t>
                      </a:r>
                      <a:r>
                        <a:rPr lang="en-US" sz="1300" i="1" baseline="0" dirty="0">
                          <a:latin typeface="+mn-lt"/>
                          <a:cs typeface="Times New Roman" panose="02020603050405020304" pitchFamily="18" charset="0"/>
                        </a:rPr>
                        <a:t>Disadvantages              </a:t>
                      </a:r>
                      <a:endParaRPr lang="en-US" sz="1300" i="1" dirty="0">
                        <a:latin typeface="+mn-lt"/>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0001"/>
                  </a:ext>
                </a:extLst>
              </a:tr>
              <a:tr h="439835">
                <a:tc>
                  <a:txBody>
                    <a:bodyPr/>
                    <a:lstStyle/>
                    <a:p>
                      <a:r>
                        <a:rPr lang="en-US" sz="1200" b="0" i="0" u="none" strike="noStrike" baseline="0" dirty="0">
                          <a:latin typeface="+mn-lt"/>
                          <a:cs typeface="Times New Roman" panose="02020603050405020304" pitchFamily="18" charset="0"/>
                        </a:rPr>
                        <a:t>Partners receive basis for indebtedness incurred by the partnership</a:t>
                      </a:r>
                      <a:endParaRPr lang="en-US" sz="1200" dirty="0">
                        <a:latin typeface="+mn-lt"/>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cs typeface="Times New Roman" panose="02020603050405020304" pitchFamily="18" charset="0"/>
                        </a:rPr>
                        <a:t>DOI income insolvency exclusion is determined at the corporate level.</a:t>
                      </a:r>
                    </a:p>
                  </a:txBody>
                  <a:tcPr/>
                </a:tc>
                <a:extLst>
                  <a:ext uri="{0D108BD9-81ED-4DB2-BD59-A6C34878D82A}">
                    <a16:rowId xmlns:a16="http://schemas.microsoft.com/office/drawing/2014/main" val="10002"/>
                  </a:ext>
                </a:extLst>
              </a:tr>
              <a:tr h="615769">
                <a:tc>
                  <a:txBody>
                    <a:bodyPr/>
                    <a:lstStyle/>
                    <a:p>
                      <a:r>
                        <a:rPr lang="en-US" sz="1200" b="0" i="0" u="none" strike="noStrike" baseline="0" dirty="0">
                          <a:latin typeface="+mn-lt"/>
                          <a:cs typeface="Times New Roman" panose="02020603050405020304" pitchFamily="18" charset="0"/>
                        </a:rPr>
                        <a:t>On the death of a partner, the partnership’s (inside) tax basis of its assets can receive a step-up in income tax basis, if a Section 754 election is in place for the partnership</a:t>
                      </a:r>
                      <a:endParaRPr lang="en-US" sz="1200" dirty="0">
                        <a:latin typeface="+mn-lt"/>
                        <a:cs typeface="Times New Roman" panose="02020603050405020304" pitchFamily="18" charset="0"/>
                      </a:endParaRPr>
                    </a:p>
                  </a:txBody>
                  <a:tcPr/>
                </a:tc>
                <a:tc>
                  <a:txBody>
                    <a:bodyPr/>
                    <a:lstStyle/>
                    <a:p>
                      <a:r>
                        <a:rPr lang="en-US" sz="1200" b="0" i="0" u="none" strike="noStrike" baseline="0" dirty="0">
                          <a:latin typeface="+mn-lt"/>
                          <a:cs typeface="Times New Roman" panose="02020603050405020304" pitchFamily="18" charset="0"/>
                        </a:rPr>
                        <a:t>No similar basis adjustment mechanism applies to S corporations.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3"/>
                  </a:ext>
                </a:extLst>
              </a:tr>
              <a:tr h="967638">
                <a:tc>
                  <a:txBody>
                    <a:bodyPr/>
                    <a:lstStyle/>
                    <a:p>
                      <a:r>
                        <a:rPr lang="en-US" sz="1200" b="0" i="0" u="none" strike="noStrike" baseline="0" dirty="0">
                          <a:latin typeface="+mn-lt"/>
                          <a:cs typeface="Times New Roman" panose="02020603050405020304" pitchFamily="18" charset="0"/>
                        </a:rPr>
                        <a:t>When a new partner buys into a partnership corporation, their depreciation write-off and underlying basis in their partnership interest will be based upon the price that they pay.</a:t>
                      </a:r>
                      <a:endParaRPr lang="en-US" sz="1200" dirty="0">
                        <a:latin typeface="+mn-lt"/>
                        <a:cs typeface="Times New Roman" panose="02020603050405020304" pitchFamily="18" charset="0"/>
                      </a:endParaRPr>
                    </a:p>
                  </a:txBody>
                  <a:tcPr/>
                </a:tc>
                <a:tc>
                  <a:txBody>
                    <a:bodyPr/>
                    <a:lstStyle/>
                    <a:p>
                      <a:r>
                        <a:rPr lang="en-US" sz="1200" b="0" i="0" u="none" strike="noStrike" baseline="0" dirty="0">
                          <a:latin typeface="+mn-lt"/>
                          <a:cs typeface="Times New Roman" panose="02020603050405020304" pitchFamily="18" charset="0"/>
                        </a:rPr>
                        <a:t>When a new shareholder buys into an S corporation, their depreciation write-off and underlying basis if and when the real estate is ever sold has to be based upon the </a:t>
                      </a:r>
                    </a:p>
                    <a:p>
                      <a:r>
                        <a:rPr lang="en-US" sz="1200" b="0" i="0" u="none" strike="noStrike" baseline="0" dirty="0">
                          <a:latin typeface="+mn-lt"/>
                          <a:cs typeface="Times New Roman" panose="02020603050405020304" pitchFamily="18" charset="0"/>
                        </a:rPr>
                        <a:t>historic basis and depreciation taken, versus being </a:t>
                      </a:r>
                    </a:p>
                    <a:p>
                      <a:r>
                        <a:rPr lang="en-US" sz="1200" b="0" i="0" u="none" strike="noStrike" baseline="0" dirty="0">
                          <a:latin typeface="+mn-lt"/>
                          <a:cs typeface="Times New Roman" panose="02020603050405020304" pitchFamily="18" charset="0"/>
                        </a:rPr>
                        <a:t>based upon the price they pay.</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4"/>
                  </a:ext>
                </a:extLst>
              </a:tr>
              <a:tr h="615769">
                <a:tc>
                  <a:txBody>
                    <a:bodyPr/>
                    <a:lstStyle/>
                    <a:p>
                      <a:r>
                        <a:rPr lang="en-US" sz="1200" b="0" i="0" u="none" strike="noStrike" baseline="0" dirty="0">
                          <a:latin typeface="+mn-lt"/>
                          <a:cs typeface="Times New Roman" panose="02020603050405020304" pitchFamily="18" charset="0"/>
                        </a:rPr>
                        <a:t>Appreciated real property can generally be distributed from the partnership tax-free to the partners.</a:t>
                      </a:r>
                      <a:endParaRPr lang="en-US" sz="1200" dirty="0">
                        <a:latin typeface="+mn-lt"/>
                        <a:cs typeface="Times New Roman" panose="02020603050405020304" pitchFamily="18" charset="0"/>
                      </a:endParaRPr>
                    </a:p>
                  </a:txBody>
                  <a:tcPr/>
                </a:tc>
                <a:tc>
                  <a:txBody>
                    <a:bodyPr/>
                    <a:lstStyle/>
                    <a:p>
                      <a:r>
                        <a:rPr lang="en-US" sz="1200" b="0" i="0" u="none" strike="noStrike" baseline="0" dirty="0">
                          <a:latin typeface="+mn-lt"/>
                          <a:cs typeface="Times New Roman" panose="02020603050405020304" pitchFamily="18" charset="0"/>
                        </a:rPr>
                        <a:t>Distributions of appreciated real property to the shareholders are treated as if the property was sold at </a:t>
                      </a:r>
                    </a:p>
                    <a:p>
                      <a:r>
                        <a:rPr lang="en-US" sz="1200" b="0" i="0" u="none" strike="noStrike" baseline="0" dirty="0">
                          <a:latin typeface="+mn-lt"/>
                          <a:cs typeface="Times New Roman" panose="02020603050405020304" pitchFamily="18" charset="0"/>
                        </a:rPr>
                        <a:t>its fair market value to the shareholders. </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5"/>
                  </a:ext>
                </a:extLst>
              </a:tr>
              <a:tr h="615769">
                <a:tc>
                  <a:txBody>
                    <a:bodyPr/>
                    <a:lstStyle/>
                    <a:p>
                      <a:r>
                        <a:rPr lang="en-US" sz="1200" b="0" i="0" u="none" strike="noStrike" baseline="0" dirty="0">
                          <a:latin typeface="+mn-lt"/>
                          <a:cs typeface="Times New Roman" panose="02020603050405020304" pitchFamily="18" charset="0"/>
                        </a:rPr>
                        <a:t>No restrictions apply as to who can own partnership interests.</a:t>
                      </a:r>
                      <a:endParaRPr lang="en-US" sz="1200" dirty="0">
                        <a:latin typeface="+mn-lt"/>
                        <a:cs typeface="Times New Roman" panose="02020603050405020304" pitchFamily="18" charset="0"/>
                      </a:endParaRPr>
                    </a:p>
                  </a:txBody>
                  <a:tcPr/>
                </a:tc>
                <a:tc>
                  <a:txBody>
                    <a:bodyPr/>
                    <a:lstStyle/>
                    <a:p>
                      <a:r>
                        <a:rPr lang="en-US" sz="1200" b="0" i="0" u="none" strike="noStrike" baseline="0" dirty="0">
                          <a:latin typeface="+mn-lt"/>
                          <a:cs typeface="Times New Roman" panose="02020603050405020304" pitchFamily="18" charset="0"/>
                        </a:rPr>
                        <a:t>S corporations can only be owned by certain individuals and trusts, and cannot be owned non-resident aliens, corporations or partnerships</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6"/>
                  </a:ext>
                </a:extLst>
              </a:tr>
              <a:tr h="615769">
                <a:tc>
                  <a:txBody>
                    <a:bodyPr/>
                    <a:lstStyle/>
                    <a:p>
                      <a:r>
                        <a:rPr lang="en-US" sz="1200" b="0" i="0" u="none" strike="noStrike" baseline="0" dirty="0">
                          <a:latin typeface="+mn-lt"/>
                          <a:cs typeface="Times New Roman" panose="02020603050405020304" pitchFamily="18" charset="0"/>
                        </a:rPr>
                        <a:t>Partnerships can have more than one class of stock, and income and distribution preferences can be drafted in virtually any manner, so long as they have substantial economic effect</a:t>
                      </a:r>
                      <a:endParaRPr lang="en-US" sz="1200" dirty="0">
                        <a:latin typeface="+mn-lt"/>
                        <a:cs typeface="Times New Roman" panose="02020603050405020304" pitchFamily="18" charset="0"/>
                      </a:endParaRPr>
                    </a:p>
                  </a:txBody>
                  <a:tcPr/>
                </a:tc>
                <a:tc>
                  <a:txBody>
                    <a:bodyPr/>
                    <a:lstStyle/>
                    <a:p>
                      <a:r>
                        <a:rPr lang="en-US" sz="1200" b="0" i="0" u="none" strike="noStrike" baseline="0" dirty="0">
                          <a:latin typeface="+mn-lt"/>
                          <a:cs typeface="Times New Roman" panose="02020603050405020304" pitchFamily="18" charset="0"/>
                        </a:rPr>
                        <a:t>S corporations cannot have a “second class of stock,” and income allocation and distribution rights must be </a:t>
                      </a:r>
                    </a:p>
                    <a:p>
                      <a:r>
                        <a:rPr lang="en-US" sz="1200" b="0" i="0" u="none" strike="noStrike" baseline="0" dirty="0">
                          <a:latin typeface="+mn-lt"/>
                          <a:cs typeface="Times New Roman" panose="02020603050405020304" pitchFamily="18" charset="0"/>
                        </a:rPr>
                        <a:t>pro rata to ownership</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7"/>
                  </a:ext>
                </a:extLst>
              </a:tr>
              <a:tr h="439835">
                <a:tc>
                  <a:txBody>
                    <a:bodyPr/>
                    <a:lstStyle/>
                    <a:p>
                      <a:r>
                        <a:rPr lang="en-US" sz="1200" b="0" i="0" u="none" strike="noStrike" baseline="0" dirty="0">
                          <a:latin typeface="+mn-lt"/>
                          <a:cs typeface="Times New Roman" panose="02020603050405020304" pitchFamily="18" charset="0"/>
                        </a:rPr>
                        <a:t>DOI income insolvency exclusion is determined at each partner’s level.</a:t>
                      </a:r>
                      <a:endParaRPr lang="en-US" sz="1200" dirty="0">
                        <a:latin typeface="+mn-lt"/>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cs typeface="Times New Roman" panose="02020603050405020304" pitchFamily="18" charset="0"/>
                        </a:rPr>
                        <a:t>Shareholders do not receive basis for indebtedness incurred by the corporate, unless the loan is made by such shareholder.</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0008"/>
                  </a:ext>
                </a:extLst>
              </a:tr>
              <a:tr h="439835">
                <a:tc>
                  <a:txBody>
                    <a:bodyPr/>
                    <a:lstStyle/>
                    <a:p>
                      <a:pPr marL="0" marR="0" lvl="0" indent="0" algn="l" defTabSz="685816" rtl="0" eaLnBrk="1" fontAlgn="auto" latinLnBrk="0" hangingPunct="1">
                        <a:lnSpc>
                          <a:spcPct val="100000"/>
                        </a:lnSpc>
                        <a:spcBef>
                          <a:spcPts val="0"/>
                        </a:spcBef>
                        <a:spcAft>
                          <a:spcPts val="0"/>
                        </a:spcAft>
                        <a:buClrTx/>
                        <a:buSzTx/>
                        <a:buFontTx/>
                        <a:buNone/>
                        <a:tabLst/>
                        <a:defRPr/>
                      </a:pPr>
                      <a:r>
                        <a:rPr lang="en-US" sz="1200" dirty="0" smtClean="0">
                          <a:latin typeface="+mn-lt"/>
                          <a:cs typeface="Times New Roman" panose="02020603050405020304" pitchFamily="18" charset="0"/>
                        </a:rPr>
                        <a:t>Have capital accounts for all partners</a:t>
                      </a:r>
                      <a:r>
                        <a:rPr lang="en-US" sz="1200" b="0" i="0" u="none" strike="noStrike" baseline="0" dirty="0" smtClean="0">
                          <a:latin typeface="+mn-lt"/>
                          <a:cs typeface="Times New Roman" panose="02020603050405020304" pitchFamily="18" charset="0"/>
                        </a:rPr>
                        <a:t>.</a:t>
                      </a:r>
                      <a:endParaRPr lang="en-US" sz="1200" dirty="0" smtClean="0">
                        <a:latin typeface="+mn-lt"/>
                        <a:cs typeface="Times New Roman" panose="02020603050405020304" pitchFamily="18" charset="0"/>
                      </a:endParaRPr>
                    </a:p>
                    <a:p>
                      <a:endParaRPr lang="en-US" sz="1200" dirty="0">
                        <a:latin typeface="+mn-lt"/>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cs typeface="Times New Roman" panose="02020603050405020304" pitchFamily="18" charset="0"/>
                        </a:rPr>
                        <a:t>Generally, do not have capital accounts for shareholders.</a:t>
                      </a:r>
                      <a:endParaRPr lang="en-US" sz="1200" dirty="0">
                        <a:latin typeface="+mn-lt"/>
                        <a:cs typeface="Times New Roman" panose="02020603050405020304" pitchFamily="18" charset="0"/>
                      </a:endParaRPr>
                    </a:p>
                  </a:txBody>
                  <a:tcPr/>
                </a:tc>
                <a:extLst>
                  <a:ext uri="{0D108BD9-81ED-4DB2-BD59-A6C34878D82A}">
                    <a16:rowId xmlns:a16="http://schemas.microsoft.com/office/drawing/2014/main" val="1794456612"/>
                  </a:ext>
                </a:extLst>
              </a:tr>
            </a:tbl>
          </a:graphicData>
        </a:graphic>
      </p:graphicFrame>
      <p:sp>
        <p:nvSpPr>
          <p:cNvPr id="6" name="Smiley Face 5"/>
          <p:cNvSpPr/>
          <p:nvPr/>
        </p:nvSpPr>
        <p:spPr>
          <a:xfrm>
            <a:off x="8769121" y="5765365"/>
            <a:ext cx="348332" cy="295739"/>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Smiley Face 6"/>
          <p:cNvSpPr/>
          <p:nvPr/>
        </p:nvSpPr>
        <p:spPr>
          <a:xfrm>
            <a:off x="8743771" y="2319558"/>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Smiley Face 7"/>
          <p:cNvSpPr/>
          <p:nvPr/>
        </p:nvSpPr>
        <p:spPr>
          <a:xfrm>
            <a:off x="8743773" y="3136428"/>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Smiley Face 8"/>
          <p:cNvSpPr/>
          <p:nvPr/>
        </p:nvSpPr>
        <p:spPr>
          <a:xfrm>
            <a:off x="8743771" y="3945400"/>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Smiley Face 9"/>
          <p:cNvSpPr/>
          <p:nvPr/>
        </p:nvSpPr>
        <p:spPr>
          <a:xfrm>
            <a:off x="8769121" y="4604244"/>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Smiley Face 10"/>
          <p:cNvSpPr/>
          <p:nvPr/>
        </p:nvSpPr>
        <p:spPr>
          <a:xfrm>
            <a:off x="8742759" y="5232727"/>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Smiley Face 11"/>
          <p:cNvSpPr/>
          <p:nvPr/>
        </p:nvSpPr>
        <p:spPr>
          <a:xfrm>
            <a:off x="8743770" y="1730527"/>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Smiley Face 12"/>
          <p:cNvSpPr/>
          <p:nvPr/>
        </p:nvSpPr>
        <p:spPr>
          <a:xfrm>
            <a:off x="8769121" y="6236740"/>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4" name="Smiley Face 13"/>
          <p:cNvSpPr/>
          <p:nvPr/>
        </p:nvSpPr>
        <p:spPr>
          <a:xfrm>
            <a:off x="3991778" y="1147650"/>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Smiley Face 14"/>
          <p:cNvSpPr/>
          <p:nvPr/>
        </p:nvSpPr>
        <p:spPr>
          <a:xfrm>
            <a:off x="8012433" y="1149052"/>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Smiley Face 15"/>
          <p:cNvSpPr/>
          <p:nvPr/>
        </p:nvSpPr>
        <p:spPr>
          <a:xfrm>
            <a:off x="-18369" y="1714272"/>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Smiley Face 16"/>
          <p:cNvSpPr/>
          <p:nvPr/>
        </p:nvSpPr>
        <p:spPr>
          <a:xfrm>
            <a:off x="-18373" y="2319558"/>
            <a:ext cx="338317" cy="2260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 name="Smiley Face 17"/>
          <p:cNvSpPr/>
          <p:nvPr/>
        </p:nvSpPr>
        <p:spPr>
          <a:xfrm>
            <a:off x="-21220" y="3095719"/>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Smiley Face 18"/>
          <p:cNvSpPr/>
          <p:nvPr/>
        </p:nvSpPr>
        <p:spPr>
          <a:xfrm>
            <a:off x="-27589" y="3958475"/>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0" name="Smiley Face 19"/>
          <p:cNvSpPr/>
          <p:nvPr/>
        </p:nvSpPr>
        <p:spPr>
          <a:xfrm>
            <a:off x="-9152" y="4588969"/>
            <a:ext cx="329292" cy="271605"/>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Smiley Face 20"/>
          <p:cNvSpPr/>
          <p:nvPr/>
        </p:nvSpPr>
        <p:spPr>
          <a:xfrm>
            <a:off x="-27589" y="5240599"/>
            <a:ext cx="347339" cy="280306"/>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Smiley Face 21"/>
          <p:cNvSpPr/>
          <p:nvPr/>
        </p:nvSpPr>
        <p:spPr>
          <a:xfrm>
            <a:off x="-27588" y="5748390"/>
            <a:ext cx="348330" cy="277503"/>
          </a:xfrm>
          <a:prstGeom prst="smileyFace">
            <a:avLst>
              <a:gd name="adj" fmla="val -4653"/>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Smiley Face 22"/>
          <p:cNvSpPr/>
          <p:nvPr/>
        </p:nvSpPr>
        <p:spPr>
          <a:xfrm>
            <a:off x="-21220" y="6236344"/>
            <a:ext cx="341104" cy="259267"/>
          </a:xfrm>
          <a:prstGeom prst="smileyFac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3119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r>
              <a:rPr lang="en-US" dirty="0" smtClean="0"/>
              <a:t>Reasonable Compensation Rules</a:t>
            </a:r>
            <a:endParaRPr lang="en-US" dirty="0"/>
          </a:p>
        </p:txBody>
      </p:sp>
      <p:sp>
        <p:nvSpPr>
          <p:cNvPr id="3" name="Content Placeholder 2"/>
          <p:cNvSpPr>
            <a:spLocks noGrp="1"/>
          </p:cNvSpPr>
          <p:nvPr>
            <p:ph idx="4294967295"/>
          </p:nvPr>
        </p:nvSpPr>
        <p:spPr>
          <a:xfrm>
            <a:off x="0" y="1825625"/>
            <a:ext cx="7886700" cy="4351338"/>
          </a:xfrm>
        </p:spPr>
        <p:txBody>
          <a:bodyPr/>
          <a:lstStyle/>
          <a:p>
            <a:pPr>
              <a:lnSpc>
                <a:spcPct val="100000"/>
              </a:lnSpc>
            </a:pPr>
            <a:r>
              <a:rPr lang="en-US" dirty="0"/>
              <a:t>S corporations are required to pay reasonable wages to shareholders/owners who render valuable services</a:t>
            </a:r>
            <a:r>
              <a:rPr lang="en-US" dirty="0" smtClean="0"/>
              <a:t>.</a:t>
            </a:r>
          </a:p>
          <a:p>
            <a:pPr>
              <a:lnSpc>
                <a:spcPct val="100000"/>
              </a:lnSpc>
            </a:pPr>
            <a:r>
              <a:rPr lang="en-US" dirty="0"/>
              <a:t>Form 1120-S, U.S. Income Tax Return for an S Corporation, </a:t>
            </a:r>
            <a:r>
              <a:rPr lang="en-US" dirty="0" smtClean="0"/>
              <a:t>states, </a:t>
            </a:r>
            <a:r>
              <a:rPr lang="en-US" dirty="0"/>
              <a:t>"Distributions and other payments by an S corporation to a corporate officer must be treated as wages to the extent the amounts are reasonable compensation for services rendered to the corporation."</a:t>
            </a:r>
            <a:endParaRPr lang="en-US" dirty="0" smtClean="0"/>
          </a:p>
          <a:p>
            <a:pPr>
              <a:lnSpc>
                <a:spcPct val="100000"/>
              </a:lnSpc>
            </a:pPr>
            <a:endParaRPr lang="en-US" dirty="0"/>
          </a:p>
        </p:txBody>
      </p:sp>
    </p:spTree>
    <p:extLst>
      <p:ext uri="{BB962C8B-B14F-4D97-AF65-F5344CB8AC3E}">
        <p14:creationId xmlns:p14="http://schemas.microsoft.com/office/powerpoint/2010/main" val="36426893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257300" y="0"/>
            <a:ext cx="7886700" cy="1325563"/>
          </a:xfrm>
        </p:spPr>
        <p:txBody>
          <a:bodyPr/>
          <a:lstStyle/>
          <a:p>
            <a:pPr algn="ctr"/>
            <a:r>
              <a:rPr lang="en-US" dirty="0" smtClean="0"/>
              <a:t>S Corporations and</a:t>
            </a:r>
            <a:br>
              <a:rPr lang="en-US" dirty="0" smtClean="0"/>
            </a:br>
            <a:r>
              <a:rPr lang="en-US" dirty="0" smtClean="0"/>
              <a:t>C Corporations Compared</a:t>
            </a:r>
            <a:endParaRPr lang="en-US" dirty="0"/>
          </a:p>
        </p:txBody>
      </p:sp>
      <p:graphicFrame>
        <p:nvGraphicFramePr>
          <p:cNvPr id="6" name="Table 5"/>
          <p:cNvGraphicFramePr>
            <a:graphicFrameLocks noGrp="1"/>
          </p:cNvGraphicFramePr>
          <p:nvPr>
            <p:extLst/>
          </p:nvPr>
        </p:nvGraphicFramePr>
        <p:xfrm>
          <a:off x="351539" y="1552352"/>
          <a:ext cx="8590442" cy="4907550"/>
        </p:xfrm>
        <a:graphic>
          <a:graphicData uri="http://schemas.openxmlformats.org/drawingml/2006/table">
            <a:tbl>
              <a:tblPr/>
              <a:tblGrid>
                <a:gridCol w="2454414">
                  <a:extLst>
                    <a:ext uri="{9D8B030D-6E8A-4147-A177-3AD203B41FA5}">
                      <a16:colId xmlns:a16="http://schemas.microsoft.com/office/drawing/2014/main" val="3086879670"/>
                    </a:ext>
                  </a:extLst>
                </a:gridCol>
                <a:gridCol w="3190735">
                  <a:extLst>
                    <a:ext uri="{9D8B030D-6E8A-4147-A177-3AD203B41FA5}">
                      <a16:colId xmlns:a16="http://schemas.microsoft.com/office/drawing/2014/main" val="2788616350"/>
                    </a:ext>
                  </a:extLst>
                </a:gridCol>
                <a:gridCol w="2945293">
                  <a:extLst>
                    <a:ext uri="{9D8B030D-6E8A-4147-A177-3AD203B41FA5}">
                      <a16:colId xmlns:a16="http://schemas.microsoft.com/office/drawing/2014/main" val="304334545"/>
                    </a:ext>
                  </a:extLst>
                </a:gridCol>
              </a:tblGrid>
              <a:tr h="350106">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Issue/Factor</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S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C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extLst>
                  <a:ext uri="{0D108BD9-81ED-4DB2-BD59-A6C34878D82A}">
                    <a16:rowId xmlns:a16="http://schemas.microsoft.com/office/drawing/2014/main" val="608740730"/>
                  </a:ext>
                </a:extLst>
              </a:tr>
              <a:tr h="1044100">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Tax Rates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Owners are taxed at individual rates for salary and income of the company</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Entity taxed for income at 21%; shareholders taxed for dividends and distributions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21138298"/>
                  </a:ext>
                </a:extLst>
              </a:tr>
              <a:tr h="697103">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Double Taxation</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Not subject</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Dividends or distributions taxed separately</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F37"/>
                    </a:solidFill>
                  </a:tcPr>
                </a:tc>
                <a:extLst>
                  <a:ext uri="{0D108BD9-81ED-4DB2-BD59-A6C34878D82A}">
                    <a16:rowId xmlns:a16="http://schemas.microsoft.com/office/drawing/2014/main" val="917165673"/>
                  </a:ext>
                </a:extLst>
              </a:tr>
              <a:tr h="350106">
                <a:tc>
                  <a:txBody>
                    <a:bodyPr/>
                    <a:lstStyle/>
                    <a:p>
                      <a:pPr marL="0" marR="0" algn="ctr">
                        <a:lnSpc>
                          <a:spcPct val="100000"/>
                        </a:lnSpc>
                        <a:spcBef>
                          <a:spcPts val="0"/>
                        </a:spcBef>
                        <a:spcAft>
                          <a:spcPts val="0"/>
                        </a:spcAft>
                      </a:pPr>
                      <a:endParaRPr lang="en-US" sz="105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extLst>
                  <a:ext uri="{0D108BD9-81ED-4DB2-BD59-A6C34878D82A}">
                    <a16:rowId xmlns:a16="http://schemas.microsoft.com/office/drawing/2014/main" val="996211825"/>
                  </a:ext>
                </a:extLst>
              </a:tr>
              <a:tr h="697103">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Availability of Section 199A deduction</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Available</a:t>
                      </a:r>
                    </a:p>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 (depending on limitations)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Cannot qualify for Section 199A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15365889"/>
                  </a:ext>
                </a:extLst>
              </a:tr>
              <a:tr h="1391097">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Accumulated Earnings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Taxed to owner as reported on their Form K-1, regardless of whether distributions are made</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Taxed at 21% corporate rate; beware of accumulated earning tax issues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4278294230"/>
                  </a:ext>
                </a:extLst>
              </a:tr>
              <a:tr h="377935">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Guaranteed payments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3961358110"/>
                  </a:ext>
                </a:extLst>
              </a:tr>
            </a:tbl>
          </a:graphicData>
        </a:graphic>
      </p:graphicFrame>
    </p:spTree>
    <p:extLst>
      <p:ext uri="{BB962C8B-B14F-4D97-AF65-F5344CB8AC3E}">
        <p14:creationId xmlns:p14="http://schemas.microsoft.com/office/powerpoint/2010/main" val="2281259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8650" y="365125"/>
            <a:ext cx="7886700" cy="1325563"/>
          </a:xfrm>
        </p:spPr>
        <p:txBody>
          <a:bodyPr/>
          <a:lstStyle/>
          <a:p>
            <a:pPr algn="ctr"/>
            <a:r>
              <a:rPr lang="en-US" dirty="0" smtClean="0"/>
              <a:t>S Corporations and</a:t>
            </a:r>
            <a:br>
              <a:rPr lang="en-US" dirty="0" smtClean="0"/>
            </a:br>
            <a:r>
              <a:rPr lang="en-US" dirty="0" smtClean="0"/>
              <a:t>C Corporations Compared</a:t>
            </a:r>
            <a:endParaRPr lang="en-US" dirty="0"/>
          </a:p>
        </p:txBody>
      </p:sp>
      <p:graphicFrame>
        <p:nvGraphicFramePr>
          <p:cNvPr id="6" name="Table 5"/>
          <p:cNvGraphicFramePr>
            <a:graphicFrameLocks noGrp="1"/>
          </p:cNvGraphicFramePr>
          <p:nvPr>
            <p:extLst/>
          </p:nvPr>
        </p:nvGraphicFramePr>
        <p:xfrm>
          <a:off x="245214" y="1830535"/>
          <a:ext cx="8653573" cy="4570264"/>
        </p:xfrm>
        <a:graphic>
          <a:graphicData uri="http://schemas.openxmlformats.org/drawingml/2006/table">
            <a:tbl>
              <a:tblPr/>
              <a:tblGrid>
                <a:gridCol w="2472451">
                  <a:extLst>
                    <a:ext uri="{9D8B030D-6E8A-4147-A177-3AD203B41FA5}">
                      <a16:colId xmlns:a16="http://schemas.microsoft.com/office/drawing/2014/main" val="3086879670"/>
                    </a:ext>
                  </a:extLst>
                </a:gridCol>
                <a:gridCol w="3214184">
                  <a:extLst>
                    <a:ext uri="{9D8B030D-6E8A-4147-A177-3AD203B41FA5}">
                      <a16:colId xmlns:a16="http://schemas.microsoft.com/office/drawing/2014/main" val="2788616350"/>
                    </a:ext>
                  </a:extLst>
                </a:gridCol>
                <a:gridCol w="2966938">
                  <a:extLst>
                    <a:ext uri="{9D8B030D-6E8A-4147-A177-3AD203B41FA5}">
                      <a16:colId xmlns:a16="http://schemas.microsoft.com/office/drawing/2014/main" val="304334545"/>
                    </a:ext>
                  </a:extLst>
                </a:gridCol>
              </a:tblGrid>
              <a:tr h="328531">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Issue/Factor</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S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C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extLst>
                  <a:ext uri="{0D108BD9-81ED-4DB2-BD59-A6C34878D82A}">
                    <a16:rowId xmlns:a16="http://schemas.microsoft.com/office/drawing/2014/main" val="608740730"/>
                  </a:ext>
                </a:extLst>
              </a:tr>
              <a:tr h="979759">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Owner provides services (reasonable compensation issues)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W-2 Wages; excluded from QBI and subject to reasonable compensation rules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W-2 Wages; subject to reasonable compensation rules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30501434"/>
                  </a:ext>
                </a:extLst>
              </a:tr>
              <a:tr h="2282215">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Business is a Specified Service Trade or Business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Eligible if owner’s taxable income is under lower-income thresholds; Limited if in between lower- and higher-income thresholds; Lost if taxable income is greater than higher-income thresholds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2069863268"/>
                  </a:ext>
                </a:extLst>
              </a:tr>
              <a:tr h="979759">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High Income earner as owner</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May be limited if Wage/Property Hurdle is not met</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3600353672"/>
                  </a:ext>
                </a:extLst>
              </a:tr>
            </a:tbl>
          </a:graphicData>
        </a:graphic>
      </p:graphicFrame>
    </p:spTree>
    <p:extLst>
      <p:ext uri="{BB962C8B-B14F-4D97-AF65-F5344CB8AC3E}">
        <p14:creationId xmlns:p14="http://schemas.microsoft.com/office/powerpoint/2010/main" val="24218798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8650" y="0"/>
            <a:ext cx="7886700" cy="1325563"/>
          </a:xfrm>
        </p:spPr>
        <p:txBody>
          <a:bodyPr/>
          <a:lstStyle/>
          <a:p>
            <a:pPr algn="ctr"/>
            <a:r>
              <a:rPr lang="en-US" dirty="0" smtClean="0"/>
              <a:t>S Corporations and</a:t>
            </a:r>
            <a:br>
              <a:rPr lang="en-US" dirty="0" smtClean="0"/>
            </a:br>
            <a:r>
              <a:rPr lang="en-US" dirty="0" smtClean="0"/>
              <a:t>C Corporations Compared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14183186"/>
              </p:ext>
            </p:extLst>
          </p:nvPr>
        </p:nvGraphicFramePr>
        <p:xfrm>
          <a:off x="545552" y="1325563"/>
          <a:ext cx="8052897" cy="4911143"/>
        </p:xfrm>
        <a:graphic>
          <a:graphicData uri="http://schemas.openxmlformats.org/drawingml/2006/table">
            <a:tbl>
              <a:tblPr/>
              <a:tblGrid>
                <a:gridCol w="2300829">
                  <a:extLst>
                    <a:ext uri="{9D8B030D-6E8A-4147-A177-3AD203B41FA5}">
                      <a16:colId xmlns:a16="http://schemas.microsoft.com/office/drawing/2014/main" val="3086879670"/>
                    </a:ext>
                  </a:extLst>
                </a:gridCol>
                <a:gridCol w="2991076">
                  <a:extLst>
                    <a:ext uri="{9D8B030D-6E8A-4147-A177-3AD203B41FA5}">
                      <a16:colId xmlns:a16="http://schemas.microsoft.com/office/drawing/2014/main" val="2788616350"/>
                    </a:ext>
                  </a:extLst>
                </a:gridCol>
                <a:gridCol w="2760992">
                  <a:extLst>
                    <a:ext uri="{9D8B030D-6E8A-4147-A177-3AD203B41FA5}">
                      <a16:colId xmlns:a16="http://schemas.microsoft.com/office/drawing/2014/main" val="304334545"/>
                    </a:ext>
                  </a:extLst>
                </a:gridCol>
              </a:tblGrid>
              <a:tr h="297677">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Issue/Factor</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S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u="sng" dirty="0">
                          <a:effectLst/>
                          <a:latin typeface="+mn-lt"/>
                          <a:ea typeface="Calibri" panose="020F0502020204030204" pitchFamily="34" charset="0"/>
                          <a:cs typeface="Times New Roman" panose="02020603050405020304" pitchFamily="18" charset="0"/>
                        </a:rPr>
                        <a:t>C Corporation</a:t>
                      </a:r>
                      <a:endParaRPr lang="en-US" sz="180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extLst>
                  <a:ext uri="{0D108BD9-81ED-4DB2-BD59-A6C34878D82A}">
                    <a16:rowId xmlns:a16="http://schemas.microsoft.com/office/drawing/2014/main" val="608740730"/>
                  </a:ext>
                </a:extLst>
              </a:tr>
              <a:tr h="887746">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Employees (W-2 Wages)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Consider impact on Wage/Property Limitation, adjust if necessary</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199756674"/>
                  </a:ext>
                </a:extLst>
              </a:tr>
              <a:tr h="174736">
                <a:tc>
                  <a:txBody>
                    <a:bodyPr/>
                    <a:lstStyle/>
                    <a:p>
                      <a:pPr marL="0" marR="0" algn="ctr">
                        <a:lnSpc>
                          <a:spcPct val="107000"/>
                        </a:lnSpc>
                        <a:spcBef>
                          <a:spcPts val="0"/>
                        </a:spcBef>
                        <a:spcAft>
                          <a:spcPts val="600"/>
                        </a:spcAft>
                      </a:pPr>
                      <a:endParaRPr lang="en-US" sz="105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endParaRPr lang="en-US" sz="105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endParaRPr lang="en-US" sz="1050" dirty="0">
                        <a:effectLst/>
                        <a:latin typeface="+mn-lt"/>
                        <a:ea typeface="Calibri" panose="020F0502020204030204" pitchFamily="34" charset="0"/>
                        <a:cs typeface="Times New Roman" panose="02020603050405020304" pitchFamily="18" charset="0"/>
                      </a:endParaRP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extLst>
                  <a:ext uri="{0D108BD9-81ED-4DB2-BD59-A6C34878D82A}">
                    <a16:rowId xmlns:a16="http://schemas.microsoft.com/office/drawing/2014/main" val="2570221662"/>
                  </a:ext>
                </a:extLst>
              </a:tr>
              <a:tr h="1182780">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Independent contractors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Hurts in application of Wage/Property Hurdle; Compensation not considered W-2 wages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3104613128"/>
                  </a:ext>
                </a:extLst>
              </a:tr>
              <a:tr h="887746">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Qualified property basis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Consider impact on Wage/Property Hurdle, adjust if necessary</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8890467"/>
                  </a:ext>
                </a:extLst>
              </a:tr>
              <a:tr h="592712">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State and local tax deductions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Deduction Limited</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Fully Deductible</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3206339547"/>
                  </a:ext>
                </a:extLst>
              </a:tr>
              <a:tr h="887746">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Medical expenses and plans deductions</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8FD"/>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N/A</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600"/>
                        </a:spcAft>
                      </a:pPr>
                      <a:r>
                        <a:rPr lang="en-US" sz="1800" dirty="0">
                          <a:effectLst/>
                          <a:latin typeface="+mn-lt"/>
                          <a:ea typeface="Calibri" panose="020F0502020204030204" pitchFamily="34" charset="0"/>
                          <a:cs typeface="Times New Roman" panose="02020603050405020304" pitchFamily="18" charset="0"/>
                        </a:rPr>
                        <a:t>Premiums and medical reimbursement plans are deductible</a:t>
                      </a:r>
                    </a:p>
                  </a:txBody>
                  <a:tcPr marL="2629" marR="2629" marT="26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C2E"/>
                    </a:solidFill>
                  </a:tcPr>
                </a:tc>
                <a:extLst>
                  <a:ext uri="{0D108BD9-81ED-4DB2-BD59-A6C34878D82A}">
                    <a16:rowId xmlns:a16="http://schemas.microsoft.com/office/drawing/2014/main" val="2072563533"/>
                  </a:ext>
                </a:extLst>
              </a:tr>
            </a:tbl>
          </a:graphicData>
        </a:graphic>
      </p:graphicFrame>
    </p:spTree>
    <p:extLst>
      <p:ext uri="{BB962C8B-B14F-4D97-AF65-F5344CB8AC3E}">
        <p14:creationId xmlns:p14="http://schemas.microsoft.com/office/powerpoint/2010/main" val="6723931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lstStyle/>
          <a:p>
            <a:pPr algn="ctr"/>
            <a:r>
              <a:rPr lang="en-US" dirty="0" smtClean="0"/>
              <a:t>Some Advantages of Partnerships Over S Corporations</a:t>
            </a:r>
            <a:endParaRPr lang="en-US" dirty="0"/>
          </a:p>
        </p:txBody>
      </p:sp>
      <p:sp>
        <p:nvSpPr>
          <p:cNvPr id="3" name="Content Placeholder 2"/>
          <p:cNvSpPr>
            <a:spLocks noGrp="1"/>
          </p:cNvSpPr>
          <p:nvPr>
            <p:ph idx="4294967295"/>
          </p:nvPr>
        </p:nvSpPr>
        <p:spPr>
          <a:xfrm>
            <a:off x="628650" y="1825625"/>
            <a:ext cx="7886700" cy="4351338"/>
          </a:xfrm>
        </p:spPr>
        <p:txBody>
          <a:bodyPr/>
          <a:lstStyle/>
          <a:p>
            <a:pPr>
              <a:lnSpc>
                <a:spcPct val="100000"/>
              </a:lnSpc>
            </a:pPr>
            <a:r>
              <a:rPr lang="en-US" dirty="0" smtClean="0"/>
              <a:t>Partnerships do not have the single class of stock requirement, allowing both common and preferred stock.</a:t>
            </a:r>
          </a:p>
          <a:p>
            <a:pPr>
              <a:lnSpc>
                <a:spcPct val="100000"/>
              </a:lnSpc>
            </a:pPr>
            <a:r>
              <a:rPr lang="en-US" dirty="0" smtClean="0"/>
              <a:t>Partnerships can have foreign owners.</a:t>
            </a:r>
          </a:p>
          <a:p>
            <a:pPr>
              <a:lnSpc>
                <a:spcPct val="100000"/>
              </a:lnSpc>
            </a:pPr>
            <a:r>
              <a:rPr lang="en-US" dirty="0" smtClean="0"/>
              <a:t>When you die, you get a new income tax basis on underlying assets </a:t>
            </a:r>
            <a:r>
              <a:rPr lang="en-US" dirty="0"/>
              <a:t>under IRC § </a:t>
            </a:r>
            <a:r>
              <a:rPr lang="en-US" dirty="0" smtClean="0"/>
              <a:t>754.</a:t>
            </a:r>
          </a:p>
        </p:txBody>
      </p:sp>
    </p:spTree>
    <p:extLst>
      <p:ext uri="{BB962C8B-B14F-4D97-AF65-F5344CB8AC3E}">
        <p14:creationId xmlns:p14="http://schemas.microsoft.com/office/powerpoint/2010/main" val="6178820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normAutofit/>
          </a:bodyPr>
          <a:lstStyle/>
          <a:p>
            <a:pPr algn="ctr">
              <a:lnSpc>
                <a:spcPct val="100000"/>
              </a:lnSpc>
            </a:pPr>
            <a:r>
              <a:rPr lang="en-US" dirty="0" smtClean="0"/>
              <a:t>Some Advantages of S Corporations Over Partnerships</a:t>
            </a:r>
            <a:endParaRPr lang="en-US" dirty="0"/>
          </a:p>
        </p:txBody>
      </p:sp>
      <p:sp>
        <p:nvSpPr>
          <p:cNvPr id="3" name="Content Placeholder 2"/>
          <p:cNvSpPr>
            <a:spLocks noGrp="1"/>
          </p:cNvSpPr>
          <p:nvPr>
            <p:ph idx="4294967295"/>
          </p:nvPr>
        </p:nvSpPr>
        <p:spPr>
          <a:xfrm>
            <a:off x="628650" y="2506663"/>
            <a:ext cx="7886700" cy="4351337"/>
          </a:xfrm>
        </p:spPr>
        <p:txBody>
          <a:bodyPr/>
          <a:lstStyle/>
          <a:p>
            <a:r>
              <a:rPr lang="en-US" dirty="0" smtClean="0"/>
              <a:t>Avoidance of employment taxes and Medicare taxes on net income of the S corporation</a:t>
            </a:r>
          </a:p>
          <a:p>
            <a:r>
              <a:rPr lang="en-US" dirty="0" smtClean="0"/>
              <a:t>Less complicated than partnerships</a:t>
            </a:r>
          </a:p>
          <a:p>
            <a:pPr marL="0" indent="0">
              <a:buNone/>
            </a:pPr>
            <a:endParaRPr lang="en-US" dirty="0"/>
          </a:p>
        </p:txBody>
      </p:sp>
    </p:spTree>
    <p:extLst>
      <p:ext uri="{BB962C8B-B14F-4D97-AF65-F5344CB8AC3E}">
        <p14:creationId xmlns:p14="http://schemas.microsoft.com/office/powerpoint/2010/main" val="10539055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8558" y="360423"/>
            <a:ext cx="6419850" cy="474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solidFill>
                  <a:srgbClr val="7E2A44"/>
                </a:solidFill>
                <a:latin typeface="Times New Roman" panose="02020603050405020304" pitchFamily="18" charset="0"/>
                <a:ea typeface="Times New Roman" panose="02020603050405020304" pitchFamily="18" charset="0"/>
                <a:cs typeface="Times New Roman" panose="02020603050405020304" pitchFamily="18" charset="0"/>
              </a:rPr>
              <a:t>Refresher on Types of Entities That Can Hold S-Corporation Stock</a:t>
            </a:r>
            <a:endParaRPr lang="en-US" sz="2400" b="1" dirty="0">
              <a:solidFill>
                <a:srgbClr val="7E2A4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Content Placeholder 5"/>
          <p:cNvSpPr txBox="1">
            <a:spLocks/>
          </p:cNvSpPr>
          <p:nvPr/>
        </p:nvSpPr>
        <p:spPr>
          <a:xfrm>
            <a:off x="7737146" y="2343210"/>
            <a:ext cx="1303337" cy="947738"/>
          </a:xfrm>
          <a:prstGeom prst="ellipse">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Char char="•"/>
              <a:defRPr sz="11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Char char="•"/>
              <a:defRPr sz="1100" kern="1200">
                <a:solidFill>
                  <a:schemeClr val="dk1"/>
                </a:solidFill>
                <a:latin typeface="+mn-lt"/>
                <a:ea typeface="+mn-ea"/>
                <a:cs typeface="+mn-cs"/>
              </a:defRPr>
            </a:lvl9pPr>
          </a:lstStyle>
          <a:p>
            <a:pPr algn="ctr">
              <a:buFont typeface="Arial" panose="020B0604020202020204" pitchFamily="34" charset="0"/>
              <a:buNone/>
            </a:pPr>
            <a:r>
              <a:rPr lang="en-US" sz="900" b="1" smtClean="0"/>
              <a:t>Qualified Subchapter S Trust “QSST”</a:t>
            </a:r>
            <a:endParaRPr lang="en-US" sz="900" b="1" dirty="0"/>
          </a:p>
        </p:txBody>
      </p:sp>
      <p:sp>
        <p:nvSpPr>
          <p:cNvPr id="7" name="Oval 6"/>
          <p:cNvSpPr/>
          <p:nvPr/>
        </p:nvSpPr>
        <p:spPr>
          <a:xfrm>
            <a:off x="6096217" y="1534751"/>
            <a:ext cx="1608503" cy="96767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Complex Electing Small Business Trust  “ESBT”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(Non-Resident Alien as beneficiary-ok)</a:t>
            </a:r>
          </a:p>
        </p:txBody>
      </p:sp>
      <p:sp>
        <p:nvSpPr>
          <p:cNvPr id="8" name="Oval 7"/>
          <p:cNvSpPr/>
          <p:nvPr/>
        </p:nvSpPr>
        <p:spPr>
          <a:xfrm>
            <a:off x="4629290" y="1619036"/>
            <a:ext cx="1373338" cy="911078"/>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Beneficiary Defective Trust (aka BDIT or 678 Trust)</a:t>
            </a:r>
          </a:p>
        </p:txBody>
      </p:sp>
      <p:sp>
        <p:nvSpPr>
          <p:cNvPr id="9" name="Oval 8"/>
          <p:cNvSpPr/>
          <p:nvPr/>
        </p:nvSpPr>
        <p:spPr>
          <a:xfrm>
            <a:off x="3437859" y="2272260"/>
            <a:ext cx="1472282" cy="938658"/>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501(c)(3)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Organization</a:t>
            </a:r>
          </a:p>
        </p:txBody>
      </p:sp>
      <p:sp>
        <p:nvSpPr>
          <p:cNvPr id="10" name="Oval 9"/>
          <p:cNvSpPr/>
          <p:nvPr/>
        </p:nvSpPr>
        <p:spPr>
          <a:xfrm>
            <a:off x="3480427" y="3862651"/>
            <a:ext cx="1652298" cy="923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ABC COMPANY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(Taxed as S-Corporation</a:t>
            </a:r>
          </a:p>
        </p:txBody>
      </p:sp>
      <p:cxnSp>
        <p:nvCxnSpPr>
          <p:cNvPr id="11" name="Straight Connector 10"/>
          <p:cNvCxnSpPr>
            <a:stCxn id="9" idx="4"/>
            <a:endCxn id="10" idx="0"/>
          </p:cNvCxnSpPr>
          <p:nvPr/>
        </p:nvCxnSpPr>
        <p:spPr>
          <a:xfrm>
            <a:off x="4174000" y="3210918"/>
            <a:ext cx="132576" cy="65173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8" idx="4"/>
            <a:endCxn id="10" idx="0"/>
          </p:cNvCxnSpPr>
          <p:nvPr/>
        </p:nvCxnSpPr>
        <p:spPr>
          <a:xfrm flipH="1">
            <a:off x="4306576" y="2530114"/>
            <a:ext cx="1009383" cy="1332537"/>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7" idx="4"/>
            <a:endCxn id="10" idx="0"/>
          </p:cNvCxnSpPr>
          <p:nvPr/>
        </p:nvCxnSpPr>
        <p:spPr>
          <a:xfrm flipH="1">
            <a:off x="4306576" y="2502421"/>
            <a:ext cx="2593893" cy="136023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6" idx="4"/>
            <a:endCxn id="10" idx="0"/>
          </p:cNvCxnSpPr>
          <p:nvPr/>
        </p:nvCxnSpPr>
        <p:spPr>
          <a:xfrm flipH="1">
            <a:off x="4306576" y="3291248"/>
            <a:ext cx="3823411" cy="571403"/>
          </a:xfrm>
          <a:prstGeom prst="line">
            <a:avLst/>
          </a:prstGeom>
        </p:spPr>
        <p:style>
          <a:lnRef idx="1">
            <a:schemeClr val="dk1"/>
          </a:lnRef>
          <a:fillRef idx="0">
            <a:schemeClr val="dk1"/>
          </a:fillRef>
          <a:effectRef idx="0">
            <a:schemeClr val="dk1"/>
          </a:effectRef>
          <a:fontRef idx="minor">
            <a:schemeClr val="tx1"/>
          </a:fontRef>
        </p:style>
      </p:cxnSp>
      <p:sp>
        <p:nvSpPr>
          <p:cNvPr id="15" name="Oval 14"/>
          <p:cNvSpPr/>
          <p:nvPr/>
        </p:nvSpPr>
        <p:spPr>
          <a:xfrm>
            <a:off x="222683" y="2235094"/>
            <a:ext cx="1309264" cy="864299"/>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Grantor Trust</a:t>
            </a:r>
          </a:p>
        </p:txBody>
      </p:sp>
      <p:sp>
        <p:nvSpPr>
          <p:cNvPr id="16" name="Oval 15"/>
          <p:cNvSpPr/>
          <p:nvPr/>
        </p:nvSpPr>
        <p:spPr>
          <a:xfrm>
            <a:off x="1667322" y="2155111"/>
            <a:ext cx="1542786" cy="1027425"/>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Disregarded LLC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panose="020F0502020204030204"/>
                <a:ea typeface="+mn-ea"/>
                <a:cs typeface="+mn-cs"/>
              </a:rPr>
              <a:t>(May not  be safe </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with non-community spouse married couples) </a:t>
            </a:r>
          </a:p>
        </p:txBody>
      </p:sp>
      <p:cxnSp>
        <p:nvCxnSpPr>
          <p:cNvPr id="17" name="Straight Connector 16"/>
          <p:cNvCxnSpPr>
            <a:stCxn id="16" idx="4"/>
            <a:endCxn id="10" idx="0"/>
          </p:cNvCxnSpPr>
          <p:nvPr/>
        </p:nvCxnSpPr>
        <p:spPr>
          <a:xfrm>
            <a:off x="2438715" y="3182536"/>
            <a:ext cx="1867861" cy="680115"/>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15" idx="4"/>
            <a:endCxn id="10" idx="0"/>
          </p:cNvCxnSpPr>
          <p:nvPr/>
        </p:nvCxnSpPr>
        <p:spPr>
          <a:xfrm>
            <a:off x="877315" y="3099393"/>
            <a:ext cx="3429261" cy="763258"/>
          </a:xfrm>
          <a:prstGeom prst="line">
            <a:avLst/>
          </a:prstGeom>
        </p:spPr>
        <p:style>
          <a:lnRef idx="1">
            <a:schemeClr val="dk1"/>
          </a:lnRef>
          <a:fillRef idx="0">
            <a:schemeClr val="dk1"/>
          </a:fillRef>
          <a:effectRef idx="0">
            <a:schemeClr val="dk1"/>
          </a:effectRef>
          <a:fontRef idx="minor">
            <a:schemeClr val="tx1"/>
          </a:fontRef>
        </p:style>
      </p:cxnSp>
      <p:sp>
        <p:nvSpPr>
          <p:cNvPr id="19" name="Oval 18"/>
          <p:cNvSpPr/>
          <p:nvPr/>
        </p:nvSpPr>
        <p:spPr>
          <a:xfrm>
            <a:off x="3294560" y="5239644"/>
            <a:ext cx="1907565" cy="86562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S-Corporation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(Electing to treat Subsidiary 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Q-SUB)</a:t>
            </a:r>
          </a:p>
        </p:txBody>
      </p:sp>
      <p:sp>
        <p:nvSpPr>
          <p:cNvPr id="20" name="TextBox 19"/>
          <p:cNvSpPr txBox="1"/>
          <p:nvPr/>
        </p:nvSpPr>
        <p:spPr>
          <a:xfrm>
            <a:off x="239558" y="3664496"/>
            <a:ext cx="1842913" cy="1785104"/>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Varieties of Grantor Trusts: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GRATs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Grantor SLATs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Grantor CLATs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 make protective ESBT Election.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1" name="TextBox 20"/>
          <p:cNvSpPr txBox="1"/>
          <p:nvPr/>
        </p:nvSpPr>
        <p:spPr>
          <a:xfrm>
            <a:off x="2177136" y="1477180"/>
            <a:ext cx="1717933" cy="415498"/>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 Person, owns 100% of LLC</a:t>
            </a:r>
          </a:p>
        </p:txBody>
      </p:sp>
      <p:cxnSp>
        <p:nvCxnSpPr>
          <p:cNvPr id="22" name="Straight Connector 21"/>
          <p:cNvCxnSpPr>
            <a:stCxn id="15" idx="4"/>
            <a:endCxn id="20" idx="0"/>
          </p:cNvCxnSpPr>
          <p:nvPr/>
        </p:nvCxnSpPr>
        <p:spPr>
          <a:xfrm>
            <a:off x="877315" y="3099393"/>
            <a:ext cx="283700" cy="56510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a:stCxn id="21" idx="2"/>
            <a:endCxn id="16" idx="0"/>
          </p:cNvCxnSpPr>
          <p:nvPr/>
        </p:nvCxnSpPr>
        <p:spPr>
          <a:xfrm flipH="1">
            <a:off x="2438715" y="1892678"/>
            <a:ext cx="597388" cy="26243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57604" y="3942014"/>
            <a:ext cx="2866068" cy="203132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following entities will not qualify to own S corp stock: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Non-Resident Aliens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Partnerships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Charitable Remainder Trusts (CRATs and CRUTS)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IRS or pensions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Off-Shore Trusts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Elvis the dog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25" name="Straight Connector 24"/>
          <p:cNvCxnSpPr>
            <a:stCxn id="10" idx="4"/>
            <a:endCxn id="19" idx="0"/>
          </p:cNvCxnSpPr>
          <p:nvPr/>
        </p:nvCxnSpPr>
        <p:spPr>
          <a:xfrm flipH="1">
            <a:off x="4248343" y="4786520"/>
            <a:ext cx="58233" cy="45312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5095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4412531" cy="6242050"/>
          </a:xfrm>
          <a:prstGeom prst="rect">
            <a:avLst/>
          </a:prstGeom>
        </p:spPr>
      </p:pic>
      <p:pic>
        <p:nvPicPr>
          <p:cNvPr id="4" name="Picture 3"/>
          <p:cNvPicPr>
            <a:picLocks noChangeAspect="1"/>
          </p:cNvPicPr>
          <p:nvPr/>
        </p:nvPicPr>
        <p:blipFill>
          <a:blip r:embed="rId3"/>
          <a:stretch>
            <a:fillRect/>
          </a:stretch>
        </p:blipFill>
        <p:spPr>
          <a:xfrm>
            <a:off x="4606895" y="296670"/>
            <a:ext cx="4426010" cy="5940907"/>
          </a:xfrm>
          <a:prstGeom prst="rect">
            <a:avLst/>
          </a:prstGeom>
        </p:spPr>
      </p:pic>
    </p:spTree>
    <p:extLst>
      <p:ext uri="{BB962C8B-B14F-4D97-AF65-F5344CB8AC3E}">
        <p14:creationId xmlns:p14="http://schemas.microsoft.com/office/powerpoint/2010/main" val="2962790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202348"/>
            <a:ext cx="7886700" cy="1325563"/>
          </a:xfrm>
        </p:spPr>
        <p:txBody>
          <a:bodyPr>
            <a:normAutofit fontScale="90000"/>
          </a:bodyPr>
          <a:lstStyle/>
          <a:p>
            <a:pPr algn="ctr"/>
            <a:r>
              <a:rPr lang="en-US" dirty="0" smtClean="0"/>
              <a:t>A Partnership of S Corporations</a:t>
            </a:r>
            <a:br>
              <a:rPr lang="en-US" dirty="0" smtClean="0"/>
            </a:br>
            <a:r>
              <a:rPr lang="en-US" sz="2200" dirty="0" smtClean="0"/>
              <a:t>This is a very good way to own a medical practice because each S corp. receives its share of the LLC’s profits and each doctor can decide how much comes out of each S corp. as compensation and dividends.</a:t>
            </a:r>
            <a:endParaRPr lang="en-US" sz="3600" dirty="0"/>
          </a:p>
        </p:txBody>
      </p:sp>
      <p:sp>
        <p:nvSpPr>
          <p:cNvPr id="4" name="Oval 3"/>
          <p:cNvSpPr/>
          <p:nvPr/>
        </p:nvSpPr>
        <p:spPr>
          <a:xfrm>
            <a:off x="900389" y="2721239"/>
            <a:ext cx="2090059" cy="1602378"/>
          </a:xfrm>
          <a:prstGeom prst="ellipse">
            <a:avLst/>
          </a:prstGeom>
          <a:solidFill>
            <a:schemeClr val="bg1"/>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smtClean="0"/>
              <a:t>S Corporation 1</a:t>
            </a:r>
            <a:endParaRPr lang="en-US" dirty="0"/>
          </a:p>
        </p:txBody>
      </p:sp>
      <p:sp>
        <p:nvSpPr>
          <p:cNvPr id="5" name="Oval 4"/>
          <p:cNvSpPr/>
          <p:nvPr/>
        </p:nvSpPr>
        <p:spPr>
          <a:xfrm>
            <a:off x="3404103" y="2721238"/>
            <a:ext cx="2090059" cy="1602380"/>
          </a:xfrm>
          <a:prstGeom prst="ellipse">
            <a:avLst/>
          </a:prstGeom>
          <a:solidFill>
            <a:schemeClr val="bg1"/>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smtClean="0"/>
              <a:t>S Corporation 2</a:t>
            </a:r>
            <a:endParaRPr lang="en-US" dirty="0"/>
          </a:p>
        </p:txBody>
      </p:sp>
      <p:sp>
        <p:nvSpPr>
          <p:cNvPr id="6" name="Oval 5"/>
          <p:cNvSpPr/>
          <p:nvPr/>
        </p:nvSpPr>
        <p:spPr>
          <a:xfrm>
            <a:off x="5907817" y="2725590"/>
            <a:ext cx="2090059" cy="1598028"/>
          </a:xfrm>
          <a:prstGeom prst="ellipse">
            <a:avLst/>
          </a:prstGeom>
          <a:solidFill>
            <a:schemeClr val="bg1"/>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smtClean="0"/>
              <a:t>Disregarded or Partnership or S Corporation</a:t>
            </a:r>
          </a:p>
          <a:p>
            <a:pPr algn="ctr"/>
            <a:r>
              <a:rPr lang="en-US" dirty="0" smtClean="0"/>
              <a:t>3</a:t>
            </a:r>
            <a:endParaRPr lang="en-US" dirty="0"/>
          </a:p>
        </p:txBody>
      </p:sp>
      <p:sp>
        <p:nvSpPr>
          <p:cNvPr id="7" name="TextBox 6"/>
          <p:cNvSpPr txBox="1"/>
          <p:nvPr/>
        </p:nvSpPr>
        <p:spPr>
          <a:xfrm>
            <a:off x="1449030" y="1735999"/>
            <a:ext cx="993542" cy="369332"/>
          </a:xfrm>
          <a:prstGeom prst="rect">
            <a:avLst/>
          </a:prstGeom>
          <a:noFill/>
        </p:spPr>
        <p:txBody>
          <a:bodyPr wrap="none" rtlCol="0">
            <a:spAutoFit/>
          </a:bodyPr>
          <a:lstStyle/>
          <a:p>
            <a:pPr algn="ctr"/>
            <a:r>
              <a:rPr lang="en-US" dirty="0" smtClean="0"/>
              <a:t>Doctor 1</a:t>
            </a:r>
            <a:endParaRPr lang="en-US" dirty="0"/>
          </a:p>
        </p:txBody>
      </p:sp>
      <p:sp>
        <p:nvSpPr>
          <p:cNvPr id="8" name="TextBox 7"/>
          <p:cNvSpPr txBox="1"/>
          <p:nvPr/>
        </p:nvSpPr>
        <p:spPr>
          <a:xfrm>
            <a:off x="3952361" y="1735999"/>
            <a:ext cx="993542" cy="369332"/>
          </a:xfrm>
          <a:prstGeom prst="rect">
            <a:avLst/>
          </a:prstGeom>
          <a:noFill/>
        </p:spPr>
        <p:txBody>
          <a:bodyPr wrap="none" rtlCol="0">
            <a:spAutoFit/>
          </a:bodyPr>
          <a:lstStyle/>
          <a:p>
            <a:pPr algn="ctr"/>
            <a:r>
              <a:rPr lang="en-US" dirty="0" smtClean="0"/>
              <a:t>Doctor 2</a:t>
            </a:r>
            <a:endParaRPr lang="en-US" dirty="0"/>
          </a:p>
        </p:txBody>
      </p:sp>
      <p:sp>
        <p:nvSpPr>
          <p:cNvPr id="9" name="TextBox 8"/>
          <p:cNvSpPr txBox="1"/>
          <p:nvPr/>
        </p:nvSpPr>
        <p:spPr>
          <a:xfrm>
            <a:off x="5465004" y="1735999"/>
            <a:ext cx="2974917" cy="646331"/>
          </a:xfrm>
          <a:prstGeom prst="rect">
            <a:avLst/>
          </a:prstGeom>
          <a:noFill/>
        </p:spPr>
        <p:txBody>
          <a:bodyPr wrap="none" rtlCol="0">
            <a:spAutoFit/>
          </a:bodyPr>
          <a:lstStyle/>
          <a:p>
            <a:pPr algn="ctr"/>
            <a:r>
              <a:rPr lang="en-US" dirty="0" smtClean="0"/>
              <a:t>Doctor 3</a:t>
            </a:r>
          </a:p>
          <a:p>
            <a:pPr algn="ctr"/>
            <a:r>
              <a:rPr lang="en-US" dirty="0"/>
              <a:t>(and spouse as joint owners</a:t>
            </a:r>
            <a:r>
              <a:rPr lang="en-US" dirty="0" smtClean="0"/>
              <a:t>?)</a:t>
            </a:r>
            <a:endParaRPr lang="en-US" dirty="0"/>
          </a:p>
        </p:txBody>
      </p:sp>
      <p:cxnSp>
        <p:nvCxnSpPr>
          <p:cNvPr id="11" name="Straight Connector 10"/>
          <p:cNvCxnSpPr>
            <a:stCxn id="4" idx="0"/>
            <a:endCxn id="7" idx="2"/>
          </p:cNvCxnSpPr>
          <p:nvPr/>
        </p:nvCxnSpPr>
        <p:spPr>
          <a:xfrm flipV="1">
            <a:off x="1945419" y="2105331"/>
            <a:ext cx="382" cy="615908"/>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4449133" y="2101228"/>
            <a:ext cx="382" cy="615907"/>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p:cNvCxnSpPr>
            <a:endCxn id="9" idx="2"/>
          </p:cNvCxnSpPr>
          <p:nvPr/>
        </p:nvCxnSpPr>
        <p:spPr>
          <a:xfrm flipV="1">
            <a:off x="6952082" y="2382330"/>
            <a:ext cx="381" cy="334806"/>
          </a:xfrm>
          <a:prstGeom prst="line">
            <a:avLst/>
          </a:prstGeom>
          <a:ln w="38100"/>
        </p:spPr>
        <p:style>
          <a:lnRef idx="1">
            <a:schemeClr val="dk1"/>
          </a:lnRef>
          <a:fillRef idx="0">
            <a:schemeClr val="dk1"/>
          </a:fillRef>
          <a:effectRef idx="0">
            <a:schemeClr val="dk1"/>
          </a:effectRef>
          <a:fontRef idx="minor">
            <a:schemeClr val="tx1"/>
          </a:fontRef>
        </p:style>
      </p:cxnSp>
      <p:sp>
        <p:nvSpPr>
          <p:cNvPr id="15" name="Oval 14"/>
          <p:cNvSpPr/>
          <p:nvPr/>
        </p:nvSpPr>
        <p:spPr>
          <a:xfrm>
            <a:off x="3404103" y="4939524"/>
            <a:ext cx="2090059" cy="1602378"/>
          </a:xfrm>
          <a:prstGeom prst="ellipse">
            <a:avLst/>
          </a:prstGeom>
          <a:solidFill>
            <a:schemeClr val="bg1"/>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smtClean="0"/>
              <a:t>LLC taxed as a Partnership</a:t>
            </a:r>
            <a:endParaRPr lang="en-US" dirty="0"/>
          </a:p>
        </p:txBody>
      </p:sp>
      <p:cxnSp>
        <p:nvCxnSpPr>
          <p:cNvPr id="16" name="Straight Connector 15"/>
          <p:cNvCxnSpPr>
            <a:stCxn id="15" idx="0"/>
            <a:endCxn id="4" idx="4"/>
          </p:cNvCxnSpPr>
          <p:nvPr/>
        </p:nvCxnSpPr>
        <p:spPr>
          <a:xfrm flipH="1" flipV="1">
            <a:off x="1945419" y="4323617"/>
            <a:ext cx="2503714" cy="615907"/>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4457077" y="4323617"/>
            <a:ext cx="382" cy="615907"/>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p:cNvCxnSpPr>
            <a:endCxn id="6" idx="4"/>
          </p:cNvCxnSpPr>
          <p:nvPr/>
        </p:nvCxnSpPr>
        <p:spPr>
          <a:xfrm flipV="1">
            <a:off x="4441189" y="4323618"/>
            <a:ext cx="2511658" cy="615906"/>
          </a:xfrm>
          <a:prstGeom prst="line">
            <a:avLst/>
          </a:prstGeom>
          <a:ln w="38100"/>
        </p:spPr>
        <p:style>
          <a:lnRef idx="1">
            <a:schemeClr val="dk1"/>
          </a:lnRef>
          <a:fillRef idx="0">
            <a:schemeClr val="dk1"/>
          </a:fillRef>
          <a:effectRef idx="0">
            <a:schemeClr val="dk1"/>
          </a:effectRef>
          <a:fontRef idx="minor">
            <a:schemeClr val="tx1"/>
          </a:fontRef>
        </p:style>
      </p:cxnSp>
      <p:sp>
        <p:nvSpPr>
          <p:cNvPr id="19" name="Arc 18"/>
          <p:cNvSpPr/>
          <p:nvPr/>
        </p:nvSpPr>
        <p:spPr>
          <a:xfrm flipH="1" flipV="1">
            <a:off x="1945418" y="3271051"/>
            <a:ext cx="2917370" cy="2511497"/>
          </a:xfrm>
          <a:prstGeom prst="arc">
            <a:avLst>
              <a:gd name="adj1" fmla="val 16200000"/>
              <a:gd name="adj2" fmla="val 252728"/>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Arc 21"/>
          <p:cNvSpPr/>
          <p:nvPr/>
        </p:nvSpPr>
        <p:spPr>
          <a:xfrm flipV="1">
            <a:off x="4027534" y="3271050"/>
            <a:ext cx="2924548" cy="2511497"/>
          </a:xfrm>
          <a:prstGeom prst="arc">
            <a:avLst>
              <a:gd name="adj1" fmla="val 16200000"/>
              <a:gd name="adj2" fmla="val 252728"/>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TextBox 20"/>
          <p:cNvSpPr txBox="1"/>
          <p:nvPr/>
        </p:nvSpPr>
        <p:spPr>
          <a:xfrm rot="2681893">
            <a:off x="1449554" y="4887889"/>
            <a:ext cx="1870207" cy="646331"/>
          </a:xfrm>
          <a:prstGeom prst="rect">
            <a:avLst/>
          </a:prstGeom>
          <a:noFill/>
        </p:spPr>
        <p:txBody>
          <a:bodyPr wrap="square" rtlCol="0">
            <a:prstTxWarp prst="textArchDown">
              <a:avLst>
                <a:gd name="adj" fmla="val 355844"/>
              </a:avLst>
            </a:prstTxWarp>
            <a:spAutoFit/>
          </a:bodyPr>
          <a:lstStyle/>
          <a:p>
            <a:pPr algn="ctr"/>
            <a:r>
              <a:rPr lang="en-US" dirty="0" smtClean="0"/>
              <a:t>Management Fee</a:t>
            </a:r>
            <a:endParaRPr lang="en-US" dirty="0"/>
          </a:p>
        </p:txBody>
      </p:sp>
      <p:sp>
        <p:nvSpPr>
          <p:cNvPr id="25" name="TextBox 24"/>
          <p:cNvSpPr txBox="1"/>
          <p:nvPr/>
        </p:nvSpPr>
        <p:spPr>
          <a:xfrm rot="18910828">
            <a:off x="5368704" y="4920490"/>
            <a:ext cx="2311860" cy="646331"/>
          </a:xfrm>
          <a:prstGeom prst="rect">
            <a:avLst/>
          </a:prstGeom>
          <a:noFill/>
        </p:spPr>
        <p:txBody>
          <a:bodyPr wrap="square" rtlCol="0">
            <a:prstTxWarp prst="textArchDown">
              <a:avLst>
                <a:gd name="adj" fmla="val 21424403"/>
              </a:avLst>
            </a:prstTxWarp>
            <a:spAutoFit/>
          </a:bodyPr>
          <a:lstStyle/>
          <a:p>
            <a:pPr algn="ctr"/>
            <a:r>
              <a:rPr lang="en-US" dirty="0" smtClean="0"/>
              <a:t>Medical Director Fee</a:t>
            </a:r>
            <a:endParaRPr lang="en-US" dirty="0"/>
          </a:p>
        </p:txBody>
      </p:sp>
    </p:spTree>
    <p:extLst>
      <p:ext uri="{BB962C8B-B14F-4D97-AF65-F5344CB8AC3E}">
        <p14:creationId xmlns:p14="http://schemas.microsoft.com/office/powerpoint/2010/main" val="18872887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7886700" cy="1325563"/>
          </a:xfrm>
        </p:spPr>
        <p:txBody>
          <a:bodyPr/>
          <a:lstStyle/>
          <a:p>
            <a:pPr algn="ctr"/>
            <a:r>
              <a:rPr lang="en-US" dirty="0" smtClean="0"/>
              <a:t>New Parent F Reorganization</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r>
              <a:rPr lang="en-US" dirty="0" smtClean="0"/>
              <a:t>A new S corporation is formed with the same owners as the parent S corporation.</a:t>
            </a:r>
          </a:p>
          <a:p>
            <a:r>
              <a:rPr lang="en-US" dirty="0" smtClean="0"/>
              <a:t>The parent S corporation can elect for the subsidiary to be treated as a Qualified Subchapter S Subsidiary (</a:t>
            </a:r>
            <a:r>
              <a:rPr lang="en-US" dirty="0" err="1" smtClean="0"/>
              <a:t>QSub</a:t>
            </a:r>
            <a:r>
              <a:rPr lang="en-US" dirty="0" smtClean="0"/>
              <a:t>) and convey the parent corporation to the new subsidiary corporation in a tax-free transaction.</a:t>
            </a:r>
          </a:p>
          <a:p>
            <a:r>
              <a:rPr lang="en-US" dirty="0" smtClean="0"/>
              <a:t>Appreciated assets, such as equipment or real estate, can be conveyed from the </a:t>
            </a:r>
            <a:r>
              <a:rPr lang="en-US" dirty="0" err="1" smtClean="0"/>
              <a:t>QSub</a:t>
            </a:r>
            <a:r>
              <a:rPr lang="en-US" dirty="0" smtClean="0"/>
              <a:t> to the parent or to brother-sister companies without triggering income tax and for creditor protection purposes.</a:t>
            </a:r>
            <a:endParaRPr lang="en-US" dirty="0"/>
          </a:p>
        </p:txBody>
      </p:sp>
    </p:spTree>
    <p:extLst>
      <p:ext uri="{BB962C8B-B14F-4D97-AF65-F5344CB8AC3E}">
        <p14:creationId xmlns:p14="http://schemas.microsoft.com/office/powerpoint/2010/main" val="3105415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120650"/>
            <a:ext cx="9163050" cy="1325563"/>
          </a:xfrm>
        </p:spPr>
        <p:txBody>
          <a:bodyPr>
            <a:normAutofit/>
          </a:bodyPr>
          <a:lstStyle/>
          <a:p>
            <a:pPr algn="ctr"/>
            <a:r>
              <a:rPr lang="en-US" dirty="0"/>
              <a:t>New Parent F Reorganization for a Medical </a:t>
            </a:r>
            <a:r>
              <a:rPr lang="en-US" dirty="0" smtClean="0"/>
              <a:t>Practice</a:t>
            </a:r>
            <a:endParaRPr lang="en-US" dirty="0"/>
          </a:p>
        </p:txBody>
      </p:sp>
      <p:pic>
        <p:nvPicPr>
          <p:cNvPr id="5" name="Picture 1"/>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050" y="1446213"/>
            <a:ext cx="91630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2533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9488" y="109538"/>
            <a:ext cx="8164512" cy="1325562"/>
          </a:xfrm>
        </p:spPr>
        <p:txBody>
          <a:bodyPr>
            <a:noAutofit/>
          </a:bodyPr>
          <a:lstStyle/>
          <a:p>
            <a:pPr algn="ctr"/>
            <a:r>
              <a:rPr lang="en-US" sz="3200" dirty="0"/>
              <a:t> </a:t>
            </a:r>
            <a:r>
              <a:rPr lang="en-US" sz="3200" dirty="0" smtClean="0"/>
              <a:t>The Extended Letter of Protection Enhancement System (“</a:t>
            </a:r>
            <a:r>
              <a:rPr lang="en-US" sz="3200" dirty="0"/>
              <a:t>ELOPE”)</a:t>
            </a:r>
            <a:br>
              <a:rPr lang="en-US" sz="3200" dirty="0"/>
            </a:br>
            <a:r>
              <a:rPr lang="en-US" sz="3200" dirty="0"/>
              <a:t>© 2007 </a:t>
            </a:r>
            <a:r>
              <a:rPr lang="en-US" sz="3200" dirty="0" err="1"/>
              <a:t>Gassman</a:t>
            </a:r>
            <a:r>
              <a:rPr lang="en-US" sz="3200" dirty="0"/>
              <a:t>, Crotty &amp; </a:t>
            </a:r>
            <a:r>
              <a:rPr lang="en-US" sz="3200" dirty="0" err="1"/>
              <a:t>Denicolo</a:t>
            </a:r>
            <a:r>
              <a:rPr lang="en-US" sz="3200" dirty="0"/>
              <a:t>, P.A</a:t>
            </a:r>
            <a:r>
              <a:rPr lang="en-US" sz="3200" dirty="0" smtClean="0"/>
              <a:t>.</a:t>
            </a:r>
            <a:endParaRPr lang="en-US" sz="3200" dirty="0"/>
          </a:p>
        </p:txBody>
      </p:sp>
      <p:sp>
        <p:nvSpPr>
          <p:cNvPr id="6" name="Rectangle 5"/>
          <p:cNvSpPr/>
          <p:nvPr/>
        </p:nvSpPr>
        <p:spPr>
          <a:xfrm>
            <a:off x="69011" y="1690689"/>
            <a:ext cx="9005977" cy="4678204"/>
          </a:xfrm>
          <a:prstGeom prst="rect">
            <a:avLst/>
          </a:prstGeom>
        </p:spPr>
        <p:txBody>
          <a:bodyPr wrap="square">
            <a:spAutoFit/>
          </a:bodyPr>
          <a:lstStyle/>
          <a:p>
            <a:pPr marL="63500" marR="74295" algn="just">
              <a:spcBef>
                <a:spcPts val="0"/>
              </a:spcBef>
              <a:spcAft>
                <a:spcPts val="0"/>
              </a:spcAft>
            </a:pPr>
            <a:endPar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endParaRPr>
          </a:p>
          <a:p>
            <a:pPr marL="63500" marR="74295" algn="just">
              <a:spcBef>
                <a:spcPts val="0"/>
              </a:spcBef>
              <a:spcAft>
                <a:spcPts val="0"/>
              </a:spcAft>
            </a:pPr>
            <a:r>
              <a:rPr lang="en-US" sz="16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Extended</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Enhancement</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(ELOPE)</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System</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term</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technique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developed</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our</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firm</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2007</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especially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useful</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physicians</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who</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injury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victim</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work</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owed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monies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under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typically</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significant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 paid for a number of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years.</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Many</a:t>
            </a:r>
            <a:r>
              <a:rPr lang="en-US" sz="1600" spc="3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orthopedic</a:t>
            </a:r>
            <a:r>
              <a:rPr lang="en-US" sz="1600" spc="3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surgeons, spine</a:t>
            </a:r>
            <a:r>
              <a:rPr lang="en-US" sz="1600" spc="3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surgeons, and podiatrists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significant “personal</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injury”</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practices.</a:t>
            </a:r>
            <a:r>
              <a:rPr lang="en-US" sz="1600" spc="2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Oftentimes,</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these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doctors</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accept</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their services.</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promise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paid</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if</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when</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personal injury</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claim</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settled.</a:t>
            </a:r>
            <a:r>
              <a:rPr lang="en-US" sz="1600" spc="2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law</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firm</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issuing</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basically</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agrees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settlement or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jury</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verdict</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judgment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monies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 would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otherwise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go to</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plaintiff/patient</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paid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extent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delineated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556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Typically,</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charges</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significantly</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higher</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than</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insurance, HMOs, or Medicare pay, which takes into account that the doctor has to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wait</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 long time to</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 paid, and cannot be certain if or when he or she will be paid.</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therefore,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significant</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“Financial</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Leverage”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occurring,</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finances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his</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 while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waiting</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to be paid sometimes as long as 2-3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years</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on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average</a:t>
            </a:r>
            <a:r>
              <a:rPr lang="en-US" sz="16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4370983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normAutofit/>
          </a:bodyPr>
          <a:lstStyle/>
          <a:p>
            <a:pPr algn="ctr"/>
            <a:r>
              <a:rPr lang="en-US" dirty="0"/>
              <a:t> </a:t>
            </a:r>
            <a:r>
              <a:rPr lang="en-US" dirty="0" smtClean="0"/>
              <a:t>The Extended Letter of Protection Enhancement System (“</a:t>
            </a:r>
            <a:r>
              <a:rPr lang="en-US" dirty="0"/>
              <a:t>ELOPE”)</a:t>
            </a:r>
          </a:p>
        </p:txBody>
      </p:sp>
      <p:sp>
        <p:nvSpPr>
          <p:cNvPr id="6" name="Rectangle 5"/>
          <p:cNvSpPr/>
          <p:nvPr/>
        </p:nvSpPr>
        <p:spPr>
          <a:xfrm>
            <a:off x="706391" y="1690689"/>
            <a:ext cx="7731218" cy="3967753"/>
          </a:xfrm>
          <a:prstGeom prst="rect">
            <a:avLst/>
          </a:prstGeom>
        </p:spPr>
        <p:txBody>
          <a:bodyPr wrap="square">
            <a:spAutoFit/>
          </a:bodyPr>
          <a:lstStyle/>
          <a:p>
            <a:r>
              <a:rPr lang="en-US" sz="100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ELOPE</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System</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400" spc="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designed</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allow</a:t>
            </a:r>
            <a:r>
              <a:rPr lang="en-US" sz="1400" spc="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entities,</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which</a:t>
            </a:r>
            <a:r>
              <a:rPr lang="en-US" sz="1400" spc="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owned</a:t>
            </a:r>
            <a:r>
              <a:rPr lang="en-US" sz="1400" spc="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 or</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children,</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grandchildren,</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members</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lower</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brackets,</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8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realize reasonable</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profits</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would</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otherwise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taxed</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highest</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bracket</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possible,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while</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also protecting</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400"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400"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potential</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creditors</a:t>
            </a:r>
            <a:r>
              <a:rPr lang="en-US" sz="1400"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400"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400"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physician.</a:t>
            </a:r>
            <a:endParaRPr lang="en-US" sz="1400" dirty="0" smtClean="0">
              <a:latin typeface="Palatino Linotype" panose="02040502050505030304" pitchFamily="18" charset="0"/>
              <a:ea typeface="Palatino Linotype" panose="02040502050505030304" pitchFamily="18" charset="0"/>
              <a:cs typeface="Times New Roman" panose="02020603050405020304" pitchFamily="18" charset="0"/>
            </a:endParaRPr>
          </a:p>
          <a:p>
            <a:pPr marL="63500" marR="74295" algn="just">
              <a:spcBef>
                <a:spcPts val="70"/>
              </a:spcBef>
              <a:spcAft>
                <a:spcPts val="0"/>
              </a:spcAft>
            </a:pPr>
            <a:r>
              <a:rPr lang="en-US" sz="1100" dirty="0" smtClean="0">
                <a:latin typeface="Calibri" panose="020F0502020204030204" pitchFamily="34" charset="0"/>
                <a:ea typeface="Calibri" panose="020F0502020204030204" pitchFamily="34" charset="0"/>
                <a:cs typeface="Times New Roman" panose="02020603050405020304" pitchFamily="18" charset="0"/>
              </a:rPr>
              <a:t/>
            </a:r>
            <a:br>
              <a:rPr lang="en-US" sz="1100" dirty="0" smtClean="0">
                <a:latin typeface="Calibri" panose="020F0502020204030204" pitchFamily="34" charset="0"/>
                <a:ea typeface="Calibri" panose="020F0502020204030204" pitchFamily="34" charset="0"/>
                <a:cs typeface="Times New Roman" panose="02020603050405020304" pitchFamily="18" charset="0"/>
              </a:rPr>
            </a:b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would</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make</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sense</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immediately</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transfer</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outside</a:t>
            </a:r>
            <a:r>
              <a:rPr lang="en-US" sz="1400"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 practice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but</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if</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taxed</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whether a</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regular</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transfer</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such</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out</a:t>
            </a:r>
            <a:r>
              <a:rPr lang="en-US" sz="1400"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1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any</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with</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him</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her</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normally</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trigger</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taxable</a:t>
            </a:r>
            <a:r>
              <a:rPr lang="en-US" sz="1400"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income</a:t>
            </a:r>
            <a:r>
              <a:rPr lang="en-US" sz="1400" spc="-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on the</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value</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a:t>
            </a:r>
            <a:r>
              <a:rPr lang="en-US" sz="1400"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such</a:t>
            </a:r>
            <a:r>
              <a:rPr lang="en-US" sz="1400"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time.</a:t>
            </a:r>
            <a:endParaRPr lang="en-US" sz="1400" dirty="0" smtClean="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0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3500" marR="74930" algn="just">
              <a:spcBef>
                <a:spcPts val="0"/>
              </a:spcBef>
              <a:spcAft>
                <a:spcPts val="0"/>
              </a:spcAft>
            </a:pP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Therefore,</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common</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idea</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having</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limited</a:t>
            </a:r>
            <a:r>
              <a:rPr lang="en-US" sz="14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partnership</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4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 factor</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purchase</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typically</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a:t>
            </a:r>
            <a:r>
              <a:rPr lang="en-US" sz="14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4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popu</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lar one.</a:t>
            </a:r>
            <a:endParaRPr lang="en-US" sz="14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0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3500" marR="75565" algn="just">
              <a:spcBef>
                <a:spcPts val="0"/>
              </a:spcBef>
              <a:spcAft>
                <a:spcPts val="0"/>
              </a:spcAft>
            </a:pP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solution</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under</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ELOPE</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system</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established</a:t>
            </a:r>
            <a:r>
              <a:rPr lang="en-US" sz="1400" spc="2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400" spc="2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4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4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brother/sister company to the medical practice.</a:t>
            </a:r>
            <a:endParaRPr lang="en-US" sz="14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0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99139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0"/>
            <a:ext cx="7886700" cy="1325563"/>
          </a:xfrm>
        </p:spPr>
        <p:txBody>
          <a:bodyPr>
            <a:normAutofit/>
          </a:bodyPr>
          <a:lstStyle/>
          <a:p>
            <a:pPr algn="ctr"/>
            <a:r>
              <a:rPr lang="en-US" dirty="0"/>
              <a:t> </a:t>
            </a:r>
            <a:r>
              <a:rPr lang="en-US" dirty="0" smtClean="0"/>
              <a:t>The Extended Letter of Protection Enhancement System (“</a:t>
            </a:r>
            <a:r>
              <a:rPr lang="en-US" dirty="0"/>
              <a:t>ELOPE”)</a:t>
            </a:r>
          </a:p>
        </p:txBody>
      </p:sp>
      <p:sp>
        <p:nvSpPr>
          <p:cNvPr id="6" name="Rectangle 5"/>
          <p:cNvSpPr/>
          <p:nvPr/>
        </p:nvSpPr>
        <p:spPr>
          <a:xfrm>
            <a:off x="69011" y="1690689"/>
            <a:ext cx="9005977" cy="4685898"/>
          </a:xfrm>
          <a:prstGeom prst="rect">
            <a:avLst/>
          </a:prstGeom>
        </p:spPr>
        <p:txBody>
          <a:bodyPr wrap="square">
            <a:spAutoFit/>
          </a:bodyPr>
          <a:lstStyle/>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16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a:t>
            </a:r>
            <a:r>
              <a:rPr lang="en-US" sz="1600"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simple</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inexpensive</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establish</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“New</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Parent</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own</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100%</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stock</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100%</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stock</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 new</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can</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Limited</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Liability</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might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owned</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spouse,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physician’s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spouse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Tenants</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Entireties.</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does</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need</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change</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its</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name,</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its</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taxpayer</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identification</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number,</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any</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significant</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aspect</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its</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operations</a:t>
            </a:r>
            <a:r>
              <a:rPr lang="en-US" sz="1600" spc="-9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result</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Reorganization.” Under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law it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known as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Qualified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Sub-Chapter 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(“Q-Sub”).</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556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One</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business</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purpose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arrangement</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allow</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reason</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ably</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assured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finances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purchase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lost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 a</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malpractice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claimant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monies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received</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held</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parent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long</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term</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capital</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needs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under</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investment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account.</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Unless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until</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monies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paid</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out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parent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should</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income</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thereon. 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income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therefore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recognized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until</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ultimate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err="1">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payor</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patient</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insurance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carrier)</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pays</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78052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163513"/>
            <a:ext cx="7886700" cy="1325562"/>
          </a:xfrm>
        </p:spPr>
        <p:txBody>
          <a:bodyPr>
            <a:normAutofit/>
          </a:bodyPr>
          <a:lstStyle/>
          <a:p>
            <a:pPr algn="ctr"/>
            <a:r>
              <a:rPr lang="en-US" dirty="0"/>
              <a:t> </a:t>
            </a:r>
            <a:r>
              <a:rPr lang="en-US" dirty="0" smtClean="0"/>
              <a:t>The Extended Letter of Protection Enhancement System ( “ELOPE</a:t>
            </a:r>
            <a:r>
              <a:rPr lang="en-US" dirty="0"/>
              <a:t>”)</a:t>
            </a:r>
          </a:p>
        </p:txBody>
      </p:sp>
      <p:sp>
        <p:nvSpPr>
          <p:cNvPr id="6" name="Rectangle 5"/>
          <p:cNvSpPr/>
          <p:nvPr/>
        </p:nvSpPr>
        <p:spPr>
          <a:xfrm>
            <a:off x="69012" y="1690689"/>
            <a:ext cx="9005977" cy="4237057"/>
          </a:xfrm>
          <a:prstGeom prst="rect">
            <a:avLst/>
          </a:prstGeom>
        </p:spPr>
        <p:txBody>
          <a:bodyPr wrap="square">
            <a:spAutoFit/>
          </a:bodyPr>
          <a:lstStyle/>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16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administered</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separate</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that</a:t>
            </a:r>
            <a:r>
              <a:rPr lang="en-US" sz="1600" spc="150"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might</a:t>
            </a:r>
            <a:r>
              <a:rPr lang="en-US" sz="1600" spc="145"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be</a:t>
            </a:r>
            <a:r>
              <a:rPr lang="en-US" sz="1600" spc="105"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owned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run</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doctor’s</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children.</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event,</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would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pay</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reasonable</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management</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fee</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management</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then</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children</a:t>
            </a:r>
            <a:r>
              <a:rPr lang="en-US" sz="1600" spc="1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might earn</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sufficient</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funds</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fund</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their</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IRAs,</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they</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also</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receive</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dividends</a:t>
            </a:r>
            <a:r>
              <a:rPr lang="en-US" sz="1600" spc="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extent</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computer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systems,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policy</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procedure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manuals,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physical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intangible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assets of the management company cause income to be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received.</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purpose</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accomplished</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point</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view</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1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 doctor</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income</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not</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triggered</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when</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transferred</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pPr marL="63500" marR="75565" algn="just">
              <a:spcBef>
                <a:spcPts val="7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because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transfers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between</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brother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sister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commonly owned by an S corporation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parent can be disregarded for income tax</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purposes.</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pPr>
              <a:spcBef>
                <a:spcPts val="35"/>
              </a:spcBef>
            </a:pPr>
            <a:r>
              <a:rPr lang="en-US" sz="110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050" spc="1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NO</a:t>
            </a:r>
            <a:r>
              <a:rPr lang="en-US" sz="10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t>
            </a:r>
            <a:r>
              <a:rPr lang="en-US" sz="105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0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a:t>
            </a:r>
            <a:r>
              <a:rPr lang="en-US" sz="1050" spc="-5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0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
            </a:r>
            <a:r>
              <a:rPr lang="en-US" sz="1050" spc="1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can</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elect</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treated</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QSST</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(Qualified</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Sub-Chapter</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7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1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new</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elect</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treated</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Q-Sub</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8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disregarded</a:t>
            </a:r>
            <a:r>
              <a:rPr lang="en-US" sz="1600" spc="1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 L.L.C.,</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but</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separate</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identification</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number.</a:t>
            </a:r>
            <a:r>
              <a:rPr lang="en-US" sz="1600" spc="2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Each</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separate</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should</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separate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financial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statements,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bank</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accounts,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fiscal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conduct.</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7925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7788"/>
            <a:ext cx="7886700" cy="1325562"/>
          </a:xfrm>
        </p:spPr>
        <p:txBody>
          <a:bodyPr>
            <a:normAutofit/>
          </a:bodyPr>
          <a:lstStyle/>
          <a:p>
            <a:r>
              <a:rPr lang="en-US" dirty="0"/>
              <a:t> </a:t>
            </a:r>
            <a:r>
              <a:rPr lang="en-US" dirty="0" smtClean="0"/>
              <a:t>The Extended Letter of Protection Enhancement System (“</a:t>
            </a:r>
            <a:r>
              <a:rPr lang="en-US" dirty="0"/>
              <a:t>ELOPE”)</a:t>
            </a:r>
          </a:p>
        </p:txBody>
      </p:sp>
      <p:sp>
        <p:nvSpPr>
          <p:cNvPr id="6" name="Rectangle 5"/>
          <p:cNvSpPr/>
          <p:nvPr/>
        </p:nvSpPr>
        <p:spPr>
          <a:xfrm>
            <a:off x="69011" y="1063366"/>
            <a:ext cx="9005977" cy="5509200"/>
          </a:xfrm>
          <a:prstGeom prst="rect">
            <a:avLst/>
          </a:prstGeom>
        </p:spPr>
        <p:txBody>
          <a:bodyPr wrap="square">
            <a:spAutoFit/>
          </a:bodyPr>
          <a:lstStyle/>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1050" dirty="0" smtClean="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63500" marR="74295" algn="just"/>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All</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income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deductions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subsidiaries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will</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go</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onto</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single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tax</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return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parent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However,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crucial</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keep</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separate</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books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records</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each</a:t>
            </a:r>
            <a:r>
              <a:rPr lang="en-US" sz="1600" spc="13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order</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maintain</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its</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independence</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avoid</a:t>
            </a:r>
            <a:r>
              <a:rPr lang="en-US" sz="1600" spc="-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having</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creditor</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6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cal</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assert</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“alter</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ego”</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“partner”</a:t>
            </a:r>
            <a:r>
              <a:rPr lang="en-US" sz="1600" spc="1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medical practice.</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pPr marL="63500" marR="74295" algn="just">
              <a:spcBef>
                <a:spcPts val="0"/>
              </a:spcBef>
              <a:spcAft>
                <a:spcPts val="0"/>
              </a:spcAft>
            </a:pPr>
            <a:endParaRPr lang="en-US" sz="16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endParaRPr>
          </a:p>
          <a:p>
            <a:pPr marL="63500" marR="74295" algn="just">
              <a:spcBef>
                <a:spcPts val="0"/>
              </a:spcBef>
              <a:spcAft>
                <a:spcPts val="0"/>
              </a:spcAft>
            </a:pPr>
            <a:r>
              <a:rPr lang="en-US" sz="160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9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our</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example,</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would</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purchase</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they</a:t>
            </a:r>
            <a:r>
              <a:rPr lang="en-US" sz="1600" spc="9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are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received</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end</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each</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calendar</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month,</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z="1600" spc="-7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7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received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could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assigned</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exchange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 which the Factoring Company could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give</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the medical practice cash.</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order</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allow</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entity</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provide</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financial</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assistance</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1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tice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paid</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reasonable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compensation</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such</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assistance,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applicable</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600" spc="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limited </a:t>
            </a:r>
            <a:r>
              <a:rPr lang="en-US" sz="1600" dirty="0">
                <a:solidFill>
                  <a:srgbClr val="231F20"/>
                </a:solidFill>
                <a:latin typeface="Palatino Linotype" panose="02040502050505030304" pitchFamily="18" charset="0"/>
                <a:ea typeface="Palatino Linotype" panose="02040502050505030304" pitchFamily="18" charset="0"/>
                <a:cs typeface="Palatino Linotype" panose="02040502050505030304" pitchFamily="18" charset="0"/>
              </a:rPr>
              <a:t>partnership</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trust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established</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whole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part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doctor’s</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children,</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grandchildren,</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members</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assets</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can</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pledged</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otherwise</a:t>
            </a:r>
            <a:r>
              <a:rPr lang="en-US" sz="1600" spc="11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collateralized</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2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example</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would</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z="1600" spc="12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limited partnership</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with</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$1,000,000</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investment</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portfolio,</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which</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borrows</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money</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on</a:t>
            </a:r>
            <a:r>
              <a:rPr lang="en-US" sz="1600" spc="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margin</a:t>
            </a:r>
            <a:r>
              <a:rPr lang="en-US" sz="1600" spc="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brokerage</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firm</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6.8%</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interest</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advances</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money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1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subsidiary</a:t>
            </a:r>
            <a:r>
              <a:rPr lang="en-US" sz="1600" spc="1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10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16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z="1600" spc="2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then</a:t>
            </a:r>
            <a:r>
              <a:rPr lang="en-US" sz="1600" spc="2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uses</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a:t>
            </a:r>
            <a:r>
              <a:rPr lang="en-US" sz="1600" spc="2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money</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z="1600" spc="2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purchase</a:t>
            </a:r>
            <a:r>
              <a:rPr lang="en-US" sz="1600" spc="24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23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pre-existing Letters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that</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medical</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practice</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owns,</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which</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valued</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at</a:t>
            </a:r>
            <a:r>
              <a:rPr lang="en-US" sz="1600" spc="-4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$400,000,</a:t>
            </a:r>
            <a:r>
              <a:rPr lang="en-US" sz="1600" spc="-5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based</a:t>
            </a:r>
            <a:r>
              <a:rPr lang="en-US" sz="1600" spc="12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upon</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industry</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standards.</a:t>
            </a:r>
            <a:r>
              <a:rPr lang="en-US" sz="1600" spc="3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 of</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 may</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spc="-1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have</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face amount</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z="1600" spc="-5"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z="1600" dirty="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$1,000,000.</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a:p>
            <a:r>
              <a:rPr lang="en-US" sz="105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sz="1600" dirty="0">
              <a:latin typeface="Palatino Linotype" panose="02040502050505030304" pitchFamily="18" charset="0"/>
              <a:ea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37459073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normAutofit/>
          </a:bodyPr>
          <a:lstStyle/>
          <a:p>
            <a:pPr algn="ctr"/>
            <a:r>
              <a:rPr lang="en-US" dirty="0"/>
              <a:t> </a:t>
            </a:r>
            <a:r>
              <a:rPr lang="en-US" dirty="0" smtClean="0"/>
              <a:t>The Extended Letter of Protection Enhancement System (“</a:t>
            </a:r>
            <a:r>
              <a:rPr lang="en-US" dirty="0"/>
              <a:t>ELOPE”)</a:t>
            </a:r>
          </a:p>
        </p:txBody>
      </p:sp>
      <p:sp>
        <p:nvSpPr>
          <p:cNvPr id="6" name="Rectangle 5"/>
          <p:cNvSpPr/>
          <p:nvPr/>
        </p:nvSpPr>
        <p:spPr>
          <a:xfrm>
            <a:off x="69012" y="1690689"/>
            <a:ext cx="9005977" cy="2970044"/>
          </a:xfrm>
          <a:prstGeom prst="rect">
            <a:avLst/>
          </a:prstGeom>
        </p:spPr>
        <p:txBody>
          <a:bodyPr wrap="square">
            <a:spAutoFit/>
          </a:bodyPr>
          <a:lstStyle/>
          <a:p>
            <a:r>
              <a:rPr lang="en-US" sz="1100" dirty="0">
                <a:latin typeface="Palatino Linotype" panose="02040502050505030304" pitchFamily="18" charset="0"/>
                <a:ea typeface="Palatino Linotype" panose="02040502050505030304" pitchFamily="18" charset="0"/>
                <a:cs typeface="Palatino Linotype" panose="02040502050505030304" pitchFamily="18" charset="0"/>
              </a:rPr>
              <a:t>  </a:t>
            </a:r>
            <a:endParaRPr lang="en-US" dirty="0" smtClean="0">
              <a:latin typeface="Palatino Linotype" panose="02040502050505030304" pitchFamily="18" charset="0"/>
              <a:ea typeface="Palatino Linotype" panose="02040502050505030304" pitchFamily="18" charset="0"/>
              <a:cs typeface="Times New Roman" panose="02020603050405020304" pitchFamily="18" charset="0"/>
            </a:endParaRPr>
          </a:p>
          <a:p>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63500" marR="74295" algn="just">
              <a:spcBef>
                <a:spcPts val="0"/>
              </a:spcBef>
              <a:spcAft>
                <a:spcPts val="0"/>
              </a:spcAft>
            </a:pP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market</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pc="-1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value</a:t>
            </a:r>
            <a:r>
              <a:rPr lang="en-US" spc="1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1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Letters</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Protection</a:t>
            </a:r>
            <a:r>
              <a:rPr lang="en-US" spc="1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pc="1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established</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pc="1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having</a:t>
            </a:r>
            <a:r>
              <a:rPr lang="en-US" spc="1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arm’s-length</a:t>
            </a:r>
            <a:r>
              <a:rPr lang="en-US" spc="1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Companies</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review</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make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offers</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1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purchase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or</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financing</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thereof.</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 Factoring</a:t>
            </a:r>
            <a:r>
              <a:rPr lang="en-US" spc="2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can</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agree</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pay</a:t>
            </a:r>
            <a:r>
              <a:rPr lang="en-US" spc="2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fairly</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high</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interest</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rate</a:t>
            </a:r>
            <a:r>
              <a:rPr lang="en-US" spc="2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to</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 company</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for</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use</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money.</a:t>
            </a:r>
            <a:r>
              <a:rPr lang="en-US" spc="2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affiliated</a:t>
            </a:r>
            <a:r>
              <a:rPr lang="en-US"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family</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paying</a:t>
            </a:r>
            <a:r>
              <a:rPr lang="en-US" spc="-3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its</a:t>
            </a:r>
            <a:r>
              <a:rPr lang="en-US" spc="-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broker- age</a:t>
            </a:r>
            <a:r>
              <a:rPr lang="en-US" spc="1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firm</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6.8%</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interest</a:t>
            </a:r>
            <a:r>
              <a:rPr lang="en-US" spc="1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on</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margin</a:t>
            </a:r>
            <a:r>
              <a:rPr lang="en-US" spc="1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loan,</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 it</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may</a:t>
            </a:r>
            <a:r>
              <a:rPr lang="en-US" spc="1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be</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receiving</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15%</a:t>
            </a:r>
            <a:r>
              <a:rPr lang="en-US" spc="14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interest</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back</a:t>
            </a:r>
            <a:r>
              <a:rPr lang="en-US" spc="14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from the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Factoring</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Company.</a:t>
            </a:r>
            <a:r>
              <a:rPr lang="en-US" spc="25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Some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companies</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this</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industry</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charge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highest</a:t>
            </a:r>
            <a:r>
              <a:rPr lang="en-US" spc="1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percentage permitted</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by</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Florida</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law,</a:t>
            </a:r>
            <a:r>
              <a:rPr lang="en-US"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which</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25%</a:t>
            </a:r>
            <a:r>
              <a:rPr lang="en-US"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when</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spc="-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borrower</a:t>
            </a:r>
            <a:r>
              <a:rPr lang="en-US"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corporation</a:t>
            </a:r>
            <a:r>
              <a:rPr lang="en-US"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and</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2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loan</a:t>
            </a:r>
            <a:r>
              <a:rPr lang="en-US" spc="3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pc="115"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in</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excess</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of</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$500,000.</a:t>
            </a:r>
            <a:r>
              <a:rPr lang="en-US" spc="27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Where</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loan</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under</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$500,000,</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the</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usury</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rate</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under</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Florida</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Law</a:t>
            </a:r>
            <a:r>
              <a:rPr lang="en-US" spc="-20"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 </a:t>
            </a:r>
            <a:r>
              <a:rPr lang="en-US" dirty="0" smtClean="0">
                <a:solidFill>
                  <a:srgbClr val="231F20"/>
                </a:solidFill>
                <a:latin typeface="Palatino Linotype" panose="02040502050505030304" pitchFamily="18" charset="0"/>
                <a:ea typeface="Palatino Linotype" panose="02040502050505030304" pitchFamily="18" charset="0"/>
                <a:cs typeface="Times New Roman" panose="02020603050405020304" pitchFamily="18" charset="0"/>
              </a:rPr>
              <a:t>is 18%.  See Florida Statute 687.03.</a:t>
            </a:r>
            <a:endParaRPr lang="en-US" dirty="0">
              <a:latin typeface="Palatino Linotype" panose="02040502050505030304" pitchFamily="18" charset="0"/>
              <a:ea typeface="Palatino Linotype" panose="02040502050505030304" pitchFamily="18" charset="0"/>
              <a:cs typeface="Times New Roman" panose="02020603050405020304" pitchFamily="18" charset="0"/>
            </a:endParaRPr>
          </a:p>
        </p:txBody>
      </p:sp>
    </p:spTree>
    <p:extLst>
      <p:ext uri="{BB962C8B-B14F-4D97-AF65-F5344CB8AC3E}">
        <p14:creationId xmlns:p14="http://schemas.microsoft.com/office/powerpoint/2010/main" val="15358263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9250" y="804821"/>
            <a:ext cx="5905500" cy="1712913"/>
          </a:xfrm>
        </p:spPr>
        <p:txBody>
          <a:bodyPr/>
          <a:lstStyle/>
          <a:p>
            <a:pPr algn="ctr"/>
            <a:r>
              <a:rPr lang="en-US" b="1" dirty="0" smtClean="0"/>
              <a:t>199A Rules</a:t>
            </a:r>
            <a:endParaRPr lang="en-US" b="1" dirty="0"/>
          </a:p>
        </p:txBody>
      </p:sp>
      <p:sp>
        <p:nvSpPr>
          <p:cNvPr id="3" name="Content Placeholder 2"/>
          <p:cNvSpPr>
            <a:spLocks noGrp="1"/>
          </p:cNvSpPr>
          <p:nvPr>
            <p:ph type="body" idx="4294967295"/>
          </p:nvPr>
        </p:nvSpPr>
        <p:spPr>
          <a:xfrm>
            <a:off x="628650" y="4589463"/>
            <a:ext cx="7886700" cy="1500187"/>
          </a:xfrm>
        </p:spPr>
        <p:txBody>
          <a:bodyPr>
            <a:normAutofit lnSpcReduction="10000"/>
          </a:bodyPr>
          <a:lstStyle/>
          <a:p>
            <a:pPr algn="ctr"/>
            <a:r>
              <a:rPr lang="en-US" b="1" dirty="0" smtClean="0"/>
              <a:t>The following slides are taken from a presentation presented by Alan </a:t>
            </a:r>
            <a:r>
              <a:rPr lang="en-US" b="1" dirty="0" err="1" smtClean="0"/>
              <a:t>Gassman</a:t>
            </a:r>
            <a:r>
              <a:rPr lang="en-US" b="1" dirty="0" smtClean="0"/>
              <a:t> entitled</a:t>
            </a:r>
            <a:r>
              <a:rPr lang="en-US" b="1" dirty="0"/>
              <a:t>, “Planning With 199A, 678 Trusts And Complex </a:t>
            </a:r>
            <a:r>
              <a:rPr lang="en-US" b="1" dirty="0" smtClean="0"/>
              <a:t>Trusts.” A video recording of the presentation and the complete slide deck is available </a:t>
            </a:r>
            <a:r>
              <a:rPr lang="en-US" b="1" dirty="0"/>
              <a:t>at https://</a:t>
            </a:r>
            <a:r>
              <a:rPr lang="en-US" b="1" dirty="0" smtClean="0"/>
              <a:t>www.youtube.com/watch?v=lA8owRLPrYo.</a:t>
            </a:r>
            <a:endParaRPr lang="en-US" b="1" dirty="0"/>
          </a:p>
        </p:txBody>
      </p:sp>
    </p:spTree>
    <p:extLst>
      <p:ext uri="{BB962C8B-B14F-4D97-AF65-F5344CB8AC3E}">
        <p14:creationId xmlns:p14="http://schemas.microsoft.com/office/powerpoint/2010/main" val="1234019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69515" y="146050"/>
            <a:ext cx="4204970" cy="6007100"/>
          </a:xfrm>
          <a:prstGeom prst="rect">
            <a:avLst/>
          </a:prstGeom>
        </p:spPr>
      </p:pic>
    </p:spTree>
    <p:extLst>
      <p:ext uri="{BB962C8B-B14F-4D97-AF65-F5344CB8AC3E}">
        <p14:creationId xmlns:p14="http://schemas.microsoft.com/office/powerpoint/2010/main" val="1759875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95073" y="359520"/>
            <a:ext cx="8353855" cy="613378"/>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36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Deduction Is Provided For Qualified Business Income</a:t>
            </a:r>
            <a:endParaRPr kumimoji="0" lang="en-US" sz="36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457200" y="953879"/>
            <a:ext cx="8229600" cy="56784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Qualified business income is “active trade or business income,” and must come only from one of the following five places: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23177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  	S corporation K-1 income (includes income from LLCs taxed as S corporations).</a:t>
            </a:r>
          </a:p>
          <a:p>
            <a:pPr marL="4619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2.  	Partnership K-1 income (includes income from LLCs taxed as partnerships).</a:t>
            </a:r>
          </a:p>
          <a:p>
            <a:pPr marL="4619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3.  	Trade or Business income reported on Schedule C of a taxpayer’s Form 1040 (includes income from single member LLC that is disregarded for income tax purposes).</a:t>
            </a:r>
          </a:p>
          <a:p>
            <a:pPr marL="4619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4.  	Net rental income reported on Schedule E of Form 1040, from an “active trade or business.”</a:t>
            </a:r>
          </a:p>
          <a:p>
            <a:pPr marL="4619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Farm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income reported on Schedule F of Form 1040</a:t>
            </a: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461963" marR="0" lvl="0" indent="-461963" algn="l" defTabSz="457200" rtl="0" eaLnBrk="1" fontAlgn="auto" latinLnBrk="0" hangingPunct="1">
              <a:lnSpc>
                <a:spcPct val="100000"/>
              </a:lnSpc>
              <a:spcBef>
                <a:spcPts val="0"/>
              </a:spcBef>
              <a:spcAft>
                <a:spcPts val="0"/>
              </a:spcAft>
              <a:buClrTx/>
              <a:buSzTx/>
              <a:buFontTx/>
              <a:buAutoNum type="arabicPeriod" startAt="5"/>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1963" marR="0" lvl="0" indent="-461963"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500" b="0" i="0" u="none" strike="noStrike" kern="1200" cap="none" spc="0" normalizeH="0" baseline="0" noProof="0" dirty="0" smtClean="0">
                <a:ln>
                  <a:noFill/>
                </a:ln>
                <a:solidFill>
                  <a:prstClr val="black"/>
                </a:solidFill>
                <a:effectLst/>
                <a:uLnTx/>
                <a:uFillTx/>
                <a:latin typeface="Calibri" panose="020F0502020204030204"/>
                <a:ea typeface="+mn-ea"/>
                <a:cs typeface="+mn-cs"/>
              </a:rPr>
              <a:t>Section 501(c)(3) organizations receiving Unrelated Business Taxable Income (“UBTI”) may qualify.  IRS indicated in Preamble to Final Regulations that they are continuing to study this issue. </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For most taxpayers, K-1 income is cash based, but pension deductions are commonly accrued - you have until December 31</a:t>
            </a:r>
            <a:r>
              <a:rPr kumimoji="0" lang="en-US" sz="15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to put new pension plans into place that may be funded next year for 199A and other planning.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Trap for Unwary -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Don’t make contributions to a SEP-IRA or 401k before determining what plans the client will want for the year – once contributions are made, plans cannot be changed.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25036801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6885" y="75208"/>
            <a:ext cx="8490231" cy="62785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accent1"/>
                </a:solidFill>
                <a:effectLst/>
                <a:latin typeface="+mj-lt"/>
                <a:ea typeface="+mj-ea"/>
                <a:cs typeface="+mj-cs"/>
              </a:defRPr>
            </a:lvl1pPr>
          </a:lstStyle>
          <a:p>
            <a:pPr marL="0" marR="0" lvl="0" indent="0" algn="ctr" defTabSz="914400" rtl="0" eaLnBrk="1" fontAlgn="auto" latinLnBrk="0" hangingPunct="1">
              <a:lnSpc>
                <a:spcPct val="70000"/>
              </a:lnSpc>
              <a:spcBef>
                <a:spcPts val="1200"/>
              </a:spcBef>
              <a:spcAft>
                <a:spcPts val="200"/>
              </a:spcAft>
              <a:buClr>
                <a:srgbClr val="5B9BD5"/>
              </a:buClr>
              <a:buSzPct val="100000"/>
              <a:buFontTx/>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j-ea"/>
                <a:cs typeface="Times New Roman" panose="02020603050405020304" pitchFamily="18" charset="0"/>
              </a:rPr>
              <a:t>Important Definitions You Need To Know</a:t>
            </a:r>
          </a:p>
        </p:txBody>
      </p:sp>
      <p:sp>
        <p:nvSpPr>
          <p:cNvPr id="10" name="TextBox 9"/>
          <p:cNvSpPr txBox="1"/>
          <p:nvPr/>
        </p:nvSpPr>
        <p:spPr>
          <a:xfrm>
            <a:off x="181356" y="637397"/>
            <a:ext cx="8781289"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Qualified Business Income (“QBI”)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Active trade or business income from flow through entities such as S corporations, entities taxed as partnerships, LLCs, disregarded entities, and Schedule C entities such as sole proprietorships effectively connected to a US trade or business.   This does not include monies earned as wages, reasonable compensation, or “guaranteed payments” from entities taxed as partnerships.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Specified Service Trades or </a:t>
            </a:r>
            <a:r>
              <a:rPr kumimoji="0" lang="en-US" sz="1400" b="0" i="0" u="sng" strike="noStrike" kern="1200" cap="none" spc="0" normalizeH="0" baseline="0" noProof="0" dirty="0" smtClean="0">
                <a:ln>
                  <a:noFill/>
                </a:ln>
                <a:solidFill>
                  <a:prstClr val="black"/>
                </a:solidFill>
                <a:effectLst/>
                <a:uLnTx/>
                <a:uFillTx/>
                <a:latin typeface="Calibri" panose="020F0502020204030204"/>
                <a:ea typeface="+mn-ea"/>
                <a:cs typeface="+mn-cs"/>
              </a:rPr>
              <a:t>Businesses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SSTB”)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Categories of businesses or activities which will not qualify for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flow-through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deduction if the individual taxpayer reporting QBI has taxable income exceeding the levels described in slide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10.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Unadjusted Basis Immediately After Acquisition of Qualified Property (“UBIA”)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Cost basis of physical assets, including real estate, furniture and equipment owned by a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flow-through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entity at the end of the taxable year which has not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reached the date that is the later of (a) the end of the depreciable life; or (b) ten years from acquisition.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W-2 Wages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Compensation paid to employees of a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flow-through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entity (including pension contributions and other elective deferrals), which does not include (1) wages earned by an individual taxpayer from sources other than a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flow-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through entity; (2) compensation paid to independent contractors; or (3) income that is subject to self-employment taxes, if not paid and treated as wages paid to an employee.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Effectively Connected Income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Income that is derived from assets used in or held for use in the US, and the activities of the US business were a material factor in the realization of such income.  Puerto Rico based income will also qualify.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Guaranteed Payments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Payments made by a partnership to partners without regard to the partnership’s income, which are not considered wages under applicable wage and partnership law</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IRS Notice 2019-7</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 Providing the 250 hour safe harbor test for non-triple net lease rental activities to be considered as an active trade or business</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5595451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021786"/>
            <a:ext cx="8153400" cy="40011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graphicFrame>
        <p:nvGraphicFramePr>
          <p:cNvPr id="11" name="Table 10"/>
          <p:cNvGraphicFramePr>
            <a:graphicFrameLocks noGrp="1"/>
          </p:cNvGraphicFramePr>
          <p:nvPr>
            <p:extLst/>
          </p:nvPr>
        </p:nvGraphicFramePr>
        <p:xfrm>
          <a:off x="114300" y="413050"/>
          <a:ext cx="8915399" cy="6082505"/>
        </p:xfrm>
        <a:graphic>
          <a:graphicData uri="http://schemas.openxmlformats.org/drawingml/2006/table">
            <a:tbl>
              <a:tblPr>
                <a:tableStyleId>{5C22544A-7EE6-4342-B048-85BDC9FD1C3A}</a:tableStyleId>
              </a:tblPr>
              <a:tblGrid>
                <a:gridCol w="511539">
                  <a:extLst>
                    <a:ext uri="{9D8B030D-6E8A-4147-A177-3AD203B41FA5}">
                      <a16:colId xmlns:a16="http://schemas.microsoft.com/office/drawing/2014/main" val="20000"/>
                    </a:ext>
                  </a:extLst>
                </a:gridCol>
                <a:gridCol w="1071797">
                  <a:extLst>
                    <a:ext uri="{9D8B030D-6E8A-4147-A177-3AD203B41FA5}">
                      <a16:colId xmlns:a16="http://schemas.microsoft.com/office/drawing/2014/main" val="20001"/>
                    </a:ext>
                  </a:extLst>
                </a:gridCol>
                <a:gridCol w="778864">
                  <a:extLst>
                    <a:ext uri="{9D8B030D-6E8A-4147-A177-3AD203B41FA5}">
                      <a16:colId xmlns:a16="http://schemas.microsoft.com/office/drawing/2014/main" val="20002"/>
                    </a:ext>
                  </a:extLst>
                </a:gridCol>
                <a:gridCol w="3124200">
                  <a:extLst>
                    <a:ext uri="{9D8B030D-6E8A-4147-A177-3AD203B41FA5}">
                      <a16:colId xmlns:a16="http://schemas.microsoft.com/office/drawing/2014/main" val="20003"/>
                    </a:ext>
                  </a:extLst>
                </a:gridCol>
                <a:gridCol w="3428999">
                  <a:extLst>
                    <a:ext uri="{9D8B030D-6E8A-4147-A177-3AD203B41FA5}">
                      <a16:colId xmlns:a16="http://schemas.microsoft.com/office/drawing/2014/main" val="20004"/>
                    </a:ext>
                  </a:extLst>
                </a:gridCol>
              </a:tblGrid>
              <a:tr h="666762">
                <a:tc gridSpan="5">
                  <a:txBody>
                    <a:bodyPr/>
                    <a:lstStyle/>
                    <a:p>
                      <a:pPr algn="ctr" fontAlgn="ctr"/>
                      <a:r>
                        <a:rPr lang="en-US" sz="2800" b="1" kern="1200" dirty="0" smtClean="0">
                          <a:solidFill>
                            <a:srgbClr val="7E2A44"/>
                          </a:solidFill>
                          <a:latin typeface="Times New Roman" panose="02020603050405020304" pitchFamily="18" charset="0"/>
                          <a:ea typeface="+mn-ea"/>
                          <a:cs typeface="Times New Roman" panose="02020603050405020304" pitchFamily="18" charset="0"/>
                        </a:rPr>
                        <a:t>Two Main Rules To</a:t>
                      </a:r>
                      <a:r>
                        <a:rPr lang="en-US" sz="2800" b="1" kern="1200" baseline="0" dirty="0" smtClean="0">
                          <a:solidFill>
                            <a:srgbClr val="7E2A44"/>
                          </a:solidFill>
                          <a:latin typeface="Times New Roman" panose="02020603050405020304" pitchFamily="18" charset="0"/>
                          <a:ea typeface="+mn-ea"/>
                          <a:cs typeface="Times New Roman" panose="02020603050405020304" pitchFamily="18" charset="0"/>
                        </a:rPr>
                        <a:t> Know</a:t>
                      </a:r>
                      <a:endParaRPr lang="en-US" sz="2800" b="1" kern="1200" dirty="0">
                        <a:solidFill>
                          <a:srgbClr val="7E2A44"/>
                        </a:solidFill>
                        <a:latin typeface="Times New Roman" panose="02020603050405020304" pitchFamily="18" charset="0"/>
                        <a:ea typeface="+mn-ea"/>
                        <a:cs typeface="Times New Roman" panose="02020603050405020304" pitchFamily="18" charset="0"/>
                      </a:endParaRPr>
                    </a:p>
                    <a:p>
                      <a:pPr algn="ctr" fontAlgn="ctr"/>
                      <a:r>
                        <a:rPr lang="en-US" sz="1600" b="1" i="0" u="none" strike="noStrike" dirty="0">
                          <a:solidFill>
                            <a:srgbClr val="C00000"/>
                          </a:solidFill>
                          <a:effectLst/>
                          <a:latin typeface="Calibri" panose="020F0502020204030204" pitchFamily="34" charset="0"/>
                        </a:rPr>
                        <a:t>(Besides</a:t>
                      </a:r>
                      <a:r>
                        <a:rPr lang="en-US" sz="1600" b="1" i="0" u="none" strike="noStrike" baseline="0" dirty="0">
                          <a:solidFill>
                            <a:srgbClr val="C00000"/>
                          </a:solidFill>
                          <a:effectLst/>
                          <a:latin typeface="Calibri" panose="020F0502020204030204" pitchFamily="34" charset="0"/>
                        </a:rPr>
                        <a:t> that taxpayers below the threshold can typically take the deduction, most of the time.)</a:t>
                      </a:r>
                      <a:endParaRPr lang="en-US" sz="1600" b="1" i="0" u="none" strike="noStrike" dirty="0">
                        <a:solidFill>
                          <a:srgbClr val="C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8839">
                <a:tc gridSpan="3">
                  <a:txBody>
                    <a:bodyPr/>
                    <a:lstStyle/>
                    <a:p>
                      <a:pPr algn="ctr" fontAlgn="ctr"/>
                      <a:r>
                        <a:rPr lang="en-US" sz="700" u="none" strike="noStrike" dirty="0">
                          <a:effectLst/>
                        </a:rPr>
                        <a:t> </a:t>
                      </a:r>
                      <a:endParaRPr lang="en-US" sz="7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1200" b="1" u="none" strike="noStrike" dirty="0">
                          <a:effectLst/>
                        </a:rPr>
                        <a:t>Situation</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none" strike="noStrike" dirty="0">
                          <a:effectLst/>
                        </a:rPr>
                        <a:t>Result</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154">
                <a:tc rowSpan="3">
                  <a:txBody>
                    <a:bodyPr/>
                    <a:lstStyle/>
                    <a:p>
                      <a:pPr algn="ctr" fontAlgn="ctr"/>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endParaRPr lang="en-US" sz="1400" u="none" strike="noStrike" dirty="0">
                        <a:effectLst/>
                      </a:endParaRPr>
                    </a:p>
                    <a:p>
                      <a:pPr algn="ctr" fontAlgn="ctr"/>
                      <a:r>
                        <a:rPr lang="en-US" sz="1400" b="1" u="none" strike="noStrike" dirty="0">
                          <a:effectLst/>
                        </a:rPr>
                        <a:t>Specified Service Trade or Business</a:t>
                      </a:r>
                    </a:p>
                    <a:p>
                      <a:pPr algn="ctr" fontAlgn="ctr"/>
                      <a:r>
                        <a:rPr lang="en-US" sz="1400" b="1" i="0" u="none" strike="noStrike" dirty="0">
                          <a:solidFill>
                            <a:srgbClr val="000000"/>
                          </a:solidFill>
                          <a:effectLst/>
                          <a:latin typeface="Calibri" panose="020F0502020204030204" pitchFamily="34" charset="0"/>
                        </a:rPr>
                        <a:t>(“SSTB”)</a:t>
                      </a: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none" strike="noStrike" dirty="0">
                          <a:effectLst/>
                        </a:rPr>
                        <a:t>A</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is under $315,000 for Taxpayers married filing jointly, or $157,500 for single filers</a:t>
                      </a:r>
                    </a:p>
                    <a:p>
                      <a:pPr algn="ctr" fontAlgn="ctr"/>
                      <a:r>
                        <a:rPr lang="en-US" sz="1200" b="1" i="0" u="none" strike="noStrike" dirty="0">
                          <a:solidFill>
                            <a:srgbClr val="000000"/>
                          </a:solidFill>
                          <a:effectLst/>
                          <a:latin typeface="Calibri" panose="020F0502020204030204" pitchFamily="34" charset="0"/>
                        </a:rPr>
                        <a:t>($</a:t>
                      </a:r>
                      <a:r>
                        <a:rPr lang="en-US" sz="1200" b="1" i="0" u="none" strike="noStrike" dirty="0" smtClean="0">
                          <a:solidFill>
                            <a:srgbClr val="000000"/>
                          </a:solidFill>
                          <a:effectLst/>
                          <a:latin typeface="Calibri" panose="020F0502020204030204" pitchFamily="34" charset="0"/>
                        </a:rPr>
                        <a:t>170,050 </a:t>
                      </a:r>
                      <a:r>
                        <a:rPr lang="en-US" sz="1200" b="1" i="0" u="none" strike="noStrike" dirty="0">
                          <a:solidFill>
                            <a:srgbClr val="000000"/>
                          </a:solidFill>
                          <a:effectLst/>
                          <a:latin typeface="Calibri" panose="020F0502020204030204" pitchFamily="34" charset="0"/>
                        </a:rPr>
                        <a:t>and </a:t>
                      </a:r>
                      <a:r>
                        <a:rPr lang="en-US" sz="1200" b="1" i="0" u="none" strike="noStrike" dirty="0" smtClean="0">
                          <a:solidFill>
                            <a:srgbClr val="000000"/>
                          </a:solidFill>
                          <a:effectLst/>
                          <a:latin typeface="Calibri" panose="020F0502020204030204" pitchFamily="34" charset="0"/>
                        </a:rPr>
                        <a:t>$340,100</a:t>
                      </a:r>
                      <a:r>
                        <a:rPr lang="en-US" sz="1200" b="1" i="0" u="none" strike="noStrike" baseline="0" dirty="0" smtClean="0">
                          <a:solidFill>
                            <a:srgbClr val="000000"/>
                          </a:solidFill>
                          <a:effectLst/>
                          <a:latin typeface="Calibri" panose="020F0502020204030204" pitchFamily="34" charset="0"/>
                        </a:rPr>
                        <a:t> </a:t>
                      </a:r>
                      <a:r>
                        <a:rPr lang="en-US" sz="1200" b="1" i="0" u="none" strike="noStrike" baseline="0" dirty="0">
                          <a:solidFill>
                            <a:srgbClr val="000000"/>
                          </a:solidFill>
                          <a:effectLst/>
                          <a:latin typeface="Calibri" panose="020F0502020204030204" pitchFamily="34" charset="0"/>
                        </a:rPr>
                        <a:t>for </a:t>
                      </a:r>
                      <a:r>
                        <a:rPr lang="en-US" sz="1200" b="1" i="0" u="none" strike="noStrike" baseline="0" dirty="0" smtClean="0">
                          <a:solidFill>
                            <a:srgbClr val="000000"/>
                          </a:solidFill>
                          <a:effectLst/>
                          <a:latin typeface="Calibri" panose="020F0502020204030204" pitchFamily="34" charset="0"/>
                        </a:rPr>
                        <a:t>2022)</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none" strike="noStrike" dirty="0">
                          <a:effectLst/>
                        </a:rPr>
                        <a:t>No Limitation applies</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87962">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a:effectLst/>
                        </a:rPr>
                        <a:t>B</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is between $315,000-$415,000 for Taxpayers married filing jointly or $157,500-$207,500 for single filers</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200" u="none" strike="noStrike" dirty="0">
                          <a:effectLst/>
                        </a:rPr>
                        <a:t>Limitation is phased in by the amount Taxable Income exceeds threshold amount</a:t>
                      </a:r>
                    </a:p>
                    <a:p>
                      <a:pPr algn="l" fontAlgn="t"/>
                      <a:endParaRPr lang="en-US" sz="1200" b="0" i="0" u="none" strike="noStrike" dirty="0">
                        <a:solidFill>
                          <a:srgbClr val="000000"/>
                        </a:solidFill>
                        <a:effectLst/>
                        <a:latin typeface="Calibri" panose="020F0502020204030204" pitchFamily="34" charset="0"/>
                      </a:endParaRPr>
                    </a:p>
                    <a:p>
                      <a:pPr algn="l" fontAlgn="t"/>
                      <a:r>
                        <a:rPr lang="en-US" sz="1200" b="0" i="0" u="none" strike="noStrike" dirty="0">
                          <a:solidFill>
                            <a:srgbClr val="000000"/>
                          </a:solidFill>
                          <a:effectLst/>
                          <a:latin typeface="Calibri" panose="020F0502020204030204" pitchFamily="34" charset="0"/>
                        </a:rPr>
                        <a:t>Example</a:t>
                      </a:r>
                      <a:r>
                        <a:rPr lang="en-US" sz="1200" b="0" i="0" u="none" strike="noStrike" baseline="0" dirty="0">
                          <a:solidFill>
                            <a:srgbClr val="000000"/>
                          </a:solidFill>
                          <a:effectLst/>
                          <a:latin typeface="Calibri" panose="020F0502020204030204" pitchFamily="34" charset="0"/>
                        </a:rPr>
                        <a:t> – </a:t>
                      </a:r>
                      <a:r>
                        <a:rPr lang="en-US" sz="1200" b="0" i="0" u="none" strike="noStrike" baseline="0" dirty="0" smtClean="0">
                          <a:solidFill>
                            <a:srgbClr val="000000"/>
                          </a:solidFill>
                          <a:effectLst/>
                          <a:latin typeface="Calibri" panose="020F0502020204030204" pitchFamily="34" charset="0"/>
                        </a:rPr>
                        <a:t>Married with </a:t>
                      </a:r>
                      <a:r>
                        <a:rPr lang="en-US" sz="1200" b="0" i="0" u="none" strike="noStrike" baseline="0" dirty="0">
                          <a:solidFill>
                            <a:srgbClr val="000000"/>
                          </a:solidFill>
                          <a:effectLst/>
                          <a:latin typeface="Calibri" panose="020F0502020204030204" pitchFamily="34" charset="0"/>
                        </a:rPr>
                        <a:t>Taxable Income of $365,000. Deduction is equal to 10% of QBI (50% ((365-315)/100) * 20% Deduction.</a:t>
                      </a:r>
                      <a:endParaRPr lang="en-US" sz="1200" b="0" i="0" u="none" strike="noStrike" dirty="0">
                        <a:solidFill>
                          <a:srgbClr val="000000"/>
                        </a:solidFill>
                        <a:effectLst/>
                        <a:latin typeface="Calibri" panose="020F0502020204030204" pitchFamily="34" charset="0"/>
                      </a:endParaRPr>
                    </a:p>
                  </a:txBody>
                  <a:tcPr marL="4939" marR="4939" marT="493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6815">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a:effectLst/>
                        </a:rPr>
                        <a:t>C</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a:t>
                      </a:r>
                      <a:r>
                        <a:rPr lang="en-US" sz="1200" u="none" strike="noStrike" dirty="0" smtClean="0">
                          <a:effectLst/>
                        </a:rPr>
                        <a:t>exceeds </a:t>
                      </a:r>
                      <a:r>
                        <a:rPr lang="en-US" sz="1200" u="none" strike="noStrike" dirty="0">
                          <a:effectLst/>
                        </a:rPr>
                        <a:t>$</a:t>
                      </a:r>
                      <a:r>
                        <a:rPr lang="en-US" sz="1200" u="none" strike="noStrike" dirty="0" smtClean="0">
                          <a:effectLst/>
                        </a:rPr>
                        <a:t>440,100 </a:t>
                      </a:r>
                      <a:r>
                        <a:rPr lang="en-US" sz="1200" u="none" strike="noStrike" dirty="0">
                          <a:effectLst/>
                        </a:rPr>
                        <a:t>for Taxpayers married filing jointly or </a:t>
                      </a:r>
                      <a:r>
                        <a:rPr lang="en-US" sz="1200" u="none" strike="noStrike">
                          <a:effectLst/>
                        </a:rPr>
                        <a:t>$</a:t>
                      </a:r>
                      <a:r>
                        <a:rPr lang="en-US" sz="1200" u="none" strike="noStrike" smtClean="0">
                          <a:effectLst/>
                        </a:rPr>
                        <a:t>220,050 </a:t>
                      </a:r>
                      <a:r>
                        <a:rPr lang="en-US" sz="1200" u="none" strike="noStrike" dirty="0">
                          <a:effectLst/>
                        </a:rPr>
                        <a:t>for single filers</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sng" strike="noStrike" dirty="0">
                          <a:effectLst/>
                        </a:rPr>
                        <a:t> No Deduction</a:t>
                      </a:r>
                      <a:endParaRPr lang="en-US" sz="1200" b="1" i="0" u="sng"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76815">
                <a:tc rowSpan="3">
                  <a:txBody>
                    <a:bodyPr/>
                    <a:lstStyle/>
                    <a:p>
                      <a:pPr algn="ctr" fontAlgn="ctr"/>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sz="1400" b="1" u="none" strike="noStrike" dirty="0">
                          <a:effectLst/>
                        </a:rPr>
                        <a:t>Wage and Qualified Property Test</a:t>
                      </a:r>
                      <a:endParaRPr lang="en-US" sz="14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none" strike="noStrike" dirty="0">
                          <a:effectLst/>
                        </a:rPr>
                        <a:t>A</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is under $</a:t>
                      </a:r>
                      <a:r>
                        <a:rPr lang="en-US" sz="1200" u="none" strike="noStrike" dirty="0" smtClean="0">
                          <a:effectLst/>
                        </a:rPr>
                        <a:t>340,100 if married </a:t>
                      </a:r>
                      <a:r>
                        <a:rPr lang="en-US" sz="1200" u="none" strike="noStrike" dirty="0">
                          <a:effectLst/>
                        </a:rPr>
                        <a:t>filing jointly, or $</a:t>
                      </a:r>
                      <a:r>
                        <a:rPr lang="en-US" sz="1200" u="none" strike="noStrike" dirty="0" smtClean="0">
                          <a:effectLst/>
                        </a:rPr>
                        <a:t>175,050 </a:t>
                      </a:r>
                      <a:r>
                        <a:rPr lang="en-US" sz="1200" u="none" strike="noStrike" dirty="0">
                          <a:effectLst/>
                        </a:rPr>
                        <a:t>for single filers</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u="none" strike="noStrike" dirty="0">
                          <a:effectLst/>
                        </a:rPr>
                        <a:t>No Limitation applies</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44082">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a:effectLst/>
                        </a:rPr>
                        <a:t>B</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is between $</a:t>
                      </a:r>
                      <a:r>
                        <a:rPr lang="en-US" sz="1200" u="none" strike="noStrike" dirty="0" smtClean="0">
                          <a:effectLst/>
                        </a:rPr>
                        <a:t>340,100-$440,100 if married </a:t>
                      </a:r>
                      <a:r>
                        <a:rPr lang="en-US" sz="1200" u="none" strike="noStrike" dirty="0">
                          <a:effectLst/>
                        </a:rPr>
                        <a:t>filing jointly or $</a:t>
                      </a:r>
                      <a:r>
                        <a:rPr lang="en-US" sz="1200" u="none" strike="noStrike" dirty="0" smtClean="0">
                          <a:effectLst/>
                        </a:rPr>
                        <a:t>175,050-$220,050 </a:t>
                      </a:r>
                      <a:r>
                        <a:rPr lang="en-US" sz="1200" u="none" strike="noStrike" dirty="0">
                          <a:effectLst/>
                        </a:rPr>
                        <a:t>for single filers</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Limitation is phased in by the amount Taxable Income exceeds threshold amount</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44082">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a:effectLst/>
                        </a:rPr>
                        <a:t>C</a:t>
                      </a:r>
                      <a:endParaRPr lang="en-US" sz="1200" b="1"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Taxpayer's Taxable Income Exceeds $</a:t>
                      </a:r>
                      <a:r>
                        <a:rPr lang="en-US" sz="1200" u="none" strike="noStrike" dirty="0" smtClean="0">
                          <a:effectLst/>
                        </a:rPr>
                        <a:t>440,100 if married </a:t>
                      </a:r>
                      <a:r>
                        <a:rPr lang="en-US" sz="1200" u="none" strike="noStrike" dirty="0">
                          <a:effectLst/>
                        </a:rPr>
                        <a:t>filing jointly or $</a:t>
                      </a:r>
                      <a:r>
                        <a:rPr lang="en-US" sz="1200" u="none" strike="noStrike" dirty="0" smtClean="0">
                          <a:effectLst/>
                        </a:rPr>
                        <a:t>220,050 </a:t>
                      </a:r>
                      <a:r>
                        <a:rPr lang="en-US" sz="1200" u="none" strike="noStrike" dirty="0">
                          <a:effectLst/>
                        </a:rPr>
                        <a:t>for single filers</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Limitation applies unless 50% of </a:t>
                      </a:r>
                      <a:r>
                        <a:rPr lang="en-US" sz="1200" u="none" strike="noStrike" dirty="0" smtClean="0">
                          <a:effectLst/>
                        </a:rPr>
                        <a:t>Wages, </a:t>
                      </a:r>
                      <a:r>
                        <a:rPr lang="en-US" sz="1200" u="none" strike="noStrike" dirty="0">
                          <a:effectLst/>
                        </a:rPr>
                        <a:t>or 25% of Wages plus 2.5% of Qualified </a:t>
                      </a:r>
                      <a:r>
                        <a:rPr lang="en-US" sz="1200" u="none" strike="noStrike" dirty="0" smtClean="0">
                          <a:effectLst/>
                        </a:rPr>
                        <a:t>Property, </a:t>
                      </a:r>
                      <a:r>
                        <a:rPr lang="en-US" sz="1200" u="none" strike="noStrike" dirty="0">
                          <a:effectLst/>
                        </a:rPr>
                        <a:t>are met at the entity level</a:t>
                      </a:r>
                      <a:endParaRPr lang="en-US" sz="1200" b="0" i="0" u="none" strike="noStrike" dirty="0">
                        <a:solidFill>
                          <a:srgbClr val="000000"/>
                        </a:solidFill>
                        <a:effectLst/>
                        <a:latin typeface="Calibri" panose="020F0502020204030204" pitchFamily="34" charset="0"/>
                      </a:endParaRPr>
                    </a:p>
                  </a:txBody>
                  <a:tcPr marL="4939" marR="4939" marT="49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Rectangle 4"/>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32675499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6050"/>
            <a:ext cx="9144000" cy="711200"/>
          </a:xfrm>
        </p:spPr>
        <p:txBody>
          <a:bodyPr>
            <a:noAutofit/>
          </a:bodyPr>
          <a:lstStyle/>
          <a:p>
            <a:pPr algn="ctr">
              <a:lnSpc>
                <a:spcPct val="90000"/>
              </a:lnSpc>
              <a:spcBef>
                <a:spcPts val="1200"/>
              </a:spcBef>
              <a:spcAft>
                <a:spcPts val="200"/>
              </a:spcAft>
              <a:buClr>
                <a:schemeClr val="accent1"/>
              </a:buClr>
              <a:buSzPct val="100000"/>
            </a:pPr>
            <a:r>
              <a:rPr lang="en-US" sz="2400" b="1" dirty="0" smtClean="0">
                <a:solidFill>
                  <a:srgbClr val="7E2A44"/>
                </a:solidFill>
                <a:latin typeface="Times New Roman" panose="02020603050405020304" pitchFamily="18" charset="0"/>
                <a:ea typeface="+mn-ea"/>
                <a:cs typeface="Times New Roman" panose="02020603050405020304" pitchFamily="18" charset="0"/>
              </a:rPr>
              <a:t>Items Relating To: Individual Taxpayers Qualified Business Income (Section 199A)</a:t>
            </a:r>
            <a:endParaRPr lang="en-US" sz="2400" b="1" dirty="0">
              <a:solidFill>
                <a:srgbClr val="7E2A44"/>
              </a:solidFill>
              <a:latin typeface="Times New Roman" panose="02020603050405020304" pitchFamily="18" charset="0"/>
              <a:ea typeface="+mn-ea"/>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61546653"/>
              </p:ext>
            </p:extLst>
          </p:nvPr>
        </p:nvGraphicFramePr>
        <p:xfrm>
          <a:off x="1524000" y="851440"/>
          <a:ext cx="6096000" cy="14833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783114854"/>
                    </a:ext>
                  </a:extLst>
                </a:gridCol>
                <a:gridCol w="1524000">
                  <a:extLst>
                    <a:ext uri="{9D8B030D-6E8A-4147-A177-3AD203B41FA5}">
                      <a16:colId xmlns:a16="http://schemas.microsoft.com/office/drawing/2014/main" val="3519260868"/>
                    </a:ext>
                  </a:extLst>
                </a:gridCol>
                <a:gridCol w="1524000">
                  <a:extLst>
                    <a:ext uri="{9D8B030D-6E8A-4147-A177-3AD203B41FA5}">
                      <a16:colId xmlns:a16="http://schemas.microsoft.com/office/drawing/2014/main" val="1956501760"/>
                    </a:ext>
                  </a:extLst>
                </a:gridCol>
                <a:gridCol w="1524000">
                  <a:extLst>
                    <a:ext uri="{9D8B030D-6E8A-4147-A177-3AD203B41FA5}">
                      <a16:colId xmlns:a16="http://schemas.microsoft.com/office/drawing/2014/main" val="1966635534"/>
                    </a:ext>
                  </a:extLst>
                </a:gridCol>
              </a:tblGrid>
              <a:tr h="370840">
                <a:tc>
                  <a:txBody>
                    <a:bodyPr/>
                    <a:lstStyle/>
                    <a:p>
                      <a:r>
                        <a:rPr lang="en-US" dirty="0"/>
                        <a:t>Filing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smtClean="0"/>
                        <a:t>Tax Year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Tax</a:t>
                      </a:r>
                      <a:r>
                        <a:rPr lang="en-US" baseline="0" dirty="0"/>
                        <a:t> Year </a:t>
                      </a:r>
                      <a:r>
                        <a:rPr lang="en-US" baseline="0" dirty="0" smtClean="0"/>
                        <a:t>2023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Tax Year 2024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1992744"/>
                  </a:ext>
                </a:extLst>
              </a:tr>
              <a:tr h="370840">
                <a:tc>
                  <a:txBody>
                    <a:bodyPr/>
                    <a:lstStyle/>
                    <a:p>
                      <a:r>
                        <a:rPr lang="en-US" dirty="0"/>
                        <a:t>Single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mn-lt"/>
                          <a:ea typeface="+mn-ea"/>
                          <a:cs typeface="+mn-cs"/>
                        </a:rPr>
                        <a:t>$170,050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$182,100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$191,950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1409215"/>
                  </a:ext>
                </a:extLst>
              </a:tr>
              <a:tr h="370840">
                <a:tc>
                  <a:txBody>
                    <a:bodyPr/>
                    <a:lstStyle/>
                    <a:p>
                      <a:r>
                        <a:rPr lang="en-US" dirty="0"/>
                        <a:t>Married Jointly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mn-lt"/>
                          <a:ea typeface="+mn-ea"/>
                          <a:cs typeface="+mn-cs"/>
                        </a:rPr>
                        <a:t>$340,100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$364,200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$383,900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585785"/>
                  </a:ext>
                </a:extLst>
              </a:tr>
              <a:tr h="370840">
                <a:tc>
                  <a:txBody>
                    <a:bodyPr/>
                    <a:lstStyle/>
                    <a:p>
                      <a:r>
                        <a:rPr lang="en-US" dirty="0"/>
                        <a:t>Head of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mn-lt"/>
                          <a:ea typeface="+mn-ea"/>
                          <a:cs typeface="+mn-cs"/>
                        </a:rPr>
                        <a:t>$170,050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smtClean="0"/>
                        <a:t>$182,100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mn-lt"/>
                          <a:ea typeface="+mn-ea"/>
                          <a:cs typeface="+mn-cs"/>
                        </a:rPr>
                        <a:t>$191,950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156251"/>
                  </a:ext>
                </a:extLst>
              </a:tr>
            </a:tbl>
          </a:graphicData>
        </a:graphic>
      </p:graphicFrame>
      <p:sp>
        <p:nvSpPr>
          <p:cNvPr id="3" name="TextBox 2"/>
          <p:cNvSpPr txBox="1"/>
          <p:nvPr/>
        </p:nvSpPr>
        <p:spPr>
          <a:xfrm>
            <a:off x="1243080" y="2571663"/>
            <a:ext cx="6657839" cy="923330"/>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smtClean="0">
                <a:ln>
                  <a:noFill/>
                </a:ln>
                <a:effectLst/>
                <a:uLnTx/>
                <a:uFillTx/>
                <a:latin typeface="Calibri" panose="020F0502020204030204"/>
                <a:ea typeface="+mn-ea"/>
                <a:cs typeface="+mn-cs"/>
              </a:rPr>
              <a:t>2024 Phase-out</a:t>
            </a:r>
            <a:endParaRPr kumimoji="0" lang="en-US" sz="12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a:ea typeface="+mn-ea"/>
                <a:cs typeface="+mn-cs"/>
              </a:rPr>
              <a:t>Married Filing Jointly - </a:t>
            </a:r>
            <a:r>
              <a:rPr kumimoji="0" lang="en-US" sz="1200" b="1" i="0" u="none" strike="noStrike" kern="1200" cap="none" spc="0" normalizeH="0" baseline="0" noProof="0" dirty="0" smtClean="0">
                <a:ln>
                  <a:noFill/>
                </a:ln>
                <a:effectLst/>
                <a:uLnTx/>
                <a:uFillTx/>
                <a:latin typeface="Calibri" panose="020F0502020204030204"/>
                <a:ea typeface="+mn-ea"/>
                <a:cs typeface="+mn-cs"/>
              </a:rPr>
              <a:t>$383,900 - 483,900</a:t>
            </a:r>
            <a:endParaRPr kumimoji="0" lang="en-US" sz="12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a:ea typeface="+mn-ea"/>
                <a:cs typeface="+mn-cs"/>
              </a:rPr>
              <a:t>Single/Head of Household - </a:t>
            </a:r>
            <a:r>
              <a:rPr kumimoji="0" lang="en-US" sz="1200" b="1" i="0" u="none" strike="noStrike" kern="1200" cap="none" spc="0" normalizeH="0" baseline="0" noProof="0" dirty="0" smtClean="0">
                <a:ln>
                  <a:noFill/>
                </a:ln>
                <a:effectLst/>
                <a:uLnTx/>
                <a:uFillTx/>
                <a:latin typeface="Calibri" panose="020F0502020204030204"/>
                <a:ea typeface="+mn-ea"/>
                <a:cs typeface="+mn-cs"/>
              </a:rPr>
              <a:t>$191,950 - 241,950</a:t>
            </a: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422121251"/>
              </p:ext>
            </p:extLst>
          </p:nvPr>
        </p:nvGraphicFramePr>
        <p:xfrm>
          <a:off x="115743" y="3662583"/>
          <a:ext cx="8912515" cy="1995924"/>
        </p:xfrm>
        <a:graphic>
          <a:graphicData uri="http://schemas.openxmlformats.org/drawingml/2006/table">
            <a:tbl>
              <a:tblPr firstRow="1" bandRow="1">
                <a:tableStyleId>{5C22544A-7EE6-4342-B048-85BDC9FD1C3A}</a:tableStyleId>
              </a:tblPr>
              <a:tblGrid>
                <a:gridCol w="1199537">
                  <a:extLst>
                    <a:ext uri="{9D8B030D-6E8A-4147-A177-3AD203B41FA5}">
                      <a16:colId xmlns:a16="http://schemas.microsoft.com/office/drawing/2014/main" val="783114854"/>
                    </a:ext>
                  </a:extLst>
                </a:gridCol>
                <a:gridCol w="2570707">
                  <a:extLst>
                    <a:ext uri="{9D8B030D-6E8A-4147-A177-3AD203B41FA5}">
                      <a16:colId xmlns:a16="http://schemas.microsoft.com/office/drawing/2014/main" val="1956501760"/>
                    </a:ext>
                  </a:extLst>
                </a:gridCol>
                <a:gridCol w="2546555">
                  <a:extLst>
                    <a:ext uri="{9D8B030D-6E8A-4147-A177-3AD203B41FA5}">
                      <a16:colId xmlns:a16="http://schemas.microsoft.com/office/drawing/2014/main" val="2119629487"/>
                    </a:ext>
                  </a:extLst>
                </a:gridCol>
                <a:gridCol w="2595716">
                  <a:extLst>
                    <a:ext uri="{9D8B030D-6E8A-4147-A177-3AD203B41FA5}">
                      <a16:colId xmlns:a16="http://schemas.microsoft.com/office/drawing/2014/main" val="3169532170"/>
                    </a:ext>
                  </a:extLst>
                </a:gridCol>
              </a:tblGrid>
              <a:tr h="319868">
                <a:tc gridSpan="4">
                  <a:txBody>
                    <a:bodyPr/>
                    <a:lstStyle/>
                    <a:p>
                      <a:pPr algn="ctr"/>
                      <a:r>
                        <a:rPr lang="en-US" dirty="0">
                          <a:solidFill>
                            <a:schemeClr val="tx1"/>
                          </a:solidFill>
                        </a:rPr>
                        <a:t>QBI</a:t>
                      </a:r>
                      <a:r>
                        <a:rPr lang="en-US" baseline="0" dirty="0">
                          <a:solidFill>
                            <a:schemeClr val="tx1"/>
                          </a:solidFill>
                        </a:rPr>
                        <a:t> INCREASED BY </a:t>
                      </a:r>
                      <a:r>
                        <a:rPr lang="en-US" dirty="0">
                          <a:solidFill>
                            <a:schemeClr val="tx1"/>
                          </a:solidFill>
                        </a:rPr>
                        <a:t>STANDARD DEDUCTION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7687994"/>
                  </a:ext>
                </a:extLst>
              </a:tr>
              <a:tr h="319868">
                <a:tc>
                  <a:txBody>
                    <a:bodyPr/>
                    <a:lstStyle/>
                    <a:p>
                      <a:r>
                        <a:rPr lang="en-US" sz="1400" dirty="0"/>
                        <a:t>Filing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Tax Year </a:t>
                      </a:r>
                      <a:r>
                        <a:rPr lang="en-US" sz="1400" b="1" dirty="0" smtClean="0"/>
                        <a:t>2022</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Tax Year </a:t>
                      </a:r>
                      <a:r>
                        <a:rPr lang="en-US" sz="1400" b="1" dirty="0" smtClean="0"/>
                        <a:t>2023</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Tax Year 2024</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1992744"/>
                  </a:ext>
                </a:extLst>
              </a:tr>
              <a:tr h="319868">
                <a:tc>
                  <a:txBody>
                    <a:bodyPr/>
                    <a:lstStyle/>
                    <a:p>
                      <a:r>
                        <a:rPr lang="en-US" sz="1400" dirty="0"/>
                        <a:t>Single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$170,050 + $12,950</a:t>
                      </a:r>
                      <a:r>
                        <a:rPr lang="en-US" sz="1400" baseline="0" dirty="0" smtClean="0"/>
                        <a:t> =  $183,000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$182,100 </a:t>
                      </a:r>
                      <a:r>
                        <a:rPr lang="en-US" sz="1400" dirty="0"/>
                        <a:t>+ </a:t>
                      </a:r>
                      <a:r>
                        <a:rPr lang="en-US" sz="1400" dirty="0" smtClean="0"/>
                        <a:t>$13,850 </a:t>
                      </a:r>
                      <a:r>
                        <a:rPr lang="en-US" sz="1400" dirty="0"/>
                        <a:t>= </a:t>
                      </a:r>
                      <a:r>
                        <a:rPr lang="en-US" sz="1400" dirty="0" smtClean="0"/>
                        <a:t>$195,950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$191,950</a:t>
                      </a:r>
                      <a:r>
                        <a:rPr lang="en-US" sz="1400" baseline="0" dirty="0" smtClean="0"/>
                        <a:t> + $14,600 =  $206,550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409215"/>
                  </a:ext>
                </a:extLst>
              </a:tr>
              <a:tr h="319868">
                <a:tc>
                  <a:txBody>
                    <a:bodyPr/>
                    <a:lstStyle/>
                    <a:p>
                      <a:r>
                        <a:rPr lang="en-US" sz="1400" dirty="0"/>
                        <a:t>Married Jointly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340,100</a:t>
                      </a:r>
                      <a:r>
                        <a:rPr lang="en-US" sz="1400" dirty="0" smtClean="0"/>
                        <a:t> </a:t>
                      </a:r>
                      <a:r>
                        <a:rPr lang="en-US" sz="1400" dirty="0"/>
                        <a:t>+ $</a:t>
                      </a:r>
                      <a:r>
                        <a:rPr lang="en-US" sz="1400" dirty="0" smtClean="0"/>
                        <a:t>25,900 </a:t>
                      </a:r>
                      <a:r>
                        <a:rPr lang="en-US" sz="1400" dirty="0"/>
                        <a:t>= </a:t>
                      </a:r>
                      <a:r>
                        <a:rPr lang="en-US" sz="1400" dirty="0" smtClean="0"/>
                        <a:t>$366,000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$364,200</a:t>
                      </a:r>
                      <a:r>
                        <a:rPr lang="en-US" sz="1400" baseline="0" dirty="0" smtClean="0"/>
                        <a:t> </a:t>
                      </a:r>
                      <a:r>
                        <a:rPr lang="en-US" sz="1400" baseline="0" dirty="0"/>
                        <a:t>+ </a:t>
                      </a:r>
                      <a:r>
                        <a:rPr lang="en-US" sz="1400" dirty="0" smtClean="0"/>
                        <a:t>$27,700 </a:t>
                      </a:r>
                      <a:r>
                        <a:rPr lang="en-US" sz="1400" dirty="0"/>
                        <a:t>= </a:t>
                      </a:r>
                      <a:r>
                        <a:rPr lang="en-US" sz="1400" dirty="0" smtClean="0"/>
                        <a:t>$391,900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$383,900</a:t>
                      </a:r>
                      <a:r>
                        <a:rPr lang="en-US" sz="1400" baseline="0" dirty="0" smtClean="0"/>
                        <a:t>+ $29,200 = $413,100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585785"/>
                  </a:ext>
                </a:extLst>
              </a:tr>
              <a:tr h="319868">
                <a:tc>
                  <a:txBody>
                    <a:bodyPr/>
                    <a:lstStyle/>
                    <a:p>
                      <a:r>
                        <a:rPr lang="en-US" sz="1400" dirty="0"/>
                        <a:t>Head of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smtClean="0"/>
                        <a:t>$170,050+ $19,400 </a:t>
                      </a:r>
                      <a:r>
                        <a:rPr lang="en-US" sz="1400" dirty="0"/>
                        <a:t>= </a:t>
                      </a:r>
                      <a:r>
                        <a:rPr lang="en-US" sz="1400" dirty="0" smtClean="0"/>
                        <a:t>$189,450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182,100</a:t>
                      </a:r>
                      <a:r>
                        <a:rPr lang="en-US" sz="1400" dirty="0" smtClean="0"/>
                        <a:t> </a:t>
                      </a:r>
                      <a:r>
                        <a:rPr lang="en-US" sz="1400" dirty="0"/>
                        <a:t>+ </a:t>
                      </a:r>
                      <a:r>
                        <a:rPr lang="en-US" sz="1400" dirty="0" smtClean="0"/>
                        <a:t>$20,800 </a:t>
                      </a:r>
                      <a:r>
                        <a:rPr lang="en-US" sz="1400" dirty="0"/>
                        <a:t>= </a:t>
                      </a:r>
                      <a:r>
                        <a:rPr lang="en-US" sz="1400" dirty="0" smtClean="0"/>
                        <a:t>$202,900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$191,950 +</a:t>
                      </a:r>
                      <a:r>
                        <a:rPr lang="en-US" sz="1400" baseline="0" dirty="0" smtClean="0"/>
                        <a:t> $21,900 = $213,850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156251"/>
                  </a:ext>
                </a:extLst>
              </a:tr>
            </a:tbl>
          </a:graphicData>
        </a:graphic>
      </p:graphicFrame>
      <p:sp>
        <p:nvSpPr>
          <p:cNvPr id="8" name="TextBox 7"/>
          <p:cNvSpPr txBox="1"/>
          <p:nvPr/>
        </p:nvSpPr>
        <p:spPr>
          <a:xfrm>
            <a:off x="231485" y="5621197"/>
            <a:ext cx="9144000" cy="143436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smtClean="0">
                <a:ln>
                  <a:noFill/>
                </a:ln>
                <a:effectLst/>
                <a:uLnTx/>
                <a:uFillTx/>
                <a:latin typeface="Calibri" panose="020F0502020204030204"/>
                <a:ea typeface="+mn-ea"/>
                <a:cs typeface="+mn-cs"/>
              </a:rPr>
              <a:t>$206,550 </a:t>
            </a:r>
            <a:r>
              <a:rPr kumimoji="0" lang="en-US" sz="1400" b="0" i="0" u="none" strike="noStrike" kern="1200" cap="none" spc="0" normalizeH="0" baseline="0" noProof="0" dirty="0">
                <a:ln>
                  <a:noFill/>
                </a:ln>
                <a:effectLst/>
                <a:uLnTx/>
                <a:uFillTx/>
                <a:latin typeface="Calibri" panose="020F0502020204030204"/>
                <a:ea typeface="+mn-ea"/>
                <a:cs typeface="+mn-cs"/>
              </a:rPr>
              <a:t>x 7.4% = </a:t>
            </a:r>
            <a:r>
              <a:rPr kumimoji="0" lang="en-US" sz="1400" b="0" i="0" u="none" strike="noStrike" kern="1200" cap="none" spc="0" normalizeH="0" baseline="0" noProof="0" dirty="0" smtClean="0">
                <a:ln>
                  <a:noFill/>
                </a:ln>
                <a:effectLst/>
                <a:uLnTx/>
                <a:uFillTx/>
                <a:latin typeface="Calibri" panose="020F0502020204030204"/>
                <a:ea typeface="+mn-ea"/>
                <a:cs typeface="+mn-cs"/>
              </a:rPr>
              <a:t>$15,285</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lvl="0" algn="ctr" defTabSz="457200">
              <a:lnSpc>
                <a:spcPct val="150000"/>
              </a:lnSpc>
              <a:defRPr/>
            </a:pPr>
            <a:r>
              <a:rPr kumimoji="0" lang="en-US" sz="1400" b="0" i="0" u="none" strike="noStrike" kern="1200" cap="none" spc="0" normalizeH="0" baseline="0" noProof="0" dirty="0">
                <a:ln>
                  <a:noFill/>
                </a:ln>
                <a:effectLst/>
                <a:uLnTx/>
                <a:uFillTx/>
                <a:latin typeface="Calibri" panose="020F0502020204030204"/>
                <a:ea typeface="+mn-ea"/>
                <a:cs typeface="+mn-cs"/>
              </a:rPr>
              <a:t>3.8% of </a:t>
            </a:r>
            <a:r>
              <a:rPr lang="en-US" sz="1400" dirty="0" smtClean="0"/>
              <a:t>$206,550 </a:t>
            </a:r>
            <a:r>
              <a:rPr kumimoji="0" lang="en-US" sz="1400" b="0" i="0" u="none" strike="noStrike" kern="1200" cap="none" spc="0" normalizeH="0" baseline="0" noProof="0" dirty="0">
                <a:ln>
                  <a:noFill/>
                </a:ln>
                <a:effectLst/>
                <a:uLnTx/>
                <a:uFillTx/>
                <a:latin typeface="Calibri" panose="020F0502020204030204"/>
                <a:ea typeface="+mn-ea"/>
                <a:cs typeface="+mn-cs"/>
              </a:rPr>
              <a:t>is </a:t>
            </a:r>
            <a:r>
              <a:rPr kumimoji="0" lang="en-US" sz="1400" b="0" i="0" u="none" strike="noStrike" kern="1200" cap="none" spc="0" normalizeH="0" baseline="0" noProof="0" dirty="0" smtClean="0">
                <a:ln>
                  <a:noFill/>
                </a:ln>
                <a:effectLst/>
                <a:uLnTx/>
                <a:uFillTx/>
                <a:latin typeface="Calibri" panose="020F0502020204030204"/>
                <a:ea typeface="+mn-ea"/>
                <a:cs typeface="+mn-cs"/>
              </a:rPr>
              <a:t>$7,849</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a:t>
            </a:r>
            <a:r>
              <a:rPr kumimoji="0" lang="en-US" sz="1400" b="0" i="0" u="none" strike="noStrike" kern="1200" cap="none" spc="0" normalizeH="0" baseline="0" noProof="0" dirty="0" smtClean="0">
                <a:ln>
                  <a:noFill/>
                </a:ln>
                <a:effectLst/>
                <a:uLnTx/>
                <a:uFillTx/>
                <a:latin typeface="Calibri" panose="020F0502020204030204"/>
                <a:ea typeface="+mn-ea"/>
                <a:cs typeface="+mn-cs"/>
              </a:rPr>
              <a:t>15,285 </a:t>
            </a:r>
            <a:r>
              <a:rPr kumimoji="0" lang="en-US"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smtClean="0">
                <a:ln>
                  <a:noFill/>
                </a:ln>
                <a:effectLst/>
                <a:uLnTx/>
                <a:uFillTx/>
                <a:latin typeface="Calibri" panose="020F0502020204030204"/>
                <a:ea typeface="+mn-ea"/>
                <a:cs typeface="+mn-cs"/>
              </a:rPr>
              <a:t>$7,849 </a:t>
            </a:r>
            <a:r>
              <a:rPr kumimoji="0" lang="en-US"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smtClean="0">
                <a:ln>
                  <a:noFill/>
                </a:ln>
                <a:effectLst/>
                <a:uLnTx/>
                <a:uFillTx/>
                <a:latin typeface="Calibri" panose="020F0502020204030204"/>
                <a:ea typeface="+mn-ea"/>
                <a:cs typeface="+mn-cs"/>
              </a:rPr>
              <a:t>$23,134</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4596923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2D76-56E7-4332-81A0-C933411EDE51}"/>
              </a:ext>
            </a:extLst>
          </p:cNvPr>
          <p:cNvSpPr txBox="1">
            <a:spLocks/>
          </p:cNvSpPr>
          <p:nvPr/>
        </p:nvSpPr>
        <p:spPr>
          <a:xfrm>
            <a:off x="1074292" y="201654"/>
            <a:ext cx="6858000" cy="456204"/>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3600" kern="1200" cap="all" baseline="0">
                <a:solidFill>
                  <a:schemeClr val="accent1"/>
                </a:solidFill>
                <a:effectLst/>
                <a:latin typeface="+mj-lt"/>
                <a:ea typeface="+mj-ea"/>
                <a:cs typeface="+mj-cs"/>
              </a:defRPr>
            </a:lvl1pPr>
          </a:lstStyle>
          <a:p>
            <a:pPr marL="0" marR="0" lvl="0" indent="0" algn="ctr" defTabSz="914400" rtl="0" eaLnBrk="1" fontAlgn="auto" latinLnBrk="0" hangingPunct="1">
              <a:lnSpc>
                <a:spcPct val="70000"/>
              </a:lnSpc>
              <a:spcBef>
                <a:spcPts val="900"/>
              </a:spcBef>
              <a:spcAft>
                <a:spcPts val="150"/>
              </a:spcAft>
              <a:buClr>
                <a:srgbClr val="5B9BD5"/>
              </a:buClr>
              <a:buSzPct val="100000"/>
              <a:buFontTx/>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j-ea"/>
                <a:cs typeface="Times New Roman" panose="02020603050405020304" pitchFamily="18" charset="0"/>
              </a:rPr>
              <a:t>Kiddie Tax And Trust Tax Rates</a:t>
            </a:r>
          </a:p>
        </p:txBody>
      </p:sp>
      <p:graphicFrame>
        <p:nvGraphicFramePr>
          <p:cNvPr id="3" name="Table 2">
            <a:extLst>
              <a:ext uri="{FF2B5EF4-FFF2-40B4-BE49-F238E27FC236}">
                <a16:creationId xmlns:a16="http://schemas.microsoft.com/office/drawing/2014/main" id="{6EFD1F77-516E-4BC8-898C-A7B0481BCFDA}"/>
              </a:ext>
            </a:extLst>
          </p:cNvPr>
          <p:cNvGraphicFramePr>
            <a:graphicFrameLocks noGrp="1"/>
          </p:cNvGraphicFramePr>
          <p:nvPr>
            <p:extLst>
              <p:ext uri="{D42A27DB-BD31-4B8C-83A1-F6EECF244321}">
                <p14:modId xmlns:p14="http://schemas.microsoft.com/office/powerpoint/2010/main" val="2358950943"/>
              </p:ext>
            </p:extLst>
          </p:nvPr>
        </p:nvGraphicFramePr>
        <p:xfrm>
          <a:off x="832349" y="2139445"/>
          <a:ext cx="7509303" cy="1836420"/>
        </p:xfrm>
        <a:graphic>
          <a:graphicData uri="http://schemas.openxmlformats.org/drawingml/2006/table">
            <a:tbl>
              <a:tblPr firstRow="1" bandRow="1">
                <a:tableStyleId>{5C22544A-7EE6-4342-B048-85BDC9FD1C3A}</a:tableStyleId>
              </a:tblPr>
              <a:tblGrid>
                <a:gridCol w="2133741">
                  <a:extLst>
                    <a:ext uri="{9D8B030D-6E8A-4147-A177-3AD203B41FA5}">
                      <a16:colId xmlns:a16="http://schemas.microsoft.com/office/drawing/2014/main" val="1705589459"/>
                    </a:ext>
                  </a:extLst>
                </a:gridCol>
                <a:gridCol w="2115427">
                  <a:extLst>
                    <a:ext uri="{9D8B030D-6E8A-4147-A177-3AD203B41FA5}">
                      <a16:colId xmlns:a16="http://schemas.microsoft.com/office/drawing/2014/main" val="3495606071"/>
                    </a:ext>
                  </a:extLst>
                </a:gridCol>
                <a:gridCol w="1813222">
                  <a:extLst>
                    <a:ext uri="{9D8B030D-6E8A-4147-A177-3AD203B41FA5}">
                      <a16:colId xmlns:a16="http://schemas.microsoft.com/office/drawing/2014/main" val="1672502661"/>
                    </a:ext>
                  </a:extLst>
                </a:gridCol>
                <a:gridCol w="1446913">
                  <a:extLst>
                    <a:ext uri="{9D8B030D-6E8A-4147-A177-3AD203B41FA5}">
                      <a16:colId xmlns:a16="http://schemas.microsoft.com/office/drawing/2014/main" val="3218068679"/>
                    </a:ext>
                  </a:extLst>
                </a:gridCol>
              </a:tblGrid>
              <a:tr h="684662">
                <a:tc>
                  <a:txBody>
                    <a:bodyPr/>
                    <a:lstStyle/>
                    <a:p>
                      <a:pPr algn="ctr"/>
                      <a:r>
                        <a:rPr lang="en-US" sz="1400" dirty="0">
                          <a:solidFill>
                            <a:schemeClr val="tx1"/>
                          </a:solidFill>
                        </a:rPr>
                        <a:t>Ordinary </a:t>
                      </a:r>
                    </a:p>
                    <a:p>
                      <a:pPr algn="ctr"/>
                      <a:r>
                        <a:rPr lang="en-US" sz="1400" dirty="0">
                          <a:solidFill>
                            <a:schemeClr val="tx1"/>
                          </a:solidFill>
                        </a:rPr>
                        <a:t>Taxable Income</a:t>
                      </a:r>
                    </a:p>
                    <a:p>
                      <a:pPr algn="ctr"/>
                      <a:r>
                        <a:rPr lang="en-US" sz="1400" dirty="0">
                          <a:solidFill>
                            <a:schemeClr val="tx1"/>
                          </a:solidFill>
                        </a:rPr>
                        <a:t> (</a:t>
                      </a:r>
                      <a:r>
                        <a:rPr lang="en-US" sz="1400" dirty="0" smtClean="0">
                          <a:solidFill>
                            <a:schemeClr val="tx1"/>
                          </a:solidFill>
                        </a:rPr>
                        <a:t>2022)</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Ordinary </a:t>
                      </a:r>
                    </a:p>
                    <a:p>
                      <a:pPr algn="ctr"/>
                      <a:r>
                        <a:rPr lang="en-US" sz="1400" dirty="0">
                          <a:solidFill>
                            <a:schemeClr val="tx1"/>
                          </a:solidFill>
                        </a:rPr>
                        <a:t>Taxable Income</a:t>
                      </a:r>
                    </a:p>
                    <a:p>
                      <a:pPr algn="ctr"/>
                      <a:r>
                        <a:rPr lang="en-US" sz="1400" dirty="0">
                          <a:solidFill>
                            <a:schemeClr val="tx1"/>
                          </a:solidFill>
                        </a:rPr>
                        <a:t> (</a:t>
                      </a:r>
                      <a:r>
                        <a:rPr lang="en-US" sz="1400" dirty="0" smtClean="0">
                          <a:solidFill>
                            <a:schemeClr val="tx1"/>
                          </a:solidFill>
                        </a:rPr>
                        <a:t>2023)</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Ordinary </a:t>
                      </a:r>
                    </a:p>
                    <a:p>
                      <a:pPr algn="ctr"/>
                      <a:r>
                        <a:rPr lang="en-US" sz="1400" dirty="0">
                          <a:solidFill>
                            <a:schemeClr val="tx1"/>
                          </a:solidFill>
                        </a:rPr>
                        <a:t>Taxable Income</a:t>
                      </a:r>
                    </a:p>
                    <a:p>
                      <a:pPr algn="ctr"/>
                      <a:r>
                        <a:rPr lang="en-US" sz="1400" dirty="0">
                          <a:solidFill>
                            <a:schemeClr val="tx1"/>
                          </a:solidFill>
                        </a:rPr>
                        <a:t> (</a:t>
                      </a:r>
                      <a:r>
                        <a:rPr lang="en-US" sz="1400" dirty="0" smtClean="0">
                          <a:solidFill>
                            <a:schemeClr val="tx1"/>
                          </a:solidFill>
                        </a:rPr>
                        <a:t>2024)</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Ordinary Income Tax Rate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90698"/>
                  </a:ext>
                </a:extLst>
              </a:tr>
              <a:tr h="273865">
                <a:tc>
                  <a:txBody>
                    <a:bodyPr/>
                    <a:lstStyle/>
                    <a:p>
                      <a:pPr algn="ctr"/>
                      <a:r>
                        <a:rPr lang="en-US" sz="1400" b="1" dirty="0"/>
                        <a:t>$0 </a:t>
                      </a:r>
                      <a:r>
                        <a:rPr lang="en-US" sz="1400" b="1" dirty="0" smtClean="0"/>
                        <a:t>- $2,750</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 </a:t>
                      </a:r>
                      <a:r>
                        <a:rPr lang="en-US" sz="1400" b="1" dirty="0" smtClean="0"/>
                        <a:t>- </a:t>
                      </a:r>
                      <a:r>
                        <a:rPr lang="en-US" sz="1400" b="1" dirty="0"/>
                        <a:t>$</a:t>
                      </a:r>
                      <a:r>
                        <a:rPr lang="en-US" sz="1400" b="1" dirty="0" smtClean="0"/>
                        <a:t>2,900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 </a:t>
                      </a:r>
                      <a:r>
                        <a:rPr lang="en-US" sz="1400" b="1" dirty="0" smtClean="0"/>
                        <a:t>- $3,100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5465576"/>
                  </a:ext>
                </a:extLst>
              </a:tr>
              <a:tr h="273865">
                <a:tc>
                  <a:txBody>
                    <a:bodyPr/>
                    <a:lstStyle/>
                    <a:p>
                      <a:pPr algn="ctr"/>
                      <a:r>
                        <a:rPr lang="en-US" sz="1400" b="1" dirty="0" smtClean="0"/>
                        <a:t>$2,751</a:t>
                      </a:r>
                      <a:r>
                        <a:rPr lang="en-US" sz="1400" b="1" baseline="0" dirty="0" smtClean="0"/>
                        <a:t> - $9,850</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$2,901</a:t>
                      </a:r>
                      <a:r>
                        <a:rPr lang="en-US" sz="1400" b="1" baseline="0" dirty="0" smtClean="0"/>
                        <a:t> - $10,550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$3,100</a:t>
                      </a:r>
                      <a:r>
                        <a:rPr lang="en-US" sz="1400" b="1" baseline="0" dirty="0" smtClean="0"/>
                        <a:t> - $11,150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264760"/>
                  </a:ext>
                </a:extLst>
              </a:tr>
              <a:tr h="273865">
                <a:tc>
                  <a:txBody>
                    <a:bodyPr/>
                    <a:lstStyle/>
                    <a:p>
                      <a:pPr algn="ctr"/>
                      <a:r>
                        <a:rPr lang="en-US" sz="1400" b="1" dirty="0" smtClean="0"/>
                        <a:t>$9,851 - $13,450</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$10,551 - $14,450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$11,150 - $15,200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4442391"/>
                  </a:ext>
                </a:extLst>
              </a:tr>
              <a:tr h="273865">
                <a:tc>
                  <a:txBody>
                    <a:bodyPr/>
                    <a:lstStyle/>
                    <a:p>
                      <a:pPr algn="ctr"/>
                      <a:r>
                        <a:rPr lang="en-US" sz="1400" b="1" dirty="0" smtClean="0"/>
                        <a:t>$13,451</a:t>
                      </a:r>
                      <a:r>
                        <a:rPr lang="en-US" sz="1400" b="1" baseline="0" dirty="0" smtClean="0"/>
                        <a:t> +</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$14,451 </a:t>
                      </a:r>
                      <a:r>
                        <a:rPr lang="en-US" sz="1400" b="1" dirty="0"/>
                        <a:t>+</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$15,200 </a:t>
                      </a:r>
                      <a:r>
                        <a:rPr lang="en-US" sz="1400" b="1" dirty="0"/>
                        <a:t>+</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539946"/>
                  </a:ext>
                </a:extLst>
              </a:tr>
            </a:tbl>
          </a:graphicData>
        </a:graphic>
      </p:graphicFrame>
      <p:graphicFrame>
        <p:nvGraphicFramePr>
          <p:cNvPr id="4" name="Table 3">
            <a:extLst>
              <a:ext uri="{FF2B5EF4-FFF2-40B4-BE49-F238E27FC236}">
                <a16:creationId xmlns:a16="http://schemas.microsoft.com/office/drawing/2014/main" id="{232CF914-159F-44BA-BC41-CFAB933559B2}"/>
              </a:ext>
            </a:extLst>
          </p:cNvPr>
          <p:cNvGraphicFramePr>
            <a:graphicFrameLocks noGrp="1"/>
          </p:cNvGraphicFramePr>
          <p:nvPr>
            <p:extLst>
              <p:ext uri="{D42A27DB-BD31-4B8C-83A1-F6EECF244321}">
                <p14:modId xmlns:p14="http://schemas.microsoft.com/office/powerpoint/2010/main" val="1584965048"/>
              </p:ext>
            </p:extLst>
          </p:nvPr>
        </p:nvGraphicFramePr>
        <p:xfrm>
          <a:off x="817350" y="4381475"/>
          <a:ext cx="7509303" cy="1525105"/>
        </p:xfrm>
        <a:graphic>
          <a:graphicData uri="http://schemas.openxmlformats.org/drawingml/2006/table">
            <a:tbl>
              <a:tblPr firstRow="1" bandRow="1">
                <a:tableStyleId>{5C22544A-7EE6-4342-B048-85BDC9FD1C3A}</a:tableStyleId>
              </a:tblPr>
              <a:tblGrid>
                <a:gridCol w="2133741">
                  <a:extLst>
                    <a:ext uri="{9D8B030D-6E8A-4147-A177-3AD203B41FA5}">
                      <a16:colId xmlns:a16="http://schemas.microsoft.com/office/drawing/2014/main" val="985530630"/>
                    </a:ext>
                  </a:extLst>
                </a:gridCol>
                <a:gridCol w="2127005">
                  <a:extLst>
                    <a:ext uri="{9D8B030D-6E8A-4147-A177-3AD203B41FA5}">
                      <a16:colId xmlns:a16="http://schemas.microsoft.com/office/drawing/2014/main" val="625775924"/>
                    </a:ext>
                  </a:extLst>
                </a:gridCol>
                <a:gridCol w="1828307">
                  <a:extLst>
                    <a:ext uri="{9D8B030D-6E8A-4147-A177-3AD203B41FA5}">
                      <a16:colId xmlns:a16="http://schemas.microsoft.com/office/drawing/2014/main" val="3638735963"/>
                    </a:ext>
                  </a:extLst>
                </a:gridCol>
                <a:gridCol w="1420250">
                  <a:extLst>
                    <a:ext uri="{9D8B030D-6E8A-4147-A177-3AD203B41FA5}">
                      <a16:colId xmlns:a16="http://schemas.microsoft.com/office/drawing/2014/main" val="1045309095"/>
                    </a:ext>
                  </a:extLst>
                </a:gridCol>
              </a:tblGrid>
              <a:tr h="546718">
                <a:tc>
                  <a:txBody>
                    <a:bodyPr/>
                    <a:lstStyle/>
                    <a:p>
                      <a:pPr algn="ctr"/>
                      <a:r>
                        <a:rPr lang="en-US" sz="1400" dirty="0">
                          <a:solidFill>
                            <a:schemeClr val="tx1"/>
                          </a:solidFill>
                        </a:rPr>
                        <a:t>Capital Gain Income</a:t>
                      </a:r>
                    </a:p>
                    <a:p>
                      <a:pPr algn="ctr"/>
                      <a:r>
                        <a:rPr lang="en-US" sz="1400" dirty="0">
                          <a:solidFill>
                            <a:schemeClr val="tx1"/>
                          </a:solidFill>
                        </a:rPr>
                        <a:t> (</a:t>
                      </a:r>
                      <a:r>
                        <a:rPr lang="en-US" sz="1400" dirty="0" smtClean="0">
                          <a:solidFill>
                            <a:schemeClr val="tx1"/>
                          </a:solidFill>
                        </a:rPr>
                        <a:t>2022)</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Capital Gain Income</a:t>
                      </a:r>
                    </a:p>
                    <a:p>
                      <a:pPr algn="ctr"/>
                      <a:r>
                        <a:rPr lang="en-US" sz="1400" dirty="0">
                          <a:solidFill>
                            <a:schemeClr val="tx1"/>
                          </a:solidFill>
                        </a:rPr>
                        <a:t> (</a:t>
                      </a:r>
                      <a:r>
                        <a:rPr lang="en-US" sz="1400" dirty="0" smtClean="0">
                          <a:solidFill>
                            <a:schemeClr val="tx1"/>
                          </a:solidFill>
                        </a:rPr>
                        <a:t>2023)</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Capital Gain Income</a:t>
                      </a:r>
                    </a:p>
                    <a:p>
                      <a:pPr algn="ctr"/>
                      <a:r>
                        <a:rPr lang="en-US" sz="1400" dirty="0">
                          <a:solidFill>
                            <a:schemeClr val="tx1"/>
                          </a:solidFill>
                        </a:rPr>
                        <a:t> (</a:t>
                      </a:r>
                      <a:r>
                        <a:rPr lang="en-US" sz="1400" dirty="0" smtClean="0">
                          <a:solidFill>
                            <a:schemeClr val="tx1"/>
                          </a:solidFill>
                        </a:rPr>
                        <a:t>2024)</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chemeClr val="tx1"/>
                          </a:solidFill>
                        </a:rPr>
                        <a:t>Capital Gain</a:t>
                      </a:r>
                      <a:r>
                        <a:rPr lang="en-US" sz="1400" baseline="0" dirty="0">
                          <a:solidFill>
                            <a:schemeClr val="tx1"/>
                          </a:solidFill>
                        </a:rPr>
                        <a:t> </a:t>
                      </a:r>
                    </a:p>
                    <a:p>
                      <a:pPr algn="ctr"/>
                      <a:r>
                        <a:rPr lang="en-US" sz="1400" baseline="0" dirty="0">
                          <a:solidFill>
                            <a:schemeClr val="tx1"/>
                          </a:solidFill>
                        </a:rPr>
                        <a:t>Tax Rate</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476655"/>
                  </a:ext>
                </a:extLst>
              </a:tr>
              <a:tr h="326129">
                <a:tc>
                  <a:txBody>
                    <a:bodyPr/>
                    <a:lstStyle/>
                    <a:p>
                      <a:pPr algn="ctr"/>
                      <a:r>
                        <a:rPr lang="en-US" sz="1400" b="1" dirty="0"/>
                        <a:t>$0 </a:t>
                      </a:r>
                      <a:r>
                        <a:rPr lang="en-US" sz="1400" b="1" dirty="0" smtClean="0"/>
                        <a:t>- $2,800</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 </a:t>
                      </a:r>
                      <a:r>
                        <a:rPr lang="en-US" sz="1400" b="1" dirty="0" smtClean="0"/>
                        <a:t>- $3,000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 </a:t>
                      </a:r>
                      <a:r>
                        <a:rPr lang="en-US" sz="1400" b="1" dirty="0" smtClean="0"/>
                        <a:t>- $3,150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056490"/>
                  </a:ext>
                </a:extLst>
              </a:tr>
              <a:tr h="326129">
                <a:tc>
                  <a:txBody>
                    <a:bodyPr/>
                    <a:lstStyle/>
                    <a:p>
                      <a:pPr algn="ctr"/>
                      <a:r>
                        <a:rPr lang="en-US" sz="1400" b="1" dirty="0"/>
                        <a:t>$</a:t>
                      </a:r>
                      <a:r>
                        <a:rPr lang="en-US" sz="1400" b="1" dirty="0" smtClean="0"/>
                        <a:t>2,801 - $13,700</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$3,000 - $14,649</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$3,150 -</a:t>
                      </a:r>
                      <a:r>
                        <a:rPr lang="en-US" sz="1400" b="1" baseline="0" dirty="0" smtClean="0"/>
                        <a:t> $15,450</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198536"/>
                  </a:ext>
                </a:extLst>
              </a:tr>
              <a:tr h="326129">
                <a:tc>
                  <a:txBody>
                    <a:bodyPr/>
                    <a:lstStyle/>
                    <a:p>
                      <a:pPr algn="ctr"/>
                      <a:r>
                        <a:rPr lang="en-US" sz="1400" b="1" dirty="0"/>
                        <a:t>$</a:t>
                      </a:r>
                      <a:r>
                        <a:rPr lang="en-US" sz="1400" b="1" dirty="0" smtClean="0"/>
                        <a:t>13,701</a:t>
                      </a:r>
                      <a:r>
                        <a:rPr lang="en-US" sz="1400" b="1" baseline="0" dirty="0" smtClean="0"/>
                        <a:t> </a:t>
                      </a:r>
                      <a:r>
                        <a:rPr lang="en-US" sz="1400" b="1" baseline="0" dirty="0"/>
                        <a:t>+</a:t>
                      </a:r>
                      <a:endParaRPr lang="en-US" sz="14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a:t>
                      </a:r>
                      <a:r>
                        <a:rPr lang="en-US" sz="1400" b="1" dirty="0" smtClean="0"/>
                        <a:t>14,650 </a:t>
                      </a:r>
                      <a:r>
                        <a:rPr lang="en-US" sz="14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a:t>
                      </a:r>
                      <a:r>
                        <a:rPr lang="en-US" sz="1400" b="1" baseline="0" dirty="0" smtClean="0"/>
                        <a:t>15,450 +</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697736"/>
                  </a:ext>
                </a:extLst>
              </a:tr>
            </a:tbl>
          </a:graphicData>
        </a:graphic>
      </p:graphicFrame>
      <p:sp>
        <p:nvSpPr>
          <p:cNvPr id="5" name="TextBox 4">
            <a:extLst>
              <a:ext uri="{FF2B5EF4-FFF2-40B4-BE49-F238E27FC236}">
                <a16:creationId xmlns:a16="http://schemas.microsoft.com/office/drawing/2014/main" id="{2C414392-60C9-423F-8DCA-00164CA2B991}"/>
              </a:ext>
            </a:extLst>
          </p:cNvPr>
          <p:cNvSpPr txBox="1"/>
          <p:nvPr/>
        </p:nvSpPr>
        <p:spPr>
          <a:xfrm>
            <a:off x="1687353" y="3948841"/>
            <a:ext cx="6075903"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The lower trust brackets save </a:t>
            </a:r>
            <a:r>
              <a:rPr kumimoji="0" lang="en-US" sz="1050" b="0" i="0" u="none" strike="noStrike" kern="1200" cap="none" spc="0" normalizeH="0" baseline="0" noProof="0" dirty="0" smtClean="0">
                <a:ln>
                  <a:noFill/>
                </a:ln>
                <a:effectLst/>
                <a:uLnTx/>
                <a:uFillTx/>
                <a:latin typeface="Calibri" panose="020F0502020204030204"/>
                <a:ea typeface="+mn-ea"/>
                <a:cs typeface="+mn-cs"/>
              </a:rPr>
              <a:t>$</a:t>
            </a:r>
            <a:r>
              <a:rPr lang="en-US" sz="1050" dirty="0" smtClean="0">
                <a:latin typeface="Calibri" panose="020F0502020204030204"/>
              </a:rPr>
              <a:t>3,659</a:t>
            </a:r>
            <a:r>
              <a:rPr kumimoji="0" lang="en-US" sz="1050" b="0" i="0" u="none" strike="noStrike" kern="1200" cap="none" spc="0" normalizeH="0" baseline="0" noProof="0" dirty="0" smtClean="0">
                <a:ln>
                  <a:noFill/>
                </a:ln>
                <a:effectLst/>
                <a:uLnTx/>
                <a:uFillTx/>
                <a:latin typeface="Calibri" panose="020F0502020204030204"/>
                <a:ea typeface="+mn-ea"/>
                <a:cs typeface="+mn-cs"/>
              </a:rPr>
              <a:t> </a:t>
            </a:r>
            <a:r>
              <a:rPr kumimoji="0" lang="en-US" sz="1050" b="0" i="0" u="none" strike="noStrike" kern="1200" cap="none" spc="0" normalizeH="0" baseline="0" noProof="0" dirty="0">
                <a:ln>
                  <a:noFill/>
                </a:ln>
                <a:effectLst/>
                <a:uLnTx/>
                <a:uFillTx/>
                <a:latin typeface="Calibri" panose="020F0502020204030204"/>
                <a:ea typeface="+mn-ea"/>
                <a:cs typeface="+mn-cs"/>
              </a:rPr>
              <a:t>in income taxes on the first $</a:t>
            </a:r>
            <a:r>
              <a:rPr kumimoji="0" lang="en-US" sz="1050" b="0" i="0" u="none" strike="noStrike" kern="1200" cap="none" spc="0" normalizeH="0" baseline="0" noProof="0" dirty="0" smtClean="0">
                <a:ln>
                  <a:noFill/>
                </a:ln>
                <a:effectLst/>
                <a:uLnTx/>
                <a:uFillTx/>
                <a:latin typeface="Calibri" panose="020F0502020204030204"/>
                <a:ea typeface="+mn-ea"/>
                <a:cs typeface="+mn-cs"/>
              </a:rPr>
              <a:t>15,200 </a:t>
            </a:r>
            <a:r>
              <a:rPr kumimoji="0" lang="en-US" sz="1050" b="0" i="0" u="none" strike="noStrike" kern="1200" cap="none" spc="0" normalizeH="0" baseline="0" noProof="0" dirty="0">
                <a:ln>
                  <a:noFill/>
                </a:ln>
                <a:effectLst/>
                <a:uLnTx/>
                <a:uFillTx/>
                <a:latin typeface="Calibri" panose="020F0502020204030204"/>
                <a:ea typeface="+mn-ea"/>
                <a:cs typeface="+mn-cs"/>
              </a:rPr>
              <a:t>of income.  This increases to </a:t>
            </a:r>
            <a:r>
              <a:rPr kumimoji="0" lang="en-US" sz="1050" b="0" i="0" u="none" strike="noStrike" kern="1200" cap="none" spc="0" normalizeH="0" baseline="0" noProof="0" dirty="0" smtClean="0">
                <a:ln>
                  <a:noFill/>
                </a:ln>
                <a:effectLst/>
                <a:uLnTx/>
                <a:uFillTx/>
                <a:latin typeface="Calibri" panose="020F0502020204030204"/>
                <a:ea typeface="+mn-ea"/>
                <a:cs typeface="+mn-cs"/>
              </a:rPr>
              <a:t>$5,624 </a:t>
            </a:r>
            <a:r>
              <a:rPr kumimoji="0" lang="en-US" sz="1050" b="0" i="0" u="none" strike="noStrike" kern="1200" cap="none" spc="0" normalizeH="0" baseline="0" noProof="0" dirty="0">
                <a:ln>
                  <a:noFill/>
                </a:ln>
                <a:effectLst/>
                <a:uLnTx/>
                <a:uFillTx/>
                <a:latin typeface="Calibri" panose="020F0502020204030204"/>
                <a:ea typeface="+mn-ea"/>
                <a:cs typeface="+mn-cs"/>
              </a:rPr>
              <a:t>if the 3.8% Net Investment Income Tax is also saved (additional savings of </a:t>
            </a:r>
            <a:r>
              <a:rPr kumimoji="0" lang="en-US" sz="1050" b="0" i="0" u="none" strike="noStrike" kern="1200" cap="none" spc="0" normalizeH="0" baseline="0" noProof="0" dirty="0" smtClean="0">
                <a:ln>
                  <a:noFill/>
                </a:ln>
                <a:effectLst/>
                <a:uLnTx/>
                <a:uFillTx/>
                <a:latin typeface="Calibri" panose="020F0502020204030204"/>
                <a:ea typeface="+mn-ea"/>
                <a:cs typeface="+mn-cs"/>
              </a:rPr>
              <a:t>$5,624-$3,659=$1,965).</a:t>
            </a:r>
            <a:endParaRPr kumimoji="0" lang="en-US" sz="1350" b="0" i="0" u="none" strike="noStrike" kern="1200" cap="none" spc="0" normalizeH="0" baseline="0" noProof="0" dirty="0">
              <a:ln>
                <a:noFill/>
              </a:ln>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D66CDEC-C06E-48A9-BFCC-7C1A0AC7FDF3}"/>
              </a:ext>
            </a:extLst>
          </p:cNvPr>
          <p:cNvSpPr/>
          <p:nvPr/>
        </p:nvSpPr>
        <p:spPr>
          <a:xfrm>
            <a:off x="391391" y="630584"/>
            <a:ext cx="8752609"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Kiddie Tax was modified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by the 2017 TCJA and taxed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child’s unearned investment income over a certain threshold if the child is under 18, or over 18 but under 24 if a “full-time student” without significant earned income. Under prior law, unearned income of the child was taxed at the parents’ rates. Under the 2017 Tax Act, unearned income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was taxed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using the trust tax rates, which are as follows:</a:t>
            </a:r>
          </a:p>
        </p:txBody>
      </p:sp>
      <p:sp>
        <p:nvSpPr>
          <p:cNvPr id="7" name="TextBox 6">
            <a:extLst>
              <a:ext uri="{FF2B5EF4-FFF2-40B4-BE49-F238E27FC236}">
                <a16:creationId xmlns:a16="http://schemas.microsoft.com/office/drawing/2014/main" id="{4CDEF464-9FC4-472E-BE0C-FBC05340A4BA}"/>
              </a:ext>
            </a:extLst>
          </p:cNvPr>
          <p:cNvSpPr txBox="1"/>
          <p:nvPr/>
        </p:nvSpPr>
        <p:spPr>
          <a:xfrm>
            <a:off x="1603644" y="5917013"/>
            <a:ext cx="5799297"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 student is “full-time” if enrolled on the first day of at least five calendar months in the year.</a:t>
            </a:r>
          </a:p>
        </p:txBody>
      </p:sp>
      <p:sp>
        <p:nvSpPr>
          <p:cNvPr id="8" name="Rectangle 7"/>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771353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0963"/>
            <a:ext cx="9144000" cy="711200"/>
          </a:xfrm>
        </p:spPr>
        <p:txBody>
          <a:bodyPr>
            <a:noAutofit/>
          </a:bodyPr>
          <a:lstStyle/>
          <a:p>
            <a:pPr algn="ctr">
              <a:lnSpc>
                <a:spcPct val="90000"/>
              </a:lnSpc>
              <a:spcBef>
                <a:spcPts val="1200"/>
              </a:spcBef>
              <a:spcAft>
                <a:spcPts val="200"/>
              </a:spcAft>
              <a:buClr>
                <a:schemeClr val="accent1"/>
              </a:buClr>
              <a:buSzPct val="100000"/>
            </a:pPr>
            <a:r>
              <a:rPr lang="en-US" sz="2800" b="1" dirty="0">
                <a:solidFill>
                  <a:srgbClr val="7E2A44"/>
                </a:solidFill>
                <a:latin typeface="Times New Roman" panose="02020603050405020304" pitchFamily="18" charset="0"/>
                <a:ea typeface="+mn-ea"/>
                <a:cs typeface="Times New Roman" panose="02020603050405020304" pitchFamily="18" charset="0"/>
              </a:rPr>
              <a:t>Potential Section 199A Savings</a:t>
            </a:r>
          </a:p>
        </p:txBody>
      </p:sp>
      <p:sp>
        <p:nvSpPr>
          <p:cNvPr id="6" name="TextBox 5"/>
          <p:cNvSpPr txBox="1"/>
          <p:nvPr/>
        </p:nvSpPr>
        <p:spPr>
          <a:xfrm>
            <a:off x="0" y="605977"/>
            <a:ext cx="9144001" cy="701730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sng" strike="noStrike" kern="1200" cap="none" spc="0" normalizeH="0" baseline="0" noProof="0" dirty="0">
                <a:ln>
                  <a:noFill/>
                </a:ln>
                <a:effectLst/>
                <a:uLnTx/>
                <a:uFillTx/>
                <a:latin typeface="Calibri" panose="020F0502020204030204"/>
                <a:ea typeface="+mn-ea"/>
                <a:cs typeface="+mn-cs"/>
              </a:rPr>
              <a:t>High Income Taxpayer with No Section 199A Deduction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Total Taxes on </a:t>
            </a:r>
            <a:r>
              <a:rPr kumimoji="0" lang="en-US" sz="1800" b="0" i="0" u="none" strike="noStrike" kern="1200" cap="none" spc="0" normalizeH="0" baseline="0" noProof="0" dirty="0" smtClean="0">
                <a:ln>
                  <a:noFill/>
                </a:ln>
                <a:effectLst/>
                <a:uLnTx/>
                <a:uFillTx/>
                <a:latin typeface="Calibri" panose="020F0502020204030204"/>
                <a:ea typeface="+mn-ea"/>
                <a:cs typeface="+mn-cs"/>
              </a:rPr>
              <a:t>$609,350 </a:t>
            </a:r>
            <a:r>
              <a:rPr kumimoji="0" lang="en-US" sz="1800" b="0" i="0" u="none" strike="noStrike" kern="1200" cap="none" spc="0" normalizeH="0" baseline="0" noProof="0" dirty="0">
                <a:ln>
                  <a:noFill/>
                </a:ln>
                <a:effectLst/>
                <a:uLnTx/>
                <a:uFillTx/>
                <a:latin typeface="Calibri" panose="020F0502020204030204"/>
                <a:ea typeface="+mn-ea"/>
                <a:cs typeface="+mn-cs"/>
              </a:rPr>
              <a:t>of Income at 40.8% (37% + 3.8%) = </a:t>
            </a:r>
            <a:r>
              <a:rPr kumimoji="0" lang="en-US" sz="1800" b="0" i="0" u="none" strike="noStrike" kern="1200" cap="none" spc="0" normalizeH="0" baseline="0" noProof="0" dirty="0" smtClean="0">
                <a:ln>
                  <a:noFill/>
                </a:ln>
                <a:effectLst/>
                <a:uLnTx/>
                <a:uFillTx/>
                <a:latin typeface="Calibri" panose="020F0502020204030204"/>
                <a:ea typeface="+mn-ea"/>
                <a:cs typeface="+mn-cs"/>
              </a:rPr>
              <a:t>$248,614 </a:t>
            </a:r>
            <a:r>
              <a:rPr kumimoji="0" lang="en-US" sz="1800" b="0" i="0" u="none" strike="noStrike" kern="1200" cap="none" spc="0" normalizeH="0" baseline="0" noProof="0" dirty="0">
                <a:ln>
                  <a:noFill/>
                </a:ln>
                <a:effectLst/>
                <a:uLnTx/>
                <a:uFillTx/>
                <a:latin typeface="Calibri" panose="020F0502020204030204"/>
                <a:ea typeface="+mn-ea"/>
                <a:cs typeface="+mn-cs"/>
              </a:rPr>
              <a:t>of Income Taxes</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sng" strike="noStrike" kern="1200" cap="none" spc="0" normalizeH="0" baseline="0" noProof="0" dirty="0">
                <a:ln>
                  <a:noFill/>
                </a:ln>
                <a:effectLst/>
                <a:uLnTx/>
                <a:uFillTx/>
                <a:latin typeface="Calibri" panose="020F0502020204030204"/>
                <a:ea typeface="+mn-ea"/>
                <a:cs typeface="+mn-cs"/>
              </a:rPr>
              <a:t>Low Income Taxpayer with No Section 199A Deduction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a:t>
            </a:r>
            <a:r>
              <a:rPr kumimoji="0" lang="en-US" sz="1800" b="0" i="0" u="none" strike="noStrike" kern="1200" cap="none" spc="0" normalizeH="0" baseline="0" noProof="0" dirty="0" smtClean="0">
                <a:ln>
                  <a:noFill/>
                </a:ln>
                <a:effectLst/>
                <a:uLnTx/>
                <a:uFillTx/>
                <a:latin typeface="Calibri" panose="020F0502020204030204"/>
                <a:ea typeface="+mn-ea"/>
                <a:cs typeface="+mn-cs"/>
              </a:rPr>
              <a:t>191,950 </a:t>
            </a:r>
            <a:r>
              <a:rPr kumimoji="0" lang="en-US" sz="1800" b="0" i="0" u="none" strike="noStrike" kern="1200" cap="none" spc="0" normalizeH="0" baseline="0" noProof="0" dirty="0">
                <a:ln>
                  <a:noFill/>
                </a:ln>
                <a:effectLst/>
                <a:uLnTx/>
                <a:uFillTx/>
                <a:latin typeface="Calibri" panose="020F0502020204030204"/>
                <a:ea typeface="+mn-ea"/>
                <a:cs typeface="+mn-cs"/>
              </a:rPr>
              <a:t>of Income for Single Taxpayer = </a:t>
            </a:r>
            <a:r>
              <a:rPr kumimoji="0" lang="en-US" sz="1800" b="0" i="0" u="none" strike="noStrike" kern="1200" cap="none" spc="0" normalizeH="0" baseline="0" noProof="0" dirty="0" smtClean="0">
                <a:ln>
                  <a:noFill/>
                </a:ln>
                <a:effectLst/>
                <a:uLnTx/>
                <a:uFillTx/>
                <a:latin typeface="Calibri" panose="020F0502020204030204"/>
                <a:ea typeface="+mn-ea"/>
                <a:cs typeface="+mn-cs"/>
              </a:rPr>
              <a:t>$39,106 of Income Taxes</a:t>
            </a: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(20.37% Effective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Savings From Income Tax Rate Brackets and Medicare Tax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 (Assuming No Section 199A Deduction) = </a:t>
            </a:r>
            <a:r>
              <a:rPr kumimoji="0" lang="en-US" sz="1800" b="1" i="0" u="none" strike="noStrike" kern="1200" cap="none" spc="0" normalizeH="0" baseline="0" noProof="0" dirty="0" smtClean="0">
                <a:ln>
                  <a:noFill/>
                </a:ln>
                <a:effectLst/>
                <a:uLnTx/>
                <a:uFillTx/>
                <a:latin typeface="Calibri" panose="020F0502020204030204"/>
                <a:ea typeface="+mn-ea"/>
                <a:cs typeface="+mn-cs"/>
              </a:rPr>
              <a:t>$39,210</a:t>
            </a:r>
            <a:endParaRPr kumimoji="0" lang="en-US" sz="1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a:pPr>
            <a:r>
              <a:rPr kumimoji="0" lang="en-US" sz="1800" b="1" i="0" u="sng" strike="noStrike" kern="1200" cap="none" spc="0" normalizeH="0" baseline="0" noProof="0" dirty="0">
                <a:ln>
                  <a:noFill/>
                </a:ln>
                <a:effectLst/>
                <a:uLnTx/>
                <a:uFillTx/>
                <a:latin typeface="Calibri" panose="020F0502020204030204"/>
                <a:ea typeface="+mn-ea"/>
                <a:cs typeface="+mn-cs"/>
              </a:rPr>
              <a:t>Low Income Taxpayer with Section 199A Deduction </a:t>
            </a:r>
          </a:p>
          <a:p>
            <a:pPr lvl="0" algn="ctr" defTabSz="457200">
              <a:lnSpc>
                <a:spcPct val="150000"/>
              </a:lnSpc>
              <a:defRPr/>
            </a:pPr>
            <a:r>
              <a:rPr lang="en-US" dirty="0"/>
              <a:t>$ 191,950 </a:t>
            </a:r>
            <a:r>
              <a:rPr kumimoji="0" lang="en-US" sz="1800" b="0" i="0" u="none" strike="noStrike" kern="1200" cap="none" spc="0" normalizeH="0" baseline="0" noProof="0" dirty="0">
                <a:ln>
                  <a:noFill/>
                </a:ln>
                <a:effectLst/>
                <a:uLnTx/>
                <a:uFillTx/>
                <a:latin typeface="Calibri" panose="020F0502020204030204"/>
                <a:ea typeface="+mn-ea"/>
                <a:cs typeface="+mn-cs"/>
              </a:rPr>
              <a:t>of Income for Single Taxpayer = </a:t>
            </a:r>
            <a:r>
              <a:rPr kumimoji="0" lang="en-US" sz="1800" b="0" i="0" u="none" strike="noStrike" kern="1200" cap="none" spc="0" normalizeH="0" baseline="0" noProof="0" dirty="0" smtClean="0">
                <a:ln>
                  <a:noFill/>
                </a:ln>
                <a:effectLst/>
                <a:uLnTx/>
                <a:uFillTx/>
                <a:latin typeface="Calibri" panose="020F0502020204030204"/>
                <a:ea typeface="+mn-ea"/>
                <a:cs typeface="+mn-cs"/>
              </a:rPr>
              <a:t>$37,219 of Income Taxes</a:t>
            </a: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(19.38% Effective Rate)</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Additional Section 199A Savings = </a:t>
            </a:r>
            <a:r>
              <a:rPr kumimoji="0" lang="en-US" sz="1800" b="1" i="0" u="none" strike="noStrike" kern="1200" cap="none" spc="0" normalizeH="0" baseline="0" noProof="0" dirty="0" smtClean="0">
                <a:ln>
                  <a:noFill/>
                </a:ln>
                <a:effectLst/>
                <a:uLnTx/>
                <a:uFillTx/>
                <a:latin typeface="Calibri" panose="020F0502020204030204"/>
                <a:ea typeface="+mn-ea"/>
                <a:cs typeface="+mn-cs"/>
              </a:rPr>
              <a:t>$9,436</a:t>
            </a:r>
            <a:endParaRPr kumimoji="0" lang="en-US" sz="1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a:t>
            </a:r>
            <a:r>
              <a:rPr kumimoji="0" lang="en-US" sz="2400" b="1" i="0" u="none" strike="noStrike" kern="1200" cap="none" spc="0" normalizeH="0" baseline="0" noProof="0" dirty="0">
                <a:ln>
                  <a:noFill/>
                </a:ln>
                <a:effectLst/>
                <a:uLnTx/>
                <a:uFillTx/>
                <a:latin typeface="Calibri" panose="020F0502020204030204"/>
                <a:ea typeface="+mn-ea"/>
                <a:cs typeface="+mn-cs"/>
              </a:rPr>
              <a:t>Total Savings if Kiddie Tax and 3.8% NIIT Avoided = </a:t>
            </a:r>
            <a:r>
              <a:rPr kumimoji="0" lang="en-US" sz="2400" b="1" i="0" u="none" strike="noStrike" kern="1200" cap="none" spc="0" normalizeH="0" baseline="0" noProof="0" dirty="0" smtClean="0">
                <a:ln>
                  <a:noFill/>
                </a:ln>
                <a:effectLst/>
                <a:uLnTx/>
                <a:uFillTx/>
                <a:latin typeface="Calibri" panose="020F0502020204030204"/>
                <a:ea typeface="+mn-ea"/>
                <a:cs typeface="+mn-cs"/>
              </a:rPr>
              <a:t>$48,660</a:t>
            </a:r>
            <a:endParaRPr kumimoji="0" lang="en-US" sz="1800" b="1" i="0" u="none" strike="noStrike" kern="1200" cap="none" spc="0" normalizeH="0" baseline="0" noProof="0" dirty="0">
              <a:ln>
                <a:noFill/>
              </a:ln>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23683898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00604" y="304285"/>
            <a:ext cx="6532606" cy="2892717"/>
          </a:xfrm>
          <a:prstGeom prst="rect">
            <a:avLst/>
          </a:prstGeom>
        </p:spPr>
      </p:pic>
      <p:pic>
        <p:nvPicPr>
          <p:cNvPr id="22" name="Picture 21"/>
          <p:cNvPicPr>
            <a:picLocks noChangeAspect="1"/>
          </p:cNvPicPr>
          <p:nvPr/>
        </p:nvPicPr>
        <p:blipFill>
          <a:blip r:embed="rId4"/>
          <a:stretch>
            <a:fillRect/>
          </a:stretch>
        </p:blipFill>
        <p:spPr>
          <a:xfrm>
            <a:off x="706619" y="3173921"/>
            <a:ext cx="6989805" cy="3274814"/>
          </a:xfrm>
          <a:prstGeom prst="rect">
            <a:avLst/>
          </a:prstGeom>
        </p:spPr>
      </p:pic>
      <p:sp>
        <p:nvSpPr>
          <p:cNvPr id="6" name="opportunity"/>
          <p:cNvSpPr/>
          <p:nvPr/>
        </p:nvSpPr>
        <p:spPr>
          <a:xfrm>
            <a:off x="7342680" y="1431325"/>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1</a:t>
            </a:r>
          </a:p>
        </p:txBody>
      </p:sp>
      <p:sp>
        <p:nvSpPr>
          <p:cNvPr id="5" name="Rectangle 4"/>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7545657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052" y="289556"/>
            <a:ext cx="4517656" cy="6318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pportunity"/>
          <p:cNvSpPr/>
          <p:nvPr/>
        </p:nvSpPr>
        <p:spPr>
          <a:xfrm>
            <a:off x="6936705" y="390141"/>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w="22225">
                  <a:solidFill>
                    <a:srgbClr val="44546A">
                      <a:lumMod val="50000"/>
                    </a:srgbClr>
                  </a:solidFill>
                  <a:prstDash val="solid"/>
                </a:ln>
                <a:solidFill>
                  <a:srgbClr val="00B050"/>
                </a:solidFill>
                <a:effectLst/>
                <a:uLnTx/>
                <a:uFillTx/>
                <a:latin typeface="Calibri" panose="020F0502020204030204"/>
                <a:ea typeface="+mn-ea"/>
                <a:cs typeface="+mn-cs"/>
              </a:rPr>
              <a:t>Opportunity 7</a:t>
            </a:r>
            <a:endPar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endParaRPr>
          </a:p>
        </p:txBody>
      </p:sp>
      <p:sp>
        <p:nvSpPr>
          <p:cNvPr id="5" name="Rectangle 4"/>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22636340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711" y="1306286"/>
            <a:ext cx="8774578"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696390" y="607704"/>
            <a:ext cx="3751220" cy="369332"/>
          </a:xfrm>
          <a:prstGeom prst="rect">
            <a:avLst/>
          </a:prstGeom>
          <a:noFill/>
        </p:spPr>
        <p:txBody>
          <a:bodyPr wrap="none" rtlCol="0">
            <a:spAutoFit/>
          </a:bodyPr>
          <a:lstStyle/>
          <a:p>
            <a:pPr algn="ctr"/>
            <a:r>
              <a:rPr lang="en-US" dirty="0" smtClean="0"/>
              <a:t>Chart is zoomed in on next two slides.</a:t>
            </a:r>
            <a:endParaRPr lang="en-US" dirty="0"/>
          </a:p>
        </p:txBody>
      </p:sp>
      <p:sp>
        <p:nvSpPr>
          <p:cNvPr id="6" name="TextBox 5"/>
          <p:cNvSpPr txBox="1"/>
          <p:nvPr/>
        </p:nvSpPr>
        <p:spPr>
          <a:xfrm>
            <a:off x="531223" y="1567543"/>
            <a:ext cx="340158" cy="400110"/>
          </a:xfrm>
          <a:prstGeom prst="rect">
            <a:avLst/>
          </a:prstGeom>
          <a:noFill/>
        </p:spPr>
        <p:txBody>
          <a:bodyPr wrap="none" rtlCol="0">
            <a:spAutoFit/>
          </a:bodyPr>
          <a:lstStyle/>
          <a:p>
            <a:r>
              <a:rPr lang="en-US" sz="2000" b="1" dirty="0" smtClean="0">
                <a:solidFill>
                  <a:schemeClr val="accent6">
                    <a:lumMod val="75000"/>
                  </a:schemeClr>
                </a:solidFill>
              </a:rPr>
              <a:t>A</a:t>
            </a:r>
            <a:endParaRPr lang="en-US" sz="2000" b="1" dirty="0">
              <a:solidFill>
                <a:schemeClr val="accent6">
                  <a:lumMod val="75000"/>
                </a:schemeClr>
              </a:solidFill>
            </a:endParaRPr>
          </a:p>
        </p:txBody>
      </p:sp>
      <p:sp>
        <p:nvSpPr>
          <p:cNvPr id="7" name="TextBox 6"/>
          <p:cNvSpPr txBox="1"/>
          <p:nvPr/>
        </p:nvSpPr>
        <p:spPr>
          <a:xfrm>
            <a:off x="5577840" y="1595455"/>
            <a:ext cx="328936" cy="400110"/>
          </a:xfrm>
          <a:prstGeom prst="rect">
            <a:avLst/>
          </a:prstGeom>
          <a:noFill/>
        </p:spPr>
        <p:txBody>
          <a:bodyPr wrap="none" rtlCol="0">
            <a:spAutoFit/>
          </a:bodyPr>
          <a:lstStyle/>
          <a:p>
            <a:r>
              <a:rPr lang="en-US" sz="2000" b="1" dirty="0" smtClean="0">
                <a:solidFill>
                  <a:srgbClr val="0070C0"/>
                </a:solidFill>
              </a:rPr>
              <a:t>B</a:t>
            </a:r>
            <a:endParaRPr lang="en-US" sz="2000" b="1" dirty="0">
              <a:solidFill>
                <a:srgbClr val="0070C0"/>
              </a:solidFill>
            </a:endParaRPr>
          </a:p>
        </p:txBody>
      </p:sp>
      <p:sp>
        <p:nvSpPr>
          <p:cNvPr id="8" name="opportunity"/>
          <p:cNvSpPr/>
          <p:nvPr/>
        </p:nvSpPr>
        <p:spPr>
          <a:xfrm>
            <a:off x="6575513" y="775063"/>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w="22225">
                  <a:solidFill>
                    <a:srgbClr val="44546A">
                      <a:lumMod val="50000"/>
                    </a:srgbClr>
                  </a:solidFill>
                  <a:prstDash val="solid"/>
                </a:ln>
                <a:solidFill>
                  <a:srgbClr val="00B050"/>
                </a:solidFill>
                <a:effectLst/>
                <a:uLnTx/>
                <a:uFillTx/>
                <a:latin typeface="Calibri" panose="020F0502020204030204"/>
                <a:ea typeface="+mn-ea"/>
                <a:cs typeface="+mn-cs"/>
              </a:rPr>
              <a:t>Opportunity 7</a:t>
            </a:r>
            <a:endPar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endParaRPr>
          </a:p>
        </p:txBody>
      </p:sp>
      <p:cxnSp>
        <p:nvCxnSpPr>
          <p:cNvPr id="3" name="Straight Connector 2"/>
          <p:cNvCxnSpPr/>
          <p:nvPr/>
        </p:nvCxnSpPr>
        <p:spPr>
          <a:xfrm>
            <a:off x="3995928" y="1306286"/>
            <a:ext cx="0" cy="3291840"/>
          </a:xfrm>
          <a:prstGeom prst="line">
            <a:avLst/>
          </a:prstGeom>
        </p:spPr>
        <p:style>
          <a:lnRef idx="1">
            <a:schemeClr val="accent3"/>
          </a:lnRef>
          <a:fillRef idx="0">
            <a:schemeClr val="accent3"/>
          </a:fillRef>
          <a:effectRef idx="0">
            <a:schemeClr val="accent3"/>
          </a:effectRef>
          <a:fontRef idx="minor">
            <a:schemeClr val="tx1"/>
          </a:fontRef>
        </p:style>
      </p:cxnSp>
      <p:sp>
        <p:nvSpPr>
          <p:cNvPr id="9" name="Rectangle 8"/>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7475962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33775" y="482247"/>
            <a:ext cx="2076450" cy="361950"/>
          </a:xfrm>
          <a:prstGeom prst="rect">
            <a:avLst/>
          </a:prstGeom>
        </p:spPr>
      </p:pic>
      <p:pic>
        <p:nvPicPr>
          <p:cNvPr id="6" name="Picture 5"/>
          <p:cNvPicPr>
            <a:picLocks noChangeAspect="1"/>
          </p:cNvPicPr>
          <p:nvPr/>
        </p:nvPicPr>
        <p:blipFill>
          <a:blip r:embed="rId3"/>
          <a:stretch>
            <a:fillRect/>
          </a:stretch>
        </p:blipFill>
        <p:spPr>
          <a:xfrm>
            <a:off x="147162" y="1215570"/>
            <a:ext cx="8849677" cy="4342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31223" y="1567543"/>
            <a:ext cx="340158" cy="400110"/>
          </a:xfrm>
          <a:prstGeom prst="rect">
            <a:avLst/>
          </a:prstGeom>
          <a:noFill/>
        </p:spPr>
        <p:txBody>
          <a:bodyPr wrap="none" rtlCol="0">
            <a:spAutoFit/>
          </a:bodyPr>
          <a:lstStyle/>
          <a:p>
            <a:r>
              <a:rPr lang="en-US" sz="2000" b="1" dirty="0" smtClean="0">
                <a:solidFill>
                  <a:schemeClr val="accent6">
                    <a:lumMod val="75000"/>
                  </a:schemeClr>
                </a:solidFill>
              </a:rPr>
              <a:t>A</a:t>
            </a:r>
            <a:endParaRPr lang="en-US" sz="2000" b="1" dirty="0">
              <a:solidFill>
                <a:schemeClr val="accent6">
                  <a:lumMod val="75000"/>
                </a:schemeClr>
              </a:solidFill>
            </a:endParaRPr>
          </a:p>
        </p:txBody>
      </p:sp>
      <p:sp>
        <p:nvSpPr>
          <p:cNvPr id="8" name="opportunity"/>
          <p:cNvSpPr/>
          <p:nvPr/>
        </p:nvSpPr>
        <p:spPr>
          <a:xfrm>
            <a:off x="6575513" y="775063"/>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w="22225">
                  <a:solidFill>
                    <a:srgbClr val="44546A">
                      <a:lumMod val="50000"/>
                    </a:srgbClr>
                  </a:solidFill>
                  <a:prstDash val="solid"/>
                </a:ln>
                <a:solidFill>
                  <a:srgbClr val="00B050"/>
                </a:solidFill>
                <a:effectLst/>
                <a:uLnTx/>
                <a:uFillTx/>
                <a:latin typeface="Calibri" panose="020F0502020204030204"/>
                <a:ea typeface="+mn-ea"/>
                <a:cs typeface="+mn-cs"/>
              </a:rPr>
              <a:t>Opportunity 7</a:t>
            </a:r>
            <a:endPar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endParaRPr>
          </a:p>
        </p:txBody>
      </p:sp>
      <p:sp>
        <p:nvSpPr>
          <p:cNvPr id="9" name="Rectangle 8"/>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2890406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4548" y="165100"/>
            <a:ext cx="4294904" cy="6330950"/>
          </a:xfrm>
          <a:prstGeom prst="rect">
            <a:avLst/>
          </a:prstGeom>
        </p:spPr>
      </p:pic>
    </p:spTree>
    <p:extLst>
      <p:ext uri="{BB962C8B-B14F-4D97-AF65-F5344CB8AC3E}">
        <p14:creationId xmlns:p14="http://schemas.microsoft.com/office/powerpoint/2010/main" val="29215303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33775" y="482247"/>
            <a:ext cx="2076450" cy="361950"/>
          </a:xfrm>
          <a:prstGeom prst="rect">
            <a:avLst/>
          </a:prstGeom>
        </p:spPr>
      </p:pic>
      <p:pic>
        <p:nvPicPr>
          <p:cNvPr id="2" name="Picture 1"/>
          <p:cNvPicPr>
            <a:picLocks noChangeAspect="1"/>
          </p:cNvPicPr>
          <p:nvPr/>
        </p:nvPicPr>
        <p:blipFill>
          <a:blip r:embed="rId3"/>
          <a:stretch>
            <a:fillRect/>
          </a:stretch>
        </p:blipFill>
        <p:spPr>
          <a:xfrm>
            <a:off x="66675" y="1266825"/>
            <a:ext cx="9010650" cy="432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83029" y="1395158"/>
            <a:ext cx="328936" cy="400110"/>
          </a:xfrm>
          <a:prstGeom prst="rect">
            <a:avLst/>
          </a:prstGeom>
          <a:noFill/>
        </p:spPr>
        <p:txBody>
          <a:bodyPr wrap="none" rtlCol="0">
            <a:spAutoFit/>
          </a:bodyPr>
          <a:lstStyle/>
          <a:p>
            <a:r>
              <a:rPr lang="en-US" sz="2000" b="1" dirty="0" smtClean="0">
                <a:solidFill>
                  <a:srgbClr val="0070C0"/>
                </a:solidFill>
              </a:rPr>
              <a:t>B</a:t>
            </a:r>
            <a:endParaRPr lang="en-US" sz="2000" b="1" dirty="0">
              <a:solidFill>
                <a:srgbClr val="0070C0"/>
              </a:solidFill>
            </a:endParaRPr>
          </a:p>
        </p:txBody>
      </p:sp>
      <p:sp>
        <p:nvSpPr>
          <p:cNvPr id="6" name="opportunity"/>
          <p:cNvSpPr/>
          <p:nvPr/>
        </p:nvSpPr>
        <p:spPr>
          <a:xfrm>
            <a:off x="6575513" y="775063"/>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w="22225">
                  <a:solidFill>
                    <a:srgbClr val="44546A">
                      <a:lumMod val="50000"/>
                    </a:srgbClr>
                  </a:solidFill>
                  <a:prstDash val="solid"/>
                </a:ln>
                <a:solidFill>
                  <a:srgbClr val="00B050"/>
                </a:solidFill>
                <a:effectLst/>
                <a:uLnTx/>
                <a:uFillTx/>
                <a:latin typeface="Calibri" panose="020F0502020204030204"/>
                <a:ea typeface="+mn-ea"/>
                <a:cs typeface="+mn-cs"/>
              </a:rPr>
              <a:t>Opportunity 7</a:t>
            </a:r>
            <a:endPar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endParaRPr>
          </a:p>
        </p:txBody>
      </p:sp>
      <p:sp>
        <p:nvSpPr>
          <p:cNvPr id="8" name="Rectangle 7"/>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6310584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021786"/>
            <a:ext cx="8153400" cy="40011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graphicFrame>
        <p:nvGraphicFramePr>
          <p:cNvPr id="5" name="Object 4"/>
          <p:cNvGraphicFramePr>
            <a:graphicFrameLocks noChangeAspect="1"/>
          </p:cNvGraphicFramePr>
          <p:nvPr>
            <p:extLst/>
          </p:nvPr>
        </p:nvGraphicFramePr>
        <p:xfrm>
          <a:off x="0" y="0"/>
          <a:ext cx="9144000" cy="6396511"/>
        </p:xfrm>
        <a:graphic>
          <a:graphicData uri="http://schemas.openxmlformats.org/presentationml/2006/ole">
            <mc:AlternateContent xmlns:mc="http://schemas.openxmlformats.org/markup-compatibility/2006">
              <mc:Choice xmlns:v="urn:schemas-microsoft-com:vml" Requires="v">
                <p:oleObj spid="_x0000_s1037" name="Acrobat Document" r:id="rId3" imgW="9326880" imgH="6035040" progId="Acrobat.Document.2017">
                  <p:embed/>
                </p:oleObj>
              </mc:Choice>
              <mc:Fallback>
                <p:oleObj name="Acrobat Document" r:id="rId3" imgW="9326880" imgH="6035040" progId="Acrobat.Document.2017">
                  <p:embed/>
                  <p:pic>
                    <p:nvPicPr>
                      <p:cNvPr id="5" name="Object 4"/>
                      <p:cNvPicPr/>
                      <p:nvPr/>
                    </p:nvPicPr>
                    <p:blipFill>
                      <a:blip r:embed="rId4"/>
                      <a:stretch>
                        <a:fillRect/>
                      </a:stretch>
                    </p:blipFill>
                    <p:spPr>
                      <a:xfrm>
                        <a:off x="0" y="0"/>
                        <a:ext cx="9144000" cy="6396511"/>
                      </a:xfrm>
                      <a:prstGeom prst="rect">
                        <a:avLst/>
                      </a:prstGeom>
                    </p:spPr>
                  </p:pic>
                </p:oleObj>
              </mc:Fallback>
            </mc:AlternateContent>
          </a:graphicData>
        </a:graphic>
      </p:graphicFrame>
      <p:sp>
        <p:nvSpPr>
          <p:cNvPr id="2" name="TextBox 1"/>
          <p:cNvSpPr txBox="1"/>
          <p:nvPr/>
        </p:nvSpPr>
        <p:spPr>
          <a:xfrm>
            <a:off x="17979" y="6045329"/>
            <a:ext cx="9008907" cy="276999"/>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pportunity"/>
          <p:cNvSpPr/>
          <p:nvPr/>
        </p:nvSpPr>
        <p:spPr>
          <a:xfrm>
            <a:off x="7013577" y="509722"/>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w="22225">
                  <a:solidFill>
                    <a:srgbClr val="44546A">
                      <a:lumMod val="50000"/>
                    </a:srgbClr>
                  </a:solidFill>
                  <a:prstDash val="solid"/>
                </a:ln>
                <a:solidFill>
                  <a:srgbClr val="00B050"/>
                </a:solidFill>
                <a:effectLst/>
                <a:uLnTx/>
                <a:uFillTx/>
                <a:latin typeface="Calibri" panose="020F0502020204030204"/>
                <a:ea typeface="+mn-ea"/>
                <a:cs typeface="+mn-cs"/>
              </a:rPr>
              <a:t>Opportunity 7</a:t>
            </a:r>
            <a:endPar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endParaRPr>
          </a:p>
        </p:txBody>
      </p:sp>
      <p:sp>
        <p:nvSpPr>
          <p:cNvPr id="6" name="Rectangle 5"/>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8290427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9090"/>
            <a:ext cx="82296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Use of Management Company and Related Arrangements</a:t>
            </a:r>
          </a:p>
          <a:p>
            <a:pPr marL="917575" marR="605155" lvl="1" indent="-455613" algn="just" defTabSz="457200" rtl="0" eaLnBrk="1" fontAlgn="auto" latinLnBrk="0" hangingPunct="1">
              <a:lnSpc>
                <a:spcPct val="100000"/>
              </a:lnSpc>
              <a:spcBef>
                <a:spcPts val="0"/>
              </a:spcBef>
              <a:spcAft>
                <a:spcPts val="0"/>
              </a:spcAft>
              <a:buClrTx/>
              <a:buSzPts val="1200"/>
              <a:buFontTx/>
              <a:buNone/>
              <a:tabLst>
                <a:tab pos="1442720" algn="l"/>
              </a:tabLst>
              <a:defRPr/>
            </a:pP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457200" y="1083449"/>
            <a:ext cx="8011886"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Planning for Section 199A could be problematic and challenged by the Service under the face of Section 269A where the company primarily performs services for one other company or other entity.  Consider the following: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Substantially all of the services of a PSC are performed for (or on behalf of) one other corporation, partnership, or other entity.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While the principal purpose for forming the PSC is not the avoidance or evasion of Federal income tax by securing the benefit of a deduction (e.g., under Section 199A), which would not otherwise be available because the PSC pre-existed, a new entity (division, subsidiary or brother-sister entity) would have in fact been formed for this  purpose.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It may be argued that the new division or entity providing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non-SSB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services should not be a PSC, as its principal activity is not the performance of personal services, caution should be exercised as the Section 269A and 199A definitions of personal services are not the same.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Most worrisome, perhaps, is that Section 269A permits the IRS to treat all related persons (within the meaning of Section 144(a)(3)) as one entity.  Might that be interpreted to negate the bifurcation of non-SSB and SSB revenue sources?  But if the future Regulations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indicate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that separate entities are not required and that accounting for non-SSB and SSB revenue sources internally under one entity will be sufficient then, perhaps, Section 269A has no bearing on the ultimate Section 199A tax result?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526869" y="507394"/>
            <a:ext cx="83994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Excerpt from LISI Income Tax Planning Newsletter #136, Published March 12, 2018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5351984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49573" y="34113"/>
            <a:ext cx="7044855" cy="62748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Coordination Of Buildings And Businesses</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7" name="TextBox 29"/>
          <p:cNvSpPr txBox="1"/>
          <p:nvPr/>
        </p:nvSpPr>
        <p:spPr>
          <a:xfrm>
            <a:off x="1797657" y="5595828"/>
            <a:ext cx="6463086" cy="57249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TBE and charging order protection, along with </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cross-collateralization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protect a married couple's business and investment assets, and reduce federal estate tax.</a:t>
            </a:r>
          </a:p>
        </p:txBody>
      </p:sp>
      <p:sp>
        <p:nvSpPr>
          <p:cNvPr id="18" name="TextBox 59"/>
          <p:cNvSpPr txBox="1"/>
          <p:nvPr/>
        </p:nvSpPr>
        <p:spPr>
          <a:xfrm>
            <a:off x="4953000" y="5294907"/>
            <a:ext cx="922351" cy="27034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(mortgage)</a:t>
            </a:r>
          </a:p>
        </p:txBody>
      </p:sp>
      <p:grpSp>
        <p:nvGrpSpPr>
          <p:cNvPr id="2" name="Group 1"/>
          <p:cNvGrpSpPr/>
          <p:nvPr/>
        </p:nvGrpSpPr>
        <p:grpSpPr>
          <a:xfrm>
            <a:off x="1295400" y="1484907"/>
            <a:ext cx="6496214" cy="3758316"/>
            <a:chOff x="1932168" y="1219200"/>
            <a:chExt cx="6496214" cy="3758316"/>
          </a:xfrm>
        </p:grpSpPr>
        <p:sp>
          <p:nvSpPr>
            <p:cNvPr id="6" name="Rounded Rectangle 5"/>
            <p:cNvSpPr/>
            <p:nvPr/>
          </p:nvSpPr>
          <p:spPr>
            <a:xfrm>
              <a:off x="2209800" y="1295400"/>
              <a:ext cx="1566407" cy="5009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 </a:t>
              </a:r>
            </a:p>
          </p:txBody>
        </p:sp>
        <p:sp>
          <p:nvSpPr>
            <p:cNvPr id="8" name="Rounded Rectangle 7"/>
            <p:cNvSpPr/>
            <p:nvPr/>
          </p:nvSpPr>
          <p:spPr>
            <a:xfrm>
              <a:off x="5334000" y="1219200"/>
              <a:ext cx="1566407" cy="5009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 </a:t>
              </a:r>
            </a:p>
          </p:txBody>
        </p:sp>
        <p:cxnSp>
          <p:nvCxnSpPr>
            <p:cNvPr id="9" name="Straight Connector 8"/>
            <p:cNvCxnSpPr>
              <a:stCxn id="6" idx="3"/>
              <a:endCxn id="11" idx="0"/>
            </p:cNvCxnSpPr>
            <p:nvPr/>
          </p:nvCxnSpPr>
          <p:spPr>
            <a:xfrm>
              <a:off x="3776207" y="1545867"/>
              <a:ext cx="748086" cy="5135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1"/>
              <a:endCxn id="11" idx="0"/>
            </p:cNvCxnSpPr>
            <p:nvPr/>
          </p:nvCxnSpPr>
          <p:spPr>
            <a:xfrm flipH="1">
              <a:off x="4524293" y="1469667"/>
              <a:ext cx="809707" cy="589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5"/>
            <p:cNvSpPr txBox="1"/>
            <p:nvPr/>
          </p:nvSpPr>
          <p:spPr>
            <a:xfrm>
              <a:off x="4118776" y="2059387"/>
              <a:ext cx="811033" cy="33395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TBE</a:t>
              </a:r>
            </a:p>
          </p:txBody>
        </p:sp>
        <p:sp>
          <p:nvSpPr>
            <p:cNvPr id="12" name="Oval 11"/>
            <p:cNvSpPr/>
            <p:nvPr/>
          </p:nvSpPr>
          <p:spPr>
            <a:xfrm>
              <a:off x="2289977" y="3236181"/>
              <a:ext cx="1383527" cy="7474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BUSINESS ENTITY</a:t>
              </a:r>
            </a:p>
          </p:txBody>
        </p:sp>
        <p:sp>
          <p:nvSpPr>
            <p:cNvPr id="13" name="Oval 12"/>
            <p:cNvSpPr/>
            <p:nvPr/>
          </p:nvSpPr>
          <p:spPr>
            <a:xfrm>
              <a:off x="5334000" y="3276600"/>
              <a:ext cx="1383527" cy="7474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BUILDING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ENTITY</a:t>
              </a:r>
            </a:p>
          </p:txBody>
        </p:sp>
        <p:pic>
          <p:nvPicPr>
            <p:cNvPr id="14" name="Picture 13" descr="http://www.iclipart.com/dodl.php?linklokauth=LzU2Ny9iYXRjaF8wMS8zMTAxMTRfbWo1b19naGdtXzEzMTAyOS5qcGcsMTQ2MDA2OTM1NSwxNzMuNjUuMTk2LjQzLDAsMCxMTF8wLCw5ZTczMjM4ODcxN2MzNjMzMDM1ZjU4NDg1MTgxNDA3MA%3D%3D/310114_mj5o_ghgm_131029.jpg"/>
            <p:cNvPicPr>
              <a:picLocks noChangeAspect="1" noChangeArrowheads="1"/>
            </p:cNvPicPr>
            <p:nvPr/>
          </p:nvPicPr>
          <p:blipFill>
            <a:blip r:embed="rId2" cstate="print"/>
            <a:srcRect/>
            <a:stretch>
              <a:fillRect/>
            </a:stretch>
          </p:blipFill>
          <p:spPr bwMode="auto">
            <a:xfrm>
              <a:off x="5562600" y="4191000"/>
              <a:ext cx="803080" cy="744674"/>
            </a:xfrm>
            <a:prstGeom prst="rect">
              <a:avLst/>
            </a:prstGeom>
            <a:noFill/>
          </p:spPr>
        </p:pic>
        <p:cxnSp>
          <p:nvCxnSpPr>
            <p:cNvPr id="15" name="Straight Connector 14"/>
            <p:cNvCxnSpPr/>
            <p:nvPr/>
          </p:nvCxnSpPr>
          <p:spPr>
            <a:xfrm flipH="1">
              <a:off x="6019800" y="4038600"/>
              <a:ext cx="3973" cy="23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flipH="1" flipV="1">
              <a:off x="3673504" y="3609893"/>
              <a:ext cx="1660496" cy="4041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54"/>
            <p:cNvSpPr txBox="1"/>
            <p:nvPr/>
          </p:nvSpPr>
          <p:spPr>
            <a:xfrm>
              <a:off x="3816626" y="3705308"/>
              <a:ext cx="1208598" cy="32600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year lease)</a:t>
              </a:r>
            </a:p>
          </p:txBody>
        </p:sp>
        <p:sp>
          <p:nvSpPr>
            <p:cNvPr id="19" name="TextBox 60"/>
            <p:cNvSpPr txBox="1"/>
            <p:nvPr/>
          </p:nvSpPr>
          <p:spPr>
            <a:xfrm>
              <a:off x="1932168" y="4166482"/>
              <a:ext cx="1884458" cy="81103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(Guarantees mortgage and pledges assets as collateral)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UCC Filing</a:t>
              </a:r>
            </a:p>
          </p:txBody>
        </p:sp>
        <p:cxnSp>
          <p:nvCxnSpPr>
            <p:cNvPr id="20" name="Straight Connector 19"/>
            <p:cNvCxnSpPr/>
            <p:nvPr/>
          </p:nvCxnSpPr>
          <p:spPr>
            <a:xfrm flipV="1">
              <a:off x="2981741" y="2226365"/>
              <a:ext cx="1137035" cy="1009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4929809" y="2226365"/>
              <a:ext cx="1095955" cy="1050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140271" y="1669774"/>
              <a:ext cx="1288111"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COMPLEX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TRUST</a:t>
              </a:r>
            </a:p>
          </p:txBody>
        </p:sp>
        <p:cxnSp>
          <p:nvCxnSpPr>
            <p:cNvPr id="23" name="Straight Connector 22"/>
            <p:cNvCxnSpPr>
              <a:endCxn id="13" idx="0"/>
            </p:cNvCxnSpPr>
            <p:nvPr/>
          </p:nvCxnSpPr>
          <p:spPr>
            <a:xfrm flipH="1">
              <a:off x="6025764" y="2401294"/>
              <a:ext cx="1758564" cy="875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470891" y="2035534"/>
              <a:ext cx="3669380" cy="1310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95600" y="2667000"/>
              <a:ext cx="381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95%</a:t>
              </a:r>
            </a:p>
          </p:txBody>
        </p:sp>
        <p:sp>
          <p:nvSpPr>
            <p:cNvPr id="33" name="TextBox 32"/>
            <p:cNvSpPr txBox="1"/>
            <p:nvPr/>
          </p:nvSpPr>
          <p:spPr>
            <a:xfrm>
              <a:off x="4038600" y="3124200"/>
              <a:ext cx="381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4" name="TextBox 33"/>
            <p:cNvSpPr txBox="1"/>
            <p:nvPr/>
          </p:nvSpPr>
          <p:spPr>
            <a:xfrm>
              <a:off x="5410200" y="3048000"/>
              <a:ext cx="381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95%</a:t>
              </a:r>
            </a:p>
          </p:txBody>
        </p:sp>
        <p:sp>
          <p:nvSpPr>
            <p:cNvPr id="35" name="TextBox 34"/>
            <p:cNvSpPr txBox="1"/>
            <p:nvPr/>
          </p:nvSpPr>
          <p:spPr>
            <a:xfrm>
              <a:off x="6477000" y="3048000"/>
              <a:ext cx="381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grpSp>
      <p:sp>
        <p:nvSpPr>
          <p:cNvPr id="39" name="TextBox 38"/>
          <p:cNvSpPr txBox="1"/>
          <p:nvPr/>
        </p:nvSpPr>
        <p:spPr>
          <a:xfrm>
            <a:off x="647700" y="676180"/>
            <a:ext cx="78486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Debt on building may protect assets of business equity.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Lease obligation to landlord company provides further protection.</a:t>
            </a:r>
          </a:p>
        </p:txBody>
      </p:sp>
      <p:sp>
        <p:nvSpPr>
          <p:cNvPr id="28" name="Rectangle 27"/>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5052188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1" y="755478"/>
            <a:ext cx="8229600" cy="51090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Let’s talk now about strategies as opposed to the 199 technical points that we could spend the rest of our time reviewing.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These strategies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are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it back to the office and apply it” items that can save solid tax dollars for your clients, and give you a useful checklist for what your law firm or CPA firm can do to help clients qualify for the strategy.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Taking into account that single taxpayers with under $157,500 in taxable income and married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taxpayers with under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$315,000 can take the deduction for any specified trade or business, and without reference to whether wages or qualified property levels apply: </a:t>
            </a:r>
          </a:p>
          <a:p>
            <a:pPr marL="914400"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Don’t Use S Corporations for Low Income Taxpayers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Do not use an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these clients, unless you have to have wages to justify a pension plan or can put part ownership under someone other than the taxpayer or the taxpayer's spouse that files a joint return with the taxpayer.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there is no significant pension plan, and a married contractor can earn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315,000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 a Schedule C taxpayer, do so without going into an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so that she does not have to pay herself reasonable wages under Revenue Ruling 74-44 and the long line of case law requiring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shareholders to pay themselves reasonable compensation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because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wages do not qualify for the Section 199A deduction.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ontent Placeholder 2"/>
          <p:cNvSpPr txBox="1">
            <a:spLocks/>
          </p:cNvSpPr>
          <p:nvPr/>
        </p:nvSpPr>
        <p:spPr>
          <a:xfrm>
            <a:off x="395073" y="147287"/>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6" name="opportunity"/>
          <p:cNvSpPr/>
          <p:nvPr/>
        </p:nvSpPr>
        <p:spPr>
          <a:xfrm>
            <a:off x="311551" y="4159256"/>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9</a:t>
            </a:r>
          </a:p>
        </p:txBody>
      </p:sp>
      <p:sp>
        <p:nvSpPr>
          <p:cNvPr id="5" name="Rectangle 4"/>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29285343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264" y="1716456"/>
            <a:ext cx="9167728" cy="5693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Minimize or Eliminate Guaranteed Payments From Partnerships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Your clients who derive income from entities taxed as partnerships should minimize guaranteed payments that they receive, because this income does not qualify for the Section 199A deduction.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your client is receiving a guaranteed payment that needs to be wages, then convey the partnership interest to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debt does not exceed basis, and the compensation paid to the individual owner of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does not have to be classified as a guaranteed payment.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Remember that hot assets (ordinary income assets) from the sale of a partnership interest qualify for the 199A deduction.</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Asset Sales Yielding Ordinary Income Can Qualify Under Section 199A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The Final Regulations specifically confirm this for situations where a partner’s sale of a partnership interest triggers “hot asset” income (from accounts receivable and appreciable items).</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This should also apply where there is a sale of assets and ordinary income form the sale of accounts receivable, and depreciation recapture.  Section 1231 business property that qualifies for capital gains will not qualify for the 199A deduction.</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ontent Placeholder 2"/>
          <p:cNvSpPr txBox="1">
            <a:spLocks/>
          </p:cNvSpPr>
          <p:nvPr/>
        </p:nvSpPr>
        <p:spPr>
          <a:xfrm>
            <a:off x="395072" y="161114"/>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 </a:t>
            </a:r>
            <a:r>
              <a:rPr kumimoji="0" lang="en-US" sz="28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Continued</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73453" y="654907"/>
            <a:ext cx="8732107" cy="1169551"/>
          </a:xfrm>
          <a:prstGeom prst="rect">
            <a:avLst/>
          </a:prstGeom>
          <a:noFill/>
        </p:spPr>
        <p:txBody>
          <a:bodyPr wrap="square" rtlCol="0">
            <a:spAutoFit/>
          </a:bodyPr>
          <a:lstStyle/>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Use S Corporations for High Income Taxpayers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If your client is well over the $217,500, or $415,000 if married, threshold, then the business is probably best suited to be an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 corporation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avoid employment taxes and to enable the person to pay himself or herself sufficient wages to qualify.</a:t>
            </a:r>
          </a:p>
        </p:txBody>
      </p:sp>
      <p:sp>
        <p:nvSpPr>
          <p:cNvPr id="8" name="opportunity"/>
          <p:cNvSpPr/>
          <p:nvPr/>
        </p:nvSpPr>
        <p:spPr>
          <a:xfrm>
            <a:off x="88900" y="1294138"/>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chemeClr val="bg1"/>
                </a:solidFill>
                <a:effectLst/>
                <a:uLnTx/>
                <a:uFillTx/>
                <a:latin typeface="Calibri" panose="020F0502020204030204"/>
                <a:ea typeface="+mn-ea"/>
                <a:cs typeface="+mn-cs"/>
              </a:rPr>
              <a:t>Opportunity 9</a:t>
            </a:r>
          </a:p>
        </p:txBody>
      </p:sp>
      <p:sp>
        <p:nvSpPr>
          <p:cNvPr id="9" name="opportunity"/>
          <p:cNvSpPr/>
          <p:nvPr/>
        </p:nvSpPr>
        <p:spPr>
          <a:xfrm>
            <a:off x="2720705" y="4155724"/>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1</a:t>
            </a:r>
          </a:p>
        </p:txBody>
      </p:sp>
      <p:sp>
        <p:nvSpPr>
          <p:cNvPr id="7" name="Rectangle 6"/>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30131698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352" y="898172"/>
            <a:ext cx="8083296" cy="42165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e.     </a:t>
            </a:r>
            <a:r>
              <a:rPr kumimoji="0" lang="en-US" sz="1400" b="1" i="0" u="sng" strike="noStrike" kern="1200" cap="none" spc="0" normalizeH="0" baseline="0" noProof="0" dirty="0">
                <a:ln>
                  <a:noFill/>
                </a:ln>
                <a:solidFill>
                  <a:prstClr val="black"/>
                </a:solidFill>
                <a:effectLst/>
                <a:uLnTx/>
                <a:uFillTx/>
                <a:latin typeface="Calibri" panose="020F0502020204030204"/>
              </a:rPr>
              <a:t>Reduce Income</a:t>
            </a:r>
            <a:r>
              <a:rPr kumimoji="0" lang="en-US" sz="1400" b="0" i="0" u="none" strike="noStrike" kern="1200" cap="none" spc="0" normalizeH="0" baseline="0" noProof="0" dirty="0">
                <a:ln>
                  <a:noFill/>
                </a:ln>
                <a:solidFill>
                  <a:prstClr val="black"/>
                </a:solidFill>
                <a:effectLst/>
                <a:uLnTx/>
                <a:uFillTx/>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rPr>
              <a:t>Do </a:t>
            </a:r>
            <a:r>
              <a:rPr kumimoji="0" lang="en-US" sz="1400" b="0" i="0" u="none" strike="noStrike" kern="1200" cap="none" spc="0" normalizeH="0" baseline="0" noProof="0" dirty="0">
                <a:ln>
                  <a:noFill/>
                </a:ln>
                <a:solidFill>
                  <a:prstClr val="black"/>
                </a:solidFill>
                <a:effectLst/>
                <a:uLnTx/>
                <a:uFillTx/>
                <a:latin typeface="Calibri" panose="020F0502020204030204"/>
              </a:rPr>
              <a:t>whatever you can to get the individual or married couple income below the $315,000/$157,500 levels if this </a:t>
            </a:r>
            <a:r>
              <a:rPr kumimoji="0" lang="en-US" sz="1400" b="0" i="0" u="none" strike="noStrike" kern="1200" cap="none" spc="0" normalizeH="0" baseline="0" noProof="0" dirty="0" smtClean="0">
                <a:ln>
                  <a:noFill/>
                </a:ln>
                <a:solidFill>
                  <a:prstClr val="black"/>
                </a:solidFill>
                <a:effectLst/>
                <a:uLnTx/>
                <a:uFillTx/>
                <a:latin typeface="Calibri" panose="020F0502020204030204"/>
              </a:rPr>
              <a:t>will </a:t>
            </a:r>
            <a:r>
              <a:rPr kumimoji="0" lang="en-US" sz="1400" b="0" i="0" u="none" strike="noStrike" kern="1200" cap="none" spc="0" normalizeH="0" baseline="0" noProof="0" dirty="0">
                <a:ln>
                  <a:noFill/>
                </a:ln>
                <a:solidFill>
                  <a:prstClr val="black"/>
                </a:solidFill>
                <a:effectLst/>
                <a:uLnTx/>
                <a:uFillTx/>
                <a:latin typeface="Calibri" panose="020F0502020204030204"/>
              </a:rPr>
              <a:t>save considerable taxes</a:t>
            </a:r>
            <a:r>
              <a:rPr kumimoji="0" lang="en-US" sz="1400" b="0" i="0" u="none" strike="noStrike" kern="1200" cap="none" spc="0" normalizeH="0" baseline="0" noProof="0" dirty="0" smtClean="0">
                <a:ln>
                  <a:noFill/>
                </a:ln>
                <a:solidFill>
                  <a:prstClr val="black"/>
                </a:solidFill>
                <a:effectLst/>
                <a:uLnTx/>
                <a:uFillTx/>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Defined </a:t>
            </a:r>
            <a:r>
              <a:rPr kumimoji="0" lang="en-US" sz="1400" b="0" i="0" u="none" strike="noStrike" kern="1200" cap="none" spc="0" normalizeH="0" baseline="0" noProof="0" dirty="0">
                <a:ln>
                  <a:noFill/>
                </a:ln>
                <a:solidFill>
                  <a:prstClr val="black"/>
                </a:solidFill>
                <a:effectLst/>
                <a:uLnTx/>
                <a:uFillTx/>
                <a:latin typeface="Calibri" panose="020F0502020204030204"/>
              </a:rPr>
              <a:t>benefit or cash balance pension planning</a:t>
            </a:r>
            <a:r>
              <a:rPr kumimoji="0" lang="en-US" sz="1400" b="0" i="0" u="none" strike="noStrike" kern="1200" cap="none" spc="0" normalizeH="0" baseline="0" noProof="0" dirty="0" smtClean="0">
                <a:ln>
                  <a:noFill/>
                </a:ln>
                <a:solidFill>
                  <a:prstClr val="black"/>
                </a:solidFill>
                <a:effectLst/>
                <a:uLnTx/>
                <a:uFillTx/>
                <a:latin typeface="Calibri" panose="020F0502020204030204"/>
              </a:rPr>
              <a:t>.</a:t>
            </a:r>
            <a:endParaRPr kumimoji="0" lang="en-US" sz="14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199A </a:t>
            </a:r>
            <a:r>
              <a:rPr kumimoji="0" lang="en-US" sz="1400" b="0" i="0" u="none" strike="noStrike" kern="1200" cap="none" spc="0" normalizeH="0" baseline="0" noProof="0" dirty="0">
                <a:ln>
                  <a:noFill/>
                </a:ln>
                <a:solidFill>
                  <a:prstClr val="black"/>
                </a:solidFill>
                <a:effectLst/>
                <a:uLnTx/>
                <a:uFillTx/>
                <a:latin typeface="Calibri" panose="020F0502020204030204"/>
              </a:rPr>
              <a:t>asset acquisitions</a:t>
            </a:r>
            <a:r>
              <a:rPr kumimoji="0" lang="en-US" sz="1400" b="0" i="0" u="none" strike="noStrike" kern="1200" cap="none" spc="0" normalizeH="0" baseline="0" noProof="0" dirty="0" smtClean="0">
                <a:ln>
                  <a:noFill/>
                </a:ln>
                <a:solidFill>
                  <a:prstClr val="black"/>
                </a:solidFill>
                <a:effectLst/>
                <a:uLnTx/>
                <a:uFillTx/>
                <a:latin typeface="Calibri" panose="020F0502020204030204"/>
              </a:rPr>
              <a:t>.</a:t>
            </a:r>
            <a:endParaRPr kumimoji="0" lang="en-US" sz="14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Shelter </a:t>
            </a:r>
            <a:r>
              <a:rPr kumimoji="0" lang="en-US" sz="1400" b="0" i="0" u="none" strike="noStrike" kern="1200" cap="none" spc="0" normalizeH="0" baseline="0" noProof="0" dirty="0">
                <a:ln>
                  <a:noFill/>
                </a:ln>
                <a:solidFill>
                  <a:prstClr val="black"/>
                </a:solidFill>
                <a:effectLst/>
                <a:uLnTx/>
                <a:uFillTx/>
                <a:latin typeface="Calibri" panose="020F0502020204030204"/>
              </a:rPr>
              <a:t>capital gains in Charitable Remainder </a:t>
            </a:r>
            <a:r>
              <a:rPr kumimoji="0" lang="en-US" sz="1400" b="0" i="0" u="none" strike="noStrike" kern="1200" cap="none" spc="0" normalizeH="0" baseline="0" noProof="0" dirty="0" smtClean="0">
                <a:ln>
                  <a:noFill/>
                </a:ln>
                <a:solidFill>
                  <a:prstClr val="black"/>
                </a:solidFill>
                <a:effectLst/>
                <a:uLnTx/>
                <a:uFillTx/>
                <a:latin typeface="Calibri" panose="020F0502020204030204"/>
              </a:rPr>
              <a:t>Unitrusts </a:t>
            </a:r>
            <a:r>
              <a:rPr kumimoji="0" lang="en-US" sz="1400" b="0" i="0" u="none" strike="noStrike" kern="1200" cap="none" spc="0" normalizeH="0" baseline="0" noProof="0" dirty="0">
                <a:ln>
                  <a:noFill/>
                </a:ln>
                <a:solidFill>
                  <a:prstClr val="black"/>
                </a:solidFill>
                <a:effectLst/>
                <a:uLnTx/>
                <a:uFillTx/>
                <a:latin typeface="Calibri" panose="020F0502020204030204"/>
              </a:rPr>
              <a:t>or by using deferred exchanges </a:t>
            </a:r>
            <a:r>
              <a:rPr kumimoji="0" lang="en-US" sz="1400" b="0" i="0" u="none" strike="noStrike" kern="1200" cap="none" spc="0" normalizeH="0" baseline="0" noProof="0" dirty="0" smtClean="0">
                <a:ln>
                  <a:noFill/>
                </a:ln>
                <a:solidFill>
                  <a:prstClr val="black"/>
                </a:solidFill>
                <a:effectLst/>
                <a:uLnTx/>
                <a:uFillTx/>
                <a:latin typeface="Calibri" panose="020F0502020204030204"/>
              </a:rPr>
              <a:t>	under 1031,</a:t>
            </a:r>
            <a:r>
              <a:rPr kumimoji="0" lang="en-US" sz="1400" b="0" i="0" u="none" strike="noStrike" kern="1200" cap="none" spc="0" normalizeH="0" noProof="0" dirty="0" smtClean="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which now</a:t>
            </a:r>
            <a:r>
              <a:rPr kumimoji="0" lang="en-US" sz="1400" b="0" i="0" u="none" strike="noStrike" kern="1200" cap="none" spc="0" normalizeH="0" noProof="0" dirty="0" smtClean="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only </a:t>
            </a:r>
            <a:r>
              <a:rPr kumimoji="0" lang="en-US" sz="1400" b="0" i="0" u="none" strike="noStrike" kern="1200" cap="none" spc="0" normalizeH="0" baseline="0" noProof="0" dirty="0">
                <a:ln>
                  <a:noFill/>
                </a:ln>
                <a:solidFill>
                  <a:prstClr val="black"/>
                </a:solidFill>
                <a:effectLst/>
                <a:uLnTx/>
                <a:uFillTx/>
                <a:latin typeface="Calibri" panose="020F0502020204030204"/>
              </a:rPr>
              <a:t>applies to investment or business real estate. </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Oil </a:t>
            </a:r>
            <a:r>
              <a:rPr kumimoji="0" lang="en-US" sz="1400" b="0" i="0" u="none" strike="noStrike" kern="1200" cap="none" spc="0" normalizeH="0" baseline="0" noProof="0" dirty="0">
                <a:ln>
                  <a:noFill/>
                </a:ln>
                <a:solidFill>
                  <a:prstClr val="black"/>
                </a:solidFill>
                <a:effectLst/>
                <a:uLnTx/>
                <a:uFillTx/>
                <a:latin typeface="Calibri" panose="020F0502020204030204"/>
              </a:rPr>
              <a:t>and gas investments (100% deduction for individual’s intangible drilling costs (IDC</a:t>
            </a:r>
            <a:r>
              <a:rPr kumimoji="0" lang="en-US" sz="1400" b="0" i="0" u="none" strike="noStrike" kern="1200" cap="none" spc="0" normalizeH="0" baseline="0" noProof="0" dirty="0" smtClean="0">
                <a:ln>
                  <a:noFill/>
                </a:ln>
                <a:solidFill>
                  <a:prstClr val="black"/>
                </a:solidFill>
                <a:effectLst/>
                <a:uLnTx/>
                <a:uFillTx/>
                <a:latin typeface="Calibri" panose="020F0502020204030204"/>
              </a:rPr>
              <a:t>).</a:t>
            </a:r>
            <a:endParaRPr kumimoji="0" lang="en-US" sz="14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Conservation </a:t>
            </a:r>
            <a:r>
              <a:rPr kumimoji="0" lang="en-US" sz="1400" b="0" i="0" u="none" strike="noStrike" kern="1200" cap="none" spc="0" normalizeH="0" baseline="0" noProof="0" dirty="0">
                <a:ln>
                  <a:noFill/>
                </a:ln>
                <a:solidFill>
                  <a:prstClr val="black"/>
                </a:solidFill>
                <a:effectLst/>
                <a:uLnTx/>
                <a:uFillTx/>
                <a:latin typeface="Calibri" panose="020F0502020204030204"/>
              </a:rPr>
              <a:t>easements</a:t>
            </a:r>
            <a:r>
              <a:rPr kumimoji="0" lang="en-US" sz="1400" b="0" i="0" u="none" strike="noStrike" kern="1200" cap="none" spc="0" normalizeH="0" baseline="0" noProof="0" dirty="0" smtClean="0">
                <a:ln>
                  <a:noFill/>
                </a:ln>
                <a:solidFill>
                  <a:prstClr val="black"/>
                </a:solidFill>
                <a:effectLst/>
                <a:uLnTx/>
                <a:uFillTx/>
                <a:latin typeface="Calibri" panose="020F0502020204030204"/>
              </a:rPr>
              <a:t>.</a:t>
            </a:r>
            <a:r>
              <a:rPr kumimoji="0" lang="en-US" sz="1400" b="0" i="0" u="none" strike="noStrike" kern="1200" cap="none" spc="0" normalizeH="0" baseline="0" noProof="0" dirty="0">
                <a:ln>
                  <a:noFill/>
                </a:ln>
                <a:solidFill>
                  <a:prstClr val="black"/>
                </a:solidFill>
                <a:effectLst/>
                <a:uLnTx/>
                <a:uFillTx/>
                <a:latin typeface="Calibri" panose="020F0502020204030204"/>
              </a:rPr>
              <a:t>	</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Put </a:t>
            </a:r>
            <a:r>
              <a:rPr kumimoji="0" lang="en-US" sz="1400" b="0" i="0" u="none" strike="noStrike" kern="1200" cap="none" spc="0" normalizeH="0" baseline="0" noProof="0" dirty="0">
                <a:ln>
                  <a:noFill/>
                </a:ln>
                <a:solidFill>
                  <a:prstClr val="black"/>
                </a:solidFill>
                <a:effectLst/>
                <a:uLnTx/>
                <a:uFillTx/>
                <a:latin typeface="Calibri" panose="020F0502020204030204"/>
              </a:rPr>
              <a:t>other family members to work and on the payroll to reduce taxpayer’s income and </a:t>
            </a:r>
            <a:r>
              <a:rPr lang="en-US" sz="1400" dirty="0">
                <a:solidFill>
                  <a:prstClr val="black"/>
                </a:solidFill>
                <a:latin typeface="Calibri" panose="020F0502020204030204"/>
              </a:rPr>
              <a:t> </a:t>
            </a:r>
            <a:r>
              <a:rPr lang="en-US" sz="1400" dirty="0" smtClean="0">
                <a:solidFill>
                  <a:prstClr val="black"/>
                </a:solidFill>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increase </a:t>
            </a:r>
            <a:r>
              <a:rPr kumimoji="0" lang="en-US" sz="1400" b="0" i="0" u="none" strike="noStrike" kern="1200" cap="none" spc="0" normalizeH="0" baseline="0" noProof="0" dirty="0">
                <a:ln>
                  <a:noFill/>
                </a:ln>
                <a:solidFill>
                  <a:prstClr val="black"/>
                </a:solidFill>
                <a:effectLst/>
                <a:uLnTx/>
                <a:uFillTx/>
                <a:latin typeface="Calibri" panose="020F0502020204030204"/>
              </a:rPr>
              <a:t>wages.  </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Pay </a:t>
            </a:r>
            <a:r>
              <a:rPr kumimoji="0" lang="en-US" sz="1400" b="0" i="0" u="none" strike="noStrike" kern="1200" cap="none" spc="0" normalizeH="0" baseline="0" noProof="0" dirty="0">
                <a:ln>
                  <a:noFill/>
                </a:ln>
                <a:solidFill>
                  <a:prstClr val="black"/>
                </a:solidFill>
                <a:effectLst/>
                <a:uLnTx/>
                <a:uFillTx/>
                <a:latin typeface="Calibri" panose="020F0502020204030204"/>
              </a:rPr>
              <a:t>past due and prior earned amounts to others in 2018. </a:t>
            </a:r>
          </a:p>
          <a:p>
            <a:pPr marL="342900" marR="0" lvl="0" indent="-342900" algn="l" defTabSz="4572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rPr>
              <a:t>Defer </a:t>
            </a:r>
            <a:r>
              <a:rPr kumimoji="0" lang="en-US" sz="1400" b="0" i="0" u="none" strike="noStrike" kern="1200" cap="none" spc="0" normalizeH="0" baseline="0" noProof="0" dirty="0">
                <a:ln>
                  <a:noFill/>
                </a:ln>
                <a:solidFill>
                  <a:prstClr val="black"/>
                </a:solidFill>
                <a:effectLst/>
                <a:uLnTx/>
                <a:uFillTx/>
                <a:latin typeface="Calibri" panose="020F0502020204030204"/>
              </a:rPr>
              <a:t>sale of capital gain asset to next year if sale will increase income above the </a:t>
            </a:r>
            <a:r>
              <a:rPr kumimoji="0" lang="en-US" sz="1400" b="0" i="0" u="none" strike="noStrike" kern="1200" cap="none" spc="0" normalizeH="0" baseline="0" noProof="0" dirty="0" smtClean="0">
                <a:ln>
                  <a:noFill/>
                </a:ln>
                <a:solidFill>
                  <a:prstClr val="black"/>
                </a:solidFill>
                <a:effectLst/>
                <a:uLnTx/>
                <a:uFillTx/>
                <a:latin typeface="Calibri" panose="020F0502020204030204"/>
              </a:rPr>
              <a:t>	threshold </a:t>
            </a:r>
            <a:r>
              <a:rPr kumimoji="0" lang="en-US" sz="1400" b="0" i="0" u="none" strike="noStrike" kern="1200" cap="none" spc="0" normalizeH="0" baseline="0" noProof="0" dirty="0">
                <a:ln>
                  <a:noFill/>
                </a:ln>
                <a:solidFill>
                  <a:prstClr val="black"/>
                </a:solidFill>
                <a:effectLst/>
                <a:uLnTx/>
                <a:uFillTx/>
                <a:latin typeface="Calibri" panose="020F0502020204030204"/>
              </a:rPr>
              <a:t>levels.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pportunity"/>
          <p:cNvSpPr/>
          <p:nvPr/>
        </p:nvSpPr>
        <p:spPr>
          <a:xfrm>
            <a:off x="2626467" y="765334"/>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3</a:t>
            </a:r>
          </a:p>
        </p:txBody>
      </p:sp>
      <p:sp>
        <p:nvSpPr>
          <p:cNvPr id="7" name="Content Placeholder 2"/>
          <p:cNvSpPr txBox="1">
            <a:spLocks/>
          </p:cNvSpPr>
          <p:nvPr/>
        </p:nvSpPr>
        <p:spPr>
          <a:xfrm>
            <a:off x="395072" y="190896"/>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 </a:t>
            </a:r>
            <a:r>
              <a:rPr kumimoji="0" lang="en-US" sz="28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Continued</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9282654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910" y="436604"/>
            <a:ext cx="8328454"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Establish Arm’s-Length Compensation and Sales Arrangements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 specified trade or business owned by a high-earner taxpayer may pay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arm’s-length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management, marketing, billing and factoring fees to a separate company whose income will not be Specified Trade or Service Business income until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Regulations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come 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When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Regulations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come out, the separate company can be owned by children and/or 678 Trusts which are considered as owned by the beneficiary who had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withdrawal right over all assets.  Google Gassman Forbes 678 to see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an article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 this.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ownership can be under complex trusts, which should receive a $157,500 threshold at both the trust level and at the level of each beneficiary until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Regulations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come out.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If  the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Regulations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restrict use of complex trusts convert the complex trust into a 678 trust, so for each young child, you will have $157,500 times 7% savings.</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45720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45720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Plan for Wages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371600" marR="0" lvl="3" indent="-45720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45720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Remember that the wages need to be 28.57% of what the income without wages would otherwise be, and include not only wages themselves, but also pension contributions and employer paid health benefits.</a:t>
            </a:r>
          </a:p>
          <a:p>
            <a:pPr marL="1371600" marR="0" lvl="3" indent="-45720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1600" marR="0" lvl="3" indent="47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You may, therefore, already have significant “wages” but may not know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pportunity"/>
          <p:cNvSpPr/>
          <p:nvPr/>
        </p:nvSpPr>
        <p:spPr>
          <a:xfrm>
            <a:off x="6689389" y="878727"/>
            <a:ext cx="1230281"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4</a:t>
            </a:r>
          </a:p>
        </p:txBody>
      </p:sp>
      <p:sp>
        <p:nvSpPr>
          <p:cNvPr id="8" name="mistake"/>
          <p:cNvSpPr/>
          <p:nvPr/>
        </p:nvSpPr>
        <p:spPr>
          <a:xfrm>
            <a:off x="3135707" y="4493052"/>
            <a:ext cx="908586" cy="307777"/>
          </a:xfrm>
          <a:prstGeom prst="rect">
            <a:avLst/>
          </a:prstGeom>
          <a:solidFill>
            <a:srgbClr val="FFFF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prstClr val="black"/>
                  </a:solidFill>
                  <a:prstDash val="solid"/>
                </a:ln>
                <a:solidFill>
                  <a:prstClr val="black"/>
                </a:solidFill>
                <a:effectLst/>
                <a:uLnTx/>
                <a:uFillTx/>
                <a:latin typeface="Calibri" panose="020F0502020204030204"/>
                <a:ea typeface="+mn-ea"/>
                <a:cs typeface="+mn-cs"/>
              </a:rPr>
              <a:t>Mistake 3</a:t>
            </a:r>
          </a:p>
        </p:txBody>
      </p:sp>
      <p:sp>
        <p:nvSpPr>
          <p:cNvPr id="10" name="Content Placeholder 2"/>
          <p:cNvSpPr txBox="1">
            <a:spLocks/>
          </p:cNvSpPr>
          <p:nvPr/>
        </p:nvSpPr>
        <p:spPr>
          <a:xfrm>
            <a:off x="395072" y="161114"/>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 </a:t>
            </a:r>
            <a:r>
              <a:rPr kumimoji="0" lang="en-US" sz="28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Continued</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14697035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599" y="2402169"/>
            <a:ext cx="9288162" cy="3108543"/>
            <a:chOff x="-277538" y="1019936"/>
            <a:chExt cx="9288162" cy="3108543"/>
          </a:xfrm>
        </p:grpSpPr>
        <p:sp>
          <p:nvSpPr>
            <p:cNvPr id="3" name="TextBox 2"/>
            <p:cNvSpPr txBox="1"/>
            <p:nvPr/>
          </p:nvSpPr>
          <p:spPr>
            <a:xfrm>
              <a:off x="-277538" y="1019936"/>
              <a:ext cx="9288162" cy="3108543"/>
            </a:xfrm>
            <a:prstGeom prst="rect">
              <a:avLst/>
            </a:prstGeom>
            <a:noFill/>
          </p:spPr>
          <p:txBody>
            <a:bodyPr wrap="square" rtlCol="0">
              <a:spAutoFit/>
            </a:bodyPr>
            <a:lstStyle/>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	Decide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what income to aggregate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between related companies and what you can do to prevent aggregation in later years.  Remember you can’t aggregate SSTBs.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Separate life insurance agency</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income from investment advisory and annuity sales income. </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Restructure celebrities and well known </a:t>
              </a:r>
              <a:r>
                <a:rPr kumimoji="0" lang="en-US" sz="1400" b="1" i="0" u="sng" strike="noStrike" kern="1200" cap="none" spc="0" normalizeH="0" baseline="0" noProof="0" dirty="0" smtClean="0">
                  <a:ln>
                    <a:noFill/>
                  </a:ln>
                  <a:solidFill>
                    <a:prstClr val="black"/>
                  </a:solidFill>
                  <a:effectLst/>
                  <a:uLnTx/>
                  <a:uFillTx/>
                  <a:latin typeface="Calibri" panose="020F0502020204030204"/>
                  <a:ea typeface="+mn-ea"/>
                  <a:cs typeface="+mn-cs"/>
                </a:rPr>
                <a:t>professionals</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so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that their earnings come from business operations and not from royalties or endorsements.</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	Make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real estate rentals and other “passive” activities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active in order to qualify such activities for the Section 199A deduction.</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5356615" y="1292315"/>
              <a:ext cx="3483966" cy="1432944"/>
              <a:chOff x="5356615" y="1292315"/>
              <a:chExt cx="3483966" cy="1432944"/>
            </a:xfrm>
          </p:grpSpPr>
          <p:sp>
            <p:nvSpPr>
              <p:cNvPr id="8" name="mistake"/>
              <p:cNvSpPr/>
              <p:nvPr/>
            </p:nvSpPr>
            <p:spPr>
              <a:xfrm>
                <a:off x="6098315" y="1292315"/>
                <a:ext cx="908586" cy="307777"/>
              </a:xfrm>
              <a:prstGeom prst="rect">
                <a:avLst/>
              </a:prstGeom>
              <a:solidFill>
                <a:srgbClr val="FFFF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prstClr val="black"/>
                      </a:solidFill>
                      <a:prstDash val="solid"/>
                    </a:ln>
                    <a:solidFill>
                      <a:prstClr val="black"/>
                    </a:solidFill>
                    <a:effectLst/>
                    <a:uLnTx/>
                    <a:uFillTx/>
                    <a:latin typeface="Calibri" panose="020F0502020204030204"/>
                    <a:ea typeface="+mn-ea"/>
                    <a:cs typeface="+mn-cs"/>
                  </a:rPr>
                  <a:t>Mistake 5</a:t>
                </a:r>
              </a:p>
            </p:txBody>
          </p:sp>
          <p:sp>
            <p:nvSpPr>
              <p:cNvPr id="9" name="mistake"/>
              <p:cNvSpPr/>
              <p:nvPr/>
            </p:nvSpPr>
            <p:spPr>
              <a:xfrm>
                <a:off x="7931995" y="1682666"/>
                <a:ext cx="908586" cy="307777"/>
              </a:xfrm>
              <a:prstGeom prst="rect">
                <a:avLst/>
              </a:prstGeom>
              <a:solidFill>
                <a:srgbClr val="FFFF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prstClr val="black"/>
                      </a:solidFill>
                      <a:prstDash val="solid"/>
                    </a:ln>
                    <a:solidFill>
                      <a:prstClr val="black"/>
                    </a:solidFill>
                    <a:effectLst/>
                    <a:uLnTx/>
                    <a:uFillTx/>
                    <a:latin typeface="Calibri" panose="020F0502020204030204"/>
                    <a:ea typeface="+mn-ea"/>
                    <a:cs typeface="+mn-cs"/>
                  </a:rPr>
                  <a:t>Mistake 1</a:t>
                </a:r>
              </a:p>
            </p:txBody>
          </p:sp>
          <p:sp>
            <p:nvSpPr>
              <p:cNvPr id="10" name="opportunity"/>
              <p:cNvSpPr/>
              <p:nvPr/>
            </p:nvSpPr>
            <p:spPr>
              <a:xfrm>
                <a:off x="5356615" y="2417482"/>
                <a:ext cx="1339008" cy="307777"/>
              </a:xfrm>
              <a:prstGeom prst="rect">
                <a:avLst/>
              </a:prstGeom>
              <a:solidFill>
                <a:srgbClr val="00B05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22225">
                      <a:solidFill>
                        <a:srgbClr val="44546A">
                          <a:lumMod val="50000"/>
                        </a:srgbClr>
                      </a:solidFill>
                      <a:prstDash val="solid"/>
                    </a:ln>
                    <a:solidFill>
                      <a:srgbClr val="00B050"/>
                    </a:solidFill>
                    <a:effectLst/>
                    <a:uLnTx/>
                    <a:uFillTx/>
                    <a:latin typeface="Calibri" panose="020F0502020204030204"/>
                    <a:ea typeface="+mn-ea"/>
                    <a:cs typeface="+mn-cs"/>
                  </a:rPr>
                  <a:t>Opportunity 10</a:t>
                </a:r>
              </a:p>
            </p:txBody>
          </p:sp>
        </p:grpSp>
      </p:grpSp>
      <p:sp>
        <p:nvSpPr>
          <p:cNvPr id="12" name="Content Placeholder 2"/>
          <p:cNvSpPr txBox="1">
            <a:spLocks/>
          </p:cNvSpPr>
          <p:nvPr/>
        </p:nvSpPr>
        <p:spPr>
          <a:xfrm>
            <a:off x="395072" y="231062"/>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 </a:t>
            </a:r>
            <a:r>
              <a:rPr kumimoji="0" lang="en-US" sz="28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Continued</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33147741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442" y="752264"/>
            <a:ext cx="9402884" cy="5909310"/>
          </a:xfrm>
          <a:prstGeom prst="rect">
            <a:avLst/>
          </a:prstGeom>
          <a:noFill/>
        </p:spPr>
        <p:txBody>
          <a:bodyPr wrap="square" rtlCol="0">
            <a:spAutoFit/>
          </a:bodyPr>
          <a:lstStyle/>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Pay off loans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 eliminate interest expenses to qualify for a larger deduction, or maintain debt if 	interest expense will reduce income below the high earner thresholds. </a:t>
            </a:r>
          </a:p>
          <a:p>
            <a:pPr marL="1376363" marR="0" lvl="0" indent="-461963" algn="l" defTabSz="457200" rtl="0" eaLnBrk="1" fontAlgn="auto" latinLnBrk="0" hangingPunct="1">
              <a:lnSpc>
                <a:spcPct val="100000"/>
              </a:lnSpc>
              <a:spcBef>
                <a:spcPts val="0"/>
              </a:spcBef>
              <a:spcAft>
                <a:spcPts val="0"/>
              </a:spcAft>
              <a:buClrTx/>
              <a:buSzTx/>
              <a:buFontTx/>
              <a:buAutoNum type="alphaLcPeriod" startAt="12"/>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Taxpayers who have made debt decisions based in part upon the deducibility of interest may wish to 	reconsider normal assumptions, given that the interest deduction attributable to a trade or business 	that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generates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income qualifying for the Section 199A deduction will be saving income tax at a lower 	bracket. </a:t>
            </a:r>
          </a:p>
          <a:p>
            <a:pPr marL="91440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For example, a 37% bracket taxpayer who has an active business that pays $100,000 a year of interest 	on debt will be saving $29,600 in income taxes instead of $37,000 in income taxes as the result of the 	interest paid. </a:t>
            </a:r>
          </a:p>
          <a:p>
            <a:pPr marL="91440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If the same taxpayer has a separate trade or business or investment arrangement that is taxed in the 	37%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bracket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why not pay down the debt owed on the business that qualifies under Section 199A to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receive 	an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additional $7,000 in tax savings from the interest deduction?</a:t>
            </a:r>
          </a:p>
          <a:p>
            <a:pPr marL="91440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Under the 2017 Tax Cuts and Jobs Act, businesses with more than $25 million in average annual gross 	receipts for three preceding tax years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cannot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deduct interest expenses to the extent that such 	expenses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exceed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30% of their adjusted taxable income.</a:t>
            </a:r>
            <a:endPar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	Remember that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1231 property income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capital gains income from the sale of business property –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will 	not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qualify, but losses will reduce 199A income.  (See Section 1231 Summary Chart on next slide.)</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Section 1239 rules also apply.</a:t>
            </a: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63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2"/>
          <p:cNvSpPr txBox="1">
            <a:spLocks/>
          </p:cNvSpPr>
          <p:nvPr/>
        </p:nvSpPr>
        <p:spPr>
          <a:xfrm>
            <a:off x="395072" y="161114"/>
            <a:ext cx="8353855" cy="67749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r>
              <a:rPr kumimoji="0" lang="en-US" sz="28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rPr>
              <a:t>Section 199A Strategies, </a:t>
            </a:r>
            <a:r>
              <a:rPr kumimoji="0" lang="en-US" sz="2800" b="1" i="0" u="none" strike="noStrike" kern="1200" cap="none" spc="0" normalizeH="0" baseline="0" noProof="0" dirty="0" smtClean="0">
                <a:ln>
                  <a:noFill/>
                </a:ln>
                <a:solidFill>
                  <a:srgbClr val="7E2A44"/>
                </a:solidFill>
                <a:effectLst/>
                <a:uLnTx/>
                <a:uFillTx/>
                <a:latin typeface="Times New Roman" panose="02020603050405020304" pitchFamily="18" charset="0"/>
                <a:ea typeface="+mn-ea"/>
                <a:cs typeface="Times New Roman" panose="02020603050405020304" pitchFamily="18" charset="0"/>
              </a:rPr>
              <a:t>Continued</a:t>
            </a:r>
            <a:endParaRPr kumimoji="0" lang="en-US" sz="2400" b="1" i="0" u="none" strike="noStrike" kern="1200" cap="none" spc="0" normalizeH="0" baseline="0" noProof="0" dirty="0">
              <a:ln>
                <a:noFill/>
              </a:ln>
              <a:solidFill>
                <a:srgbClr val="7E2A44"/>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0" y="0"/>
            <a:ext cx="9144000" cy="16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EXCERPT </a:t>
            </a:r>
            <a:r>
              <a:rPr lang="en-US" dirty="0"/>
              <a:t>FROM </a:t>
            </a:r>
            <a:r>
              <a:rPr lang="en-US" dirty="0" smtClean="0"/>
              <a:t>“PLANNING WITH 199A, 678 TRUSTS AND COMPLEX TRUSTS”</a:t>
            </a:r>
            <a:endParaRPr lang="en-US" dirty="0"/>
          </a:p>
        </p:txBody>
      </p:sp>
    </p:spTree>
    <p:extLst>
      <p:ext uri="{BB962C8B-B14F-4D97-AF65-F5344CB8AC3E}">
        <p14:creationId xmlns:p14="http://schemas.microsoft.com/office/powerpoint/2010/main" val="988492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7257</Words>
  <Application>Microsoft Office PowerPoint</Application>
  <PresentationFormat>On-screen Show (4:3)</PresentationFormat>
  <Paragraphs>1357</Paragraphs>
  <Slides>154</Slides>
  <Notes>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154</vt:i4>
      </vt:variant>
    </vt:vector>
  </HeadingPairs>
  <TitlesOfParts>
    <vt:vector size="167" baseType="lpstr">
      <vt:lpstr>Arial</vt:lpstr>
      <vt:lpstr>Arial Black</vt:lpstr>
      <vt:lpstr>Calibri</vt:lpstr>
      <vt:lpstr>Calibri Light</vt:lpstr>
      <vt:lpstr>Corbel</vt:lpstr>
      <vt:lpstr>Palatino Linotype</vt:lpstr>
      <vt:lpstr>Stag Sans Light</vt:lpstr>
      <vt:lpstr>Times New Roman</vt:lpstr>
      <vt:lpstr>Tw Cen MT</vt:lpstr>
      <vt:lpstr>Verdana</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vt:lpstr>
      <vt:lpstr>Definitions</vt:lpstr>
      <vt:lpstr>Definitions</vt:lpstr>
      <vt:lpstr>Basic Income Tax Operations</vt:lpstr>
      <vt:lpstr>PowerPoint Presentation</vt:lpstr>
      <vt:lpstr>PowerPoint Presentation</vt:lpstr>
      <vt:lpstr>PowerPoint Presentation</vt:lpstr>
      <vt:lpstr>PowerPoint Presentation</vt:lpstr>
      <vt:lpstr>Confer with a Good Actuary</vt:lpstr>
      <vt:lpstr>Employee Census</vt:lpstr>
      <vt:lpstr>Optimize Qualified Plan Contributions  (courtesy of Jim Feutz, Suncoast Pension &amp; Benefits Group, Inc.) </vt:lpstr>
      <vt:lpstr>Optimize Qualified Plan Contributions (courtesy of Jim Feutz, Suncoast Pension &amp; Benefits Group, Inc.) </vt:lpstr>
      <vt:lpstr>Optimize Qualified Plan Contributions (courtesy of Jim Feutz, Suncoast Pension &amp; Benefits Group, Inc.) </vt:lpstr>
      <vt:lpstr>IRS Form 1120 for a C Corporation</vt:lpstr>
      <vt:lpstr>IRS Form 1120-S for an S Corporation</vt:lpstr>
      <vt:lpstr>IRS Form 1065 for Partnerships</vt:lpstr>
      <vt:lpstr>IRS Form 1040 Schedule C for Individuals</vt:lpstr>
      <vt:lpstr>IRS Form 1040 Schedule E for Individuals</vt:lpstr>
      <vt:lpstr>IRS Form 1065 Schedule K-1</vt:lpstr>
      <vt:lpstr>IRS Form 1120-S Schedule K-1</vt:lpstr>
      <vt:lpstr>Number of Firms by Entity Type, 1980 to 2017</vt:lpstr>
      <vt:lpstr>Corporations Generally</vt:lpstr>
      <vt:lpstr>Corporate Formation: Nonrecognition Under IRC § 351</vt:lpstr>
      <vt:lpstr>Taxation of C Corporations</vt:lpstr>
      <vt:lpstr>Taxation of C Corporations</vt:lpstr>
      <vt:lpstr>Historic U.S. Corporate Tax Rates</vt:lpstr>
      <vt:lpstr>Fringe Benefits</vt:lpstr>
      <vt:lpstr>C Corp v. S Corp Fringe Benefits</vt:lpstr>
      <vt:lpstr>IRC § 1372 - Partnership rules to apply for fringe benefit purposes</vt:lpstr>
      <vt:lpstr>Health Insurance Non-Discrimination Rules</vt:lpstr>
      <vt:lpstr>Vehicles</vt:lpstr>
      <vt:lpstr>The Guzzler Award</vt:lpstr>
      <vt:lpstr>Consolidated Groups</vt:lpstr>
      <vt:lpstr>Consolidated Groups</vt:lpstr>
      <vt:lpstr>Consolidated Groups</vt:lpstr>
      <vt:lpstr>Section 1202 Corporations</vt:lpstr>
      <vt:lpstr>Section 1202 companies are not permitted to engage in the following trades or businesses:</vt:lpstr>
      <vt:lpstr>General Requirements to Qualify for Section 1202 Gain Exclusion</vt:lpstr>
      <vt:lpstr>Taxation of S Corporations</vt:lpstr>
      <vt:lpstr>IRC § 1374 Unrecognized Built-In Gain Rules</vt:lpstr>
      <vt:lpstr>PowerPoint Presentation</vt:lpstr>
      <vt:lpstr>State Income Tax</vt:lpstr>
      <vt:lpstr>Top Marginal Corporate and Individual Income Tax Rates of 10 Most Populous States</vt:lpstr>
      <vt:lpstr>S Corporation Election Requirements</vt:lpstr>
      <vt:lpstr>Partnership v. S Corporation Which is Better to Hold Real Estate?</vt:lpstr>
      <vt:lpstr>Reasonable Compensation Rules</vt:lpstr>
      <vt:lpstr>S Corporations and C Corporations Compared</vt:lpstr>
      <vt:lpstr>S Corporations and C Corporations Compared</vt:lpstr>
      <vt:lpstr>S Corporations and C Corporations Compared</vt:lpstr>
      <vt:lpstr>Some Advantages of Partnerships Over S Corporations</vt:lpstr>
      <vt:lpstr>Some Advantages of S Corporations Over Partnerships</vt:lpstr>
      <vt:lpstr>PowerPoint Presentation</vt:lpstr>
      <vt:lpstr>A Partnership of S Corporations This is a very good way to own a medical practice because each S corp. receives its share of the LLC’s profits and each doctor can decide how much comes out of each S corp. as compensation and dividends.</vt:lpstr>
      <vt:lpstr>New Parent F Reorganization</vt:lpstr>
      <vt:lpstr>New Parent F Reorganization for a Medical Practice</vt:lpstr>
      <vt:lpstr> The Extended Letter of Protection Enhancement System (“ELOPE”) © 2007 Gassman, Crotty &amp; Denicolo, P.A.</vt:lpstr>
      <vt:lpstr> The Extended Letter of Protection Enhancement System (“ELOPE”)</vt:lpstr>
      <vt:lpstr> The Extended Letter of Protection Enhancement System (“ELOPE”)</vt:lpstr>
      <vt:lpstr> The Extended Letter of Protection Enhancement System ( “ELOPE”)</vt:lpstr>
      <vt:lpstr> The Extended Letter of Protection Enhancement System (“ELOPE”)</vt:lpstr>
      <vt:lpstr> The Extended Letter of Protection Enhancement System (“ELOPE”)</vt:lpstr>
      <vt:lpstr>199A Rules</vt:lpstr>
      <vt:lpstr>PowerPoint Presentation</vt:lpstr>
      <vt:lpstr>PowerPoint Presentation</vt:lpstr>
      <vt:lpstr>PowerPoint Presentation</vt:lpstr>
      <vt:lpstr>Items Relating To: Individual Taxpayers Qualified Business Income (Section 199A)</vt:lpstr>
      <vt:lpstr>PowerPoint Presentation</vt:lpstr>
      <vt:lpstr>Potential Section 199A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Baker</dc:creator>
  <cp:lastModifiedBy>Joe McKeever</cp:lastModifiedBy>
  <cp:revision>23</cp:revision>
  <cp:lastPrinted>2024-01-06T15:06:08Z</cp:lastPrinted>
  <dcterms:created xsi:type="dcterms:W3CDTF">2023-10-30T11:12:56Z</dcterms:created>
  <dcterms:modified xsi:type="dcterms:W3CDTF">2024-01-06T15:11:41Z</dcterms:modified>
</cp:coreProperties>
</file>