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71" r:id="rId3"/>
    <p:sldId id="270" r:id="rId4"/>
    <p:sldId id="257" r:id="rId5"/>
    <p:sldId id="268" r:id="rId6"/>
    <p:sldId id="258" r:id="rId7"/>
    <p:sldId id="259" r:id="rId8"/>
    <p:sldId id="260" r:id="rId9"/>
    <p:sldId id="261" r:id="rId10"/>
    <p:sldId id="262" r:id="rId11"/>
    <p:sldId id="263" r:id="rId12"/>
    <p:sldId id="264" r:id="rId13"/>
    <p:sldId id="265" r:id="rId14"/>
    <p:sldId id="266" r:id="rId15"/>
    <p:sldId id="267" r:id="rId16"/>
    <p:sldId id="269"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7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2110D408-4DBD-428E-A474-AF372B63CE82}" type="datetimeFigureOut">
              <a:rPr lang="en-US" smtClean="0"/>
              <a:pPr/>
              <a:t>4/23/2013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05429811-4C15-4D92-A2AF-EF0A2A1402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2C3FAEF-3DDA-4F37-9624-7EA47FC2D696}" type="datetime1">
              <a:rPr lang="en-US" smtClean="0"/>
              <a:pPr/>
              <a:t>4/23/2013</a:t>
            </a:fld>
            <a:endParaRPr lang="en-US"/>
          </a:p>
        </p:txBody>
      </p:sp>
      <p:sp>
        <p:nvSpPr>
          <p:cNvPr id="17" name="Footer Placeholder 16"/>
          <p:cNvSpPr>
            <a:spLocks noGrp="1"/>
          </p:cNvSpPr>
          <p:nvPr>
            <p:ph type="ftr" sz="quarter" idx="11"/>
          </p:nvPr>
        </p:nvSpPr>
        <p:spPr/>
        <p:txBody>
          <a:bodyPr/>
          <a:lstStyle/>
          <a:p>
            <a:r>
              <a:rPr lang="en-US" smtClean="0"/>
              <a:t>GASSMAN LAW ASSOCIATES, P.A.</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4D0E82-6FD8-40B5-A2EE-F29A3DD96E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7F858-654F-44B7-94A6-09566E962238}" type="datetime1">
              <a:rPr lang="en-US" smtClean="0"/>
              <a:pPr/>
              <a:t>4/23/2013</a:t>
            </a:fld>
            <a:endParaRPr lang="en-US"/>
          </a:p>
        </p:txBody>
      </p:sp>
      <p:sp>
        <p:nvSpPr>
          <p:cNvPr id="5" name="Footer Placeholder 4"/>
          <p:cNvSpPr>
            <a:spLocks noGrp="1"/>
          </p:cNvSpPr>
          <p:nvPr>
            <p:ph type="ftr" sz="quarter" idx="11"/>
          </p:nvPr>
        </p:nvSpPr>
        <p:spPr/>
        <p:txBody>
          <a:bodyPr/>
          <a:lstStyle/>
          <a:p>
            <a:r>
              <a:rPr lang="en-US" smtClean="0"/>
              <a:t>GASSMAN LAW ASSOCIATES, P.A.</a:t>
            </a:r>
            <a:endParaRPr lang="en-US"/>
          </a:p>
        </p:txBody>
      </p:sp>
      <p:sp>
        <p:nvSpPr>
          <p:cNvPr id="6" name="Slide Number Placeholder 5"/>
          <p:cNvSpPr>
            <a:spLocks noGrp="1"/>
          </p:cNvSpPr>
          <p:nvPr>
            <p:ph type="sldNum" sz="quarter" idx="12"/>
          </p:nvPr>
        </p:nvSpPr>
        <p:spPr/>
        <p:txBody>
          <a:bodyPr/>
          <a:lstStyle/>
          <a:p>
            <a:fld id="{804D0E82-6FD8-40B5-A2EE-F29A3DD96E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04D0E82-6FD8-40B5-A2EE-F29A3DD96E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6F6BB-98C3-44BF-B828-442F2C20FF85}" type="datetime1">
              <a:rPr lang="en-US" smtClean="0"/>
              <a:pPr/>
              <a:t>4/23/2013</a:t>
            </a:fld>
            <a:endParaRPr lang="en-US"/>
          </a:p>
        </p:txBody>
      </p:sp>
      <p:sp>
        <p:nvSpPr>
          <p:cNvPr id="5" name="Footer Placeholder 4"/>
          <p:cNvSpPr>
            <a:spLocks noGrp="1"/>
          </p:cNvSpPr>
          <p:nvPr>
            <p:ph type="ftr" sz="quarter" idx="11"/>
          </p:nvPr>
        </p:nvSpPr>
        <p:spPr/>
        <p:txBody>
          <a:bodyPr/>
          <a:lstStyle/>
          <a:p>
            <a:r>
              <a:rPr lang="en-US" smtClean="0"/>
              <a:t>GASSMAN LAW ASSOCIATES, P.A.</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C53CCDF-C00F-42DB-A756-67FBCC403A0A}" type="datetime1">
              <a:rPr lang="en-US" smtClean="0"/>
              <a:pPr/>
              <a:t>4/23/2013</a:t>
            </a:fld>
            <a:endParaRPr lang="en-US"/>
          </a:p>
        </p:txBody>
      </p:sp>
      <p:sp>
        <p:nvSpPr>
          <p:cNvPr id="5" name="Footer Placeholder 4"/>
          <p:cNvSpPr>
            <a:spLocks noGrp="1"/>
          </p:cNvSpPr>
          <p:nvPr>
            <p:ph type="ftr" sz="quarter" idx="11"/>
          </p:nvPr>
        </p:nvSpPr>
        <p:spPr/>
        <p:txBody>
          <a:bodyPr/>
          <a:lstStyle/>
          <a:p>
            <a:r>
              <a:rPr lang="en-US" smtClean="0"/>
              <a:t>GASSMAN LAW ASSOCIATES, P.A.</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04D0E82-6FD8-40B5-A2EE-F29A3DD96E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GASSMAN LAW ASSOCIATES, P.A.</a:t>
            </a:r>
            <a:endParaRPr lang="en-US"/>
          </a:p>
        </p:txBody>
      </p:sp>
      <p:sp>
        <p:nvSpPr>
          <p:cNvPr id="4" name="Date Placeholder 3"/>
          <p:cNvSpPr>
            <a:spLocks noGrp="1"/>
          </p:cNvSpPr>
          <p:nvPr>
            <p:ph type="dt" sz="half" idx="10"/>
          </p:nvPr>
        </p:nvSpPr>
        <p:spPr/>
        <p:txBody>
          <a:bodyPr/>
          <a:lstStyle/>
          <a:p>
            <a:fld id="{F6D2E538-BF80-4189-9553-E46F3DE6AF89}" type="datetime1">
              <a:rPr lang="en-US" smtClean="0"/>
              <a:pPr/>
              <a:t>4/23/2013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4D0E82-6FD8-40B5-A2EE-F29A3DD96E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991485-B23F-4893-9F42-5F54742FF227}" type="datetime1">
              <a:rPr lang="en-US" smtClean="0"/>
              <a:pPr/>
              <a:t>4/23/2013</a:t>
            </a:fld>
            <a:endParaRPr lang="en-US"/>
          </a:p>
        </p:txBody>
      </p:sp>
      <p:sp>
        <p:nvSpPr>
          <p:cNvPr id="6" name="Footer Placeholder 5"/>
          <p:cNvSpPr>
            <a:spLocks noGrp="1"/>
          </p:cNvSpPr>
          <p:nvPr>
            <p:ph type="ftr" sz="quarter" idx="11"/>
          </p:nvPr>
        </p:nvSpPr>
        <p:spPr/>
        <p:txBody>
          <a:bodyPr/>
          <a:lstStyle/>
          <a:p>
            <a:r>
              <a:rPr lang="en-US" smtClean="0"/>
              <a:t>GASSMAN LAW ASSOCIATES, P.A.</a:t>
            </a:r>
            <a:endParaRPr lang="en-US"/>
          </a:p>
        </p:txBody>
      </p:sp>
      <p:sp>
        <p:nvSpPr>
          <p:cNvPr id="7" name="Slide Number Placeholder 6"/>
          <p:cNvSpPr>
            <a:spLocks noGrp="1"/>
          </p:cNvSpPr>
          <p:nvPr>
            <p:ph type="sldNum" sz="quarter" idx="12"/>
          </p:nvPr>
        </p:nvSpPr>
        <p:spPr/>
        <p:txBody>
          <a:bodyPr/>
          <a:lstStyle/>
          <a:p>
            <a:fld id="{804D0E82-6FD8-40B5-A2EE-F29A3DD96E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BDCE20-2A7C-4FFA-9B92-9CB7BC0B6ECD}" type="datetime1">
              <a:rPr lang="en-US" smtClean="0"/>
              <a:pPr/>
              <a:t>4/23/2013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GASSMAN LAW ASSOCIATES, P.A.</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04D0E82-6FD8-40B5-A2EE-F29A3DD96E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DA2FDB-AEC7-44C6-A4ED-A31C4BA0FE25}" type="datetime1">
              <a:rPr lang="en-US" smtClean="0"/>
              <a:pPr/>
              <a:t>4/23/2013</a:t>
            </a:fld>
            <a:endParaRPr lang="en-US"/>
          </a:p>
        </p:txBody>
      </p:sp>
      <p:sp>
        <p:nvSpPr>
          <p:cNvPr id="4" name="Footer Placeholder 3"/>
          <p:cNvSpPr>
            <a:spLocks noGrp="1"/>
          </p:cNvSpPr>
          <p:nvPr>
            <p:ph type="ftr" sz="quarter" idx="11"/>
          </p:nvPr>
        </p:nvSpPr>
        <p:spPr/>
        <p:txBody>
          <a:bodyPr/>
          <a:lstStyle/>
          <a:p>
            <a:r>
              <a:rPr lang="en-US" smtClean="0"/>
              <a:t>GASSMAN LAW ASSOCIATES, P.A.</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04D0E82-6FD8-40B5-A2EE-F29A3DD96E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ACD893A-1ABF-415C-943A-CFC8809C4BFA}" type="datetime1">
              <a:rPr lang="en-US" smtClean="0"/>
              <a:pPr/>
              <a:t>4/23/2013</a:t>
            </a:fld>
            <a:endParaRPr lang="en-US"/>
          </a:p>
        </p:txBody>
      </p:sp>
      <p:sp>
        <p:nvSpPr>
          <p:cNvPr id="3" name="Footer Placeholder 2"/>
          <p:cNvSpPr>
            <a:spLocks noGrp="1"/>
          </p:cNvSpPr>
          <p:nvPr>
            <p:ph type="ftr" sz="quarter" idx="11"/>
          </p:nvPr>
        </p:nvSpPr>
        <p:spPr/>
        <p:txBody>
          <a:bodyPr/>
          <a:lstStyle/>
          <a:p>
            <a:r>
              <a:rPr lang="en-US" smtClean="0"/>
              <a:t>GASSMAN LAW ASSOCIATES, P.A.</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04D0E82-6FD8-40B5-A2EE-F29A3DD96E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04D0E82-6FD8-40B5-A2EE-F29A3DD96E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ED5078-D824-43FA-9B53-C6DAEBD0BF5D}" type="datetime1">
              <a:rPr lang="en-US" smtClean="0"/>
              <a:pPr/>
              <a:t>4/23/2013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GASSMAN LAW ASSOCIATES, P.A.</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04D0E82-6FD8-40B5-A2EE-F29A3DD96E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2A45DD3-A3DE-4C58-9AE3-50F88D423B53}" type="datetime1">
              <a:rPr lang="en-US" smtClean="0"/>
              <a:pPr/>
              <a:t>4/23/2013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GASSMAN LAW ASSOCIATES, P.A.</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E3C3409-8072-4464-B10B-1DA99B3A8159}" type="datetime1">
              <a:rPr lang="en-US" smtClean="0"/>
              <a:pPr/>
              <a:t>4/23/2013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GASSMAN LAW ASSOCIATES, P.A.</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04D0E82-6FD8-40B5-A2EE-F29A3DD96E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819400"/>
            <a:ext cx="8839200" cy="3505200"/>
          </a:xfrm>
        </p:spPr>
        <p:txBody>
          <a:bodyPr>
            <a:normAutofit fontScale="85000" lnSpcReduction="20000"/>
          </a:bodyPr>
          <a:lstStyle/>
          <a:p>
            <a:r>
              <a:rPr lang="en-US" dirty="0" smtClean="0"/>
              <a:t>By:</a:t>
            </a:r>
          </a:p>
          <a:p>
            <a:r>
              <a:rPr lang="en-US" dirty="0" smtClean="0"/>
              <a:t>Bill Kahn</a:t>
            </a:r>
          </a:p>
          <a:p>
            <a:r>
              <a:rPr lang="en-US" dirty="0" smtClean="0"/>
              <a:t>renbar@earthlink.net</a:t>
            </a:r>
          </a:p>
          <a:p>
            <a:endParaRPr lang="en-US" dirty="0" smtClean="0"/>
          </a:p>
          <a:p>
            <a:r>
              <a:rPr lang="en-US" dirty="0" smtClean="0"/>
              <a:t>Melissa </a:t>
            </a:r>
            <a:r>
              <a:rPr lang="en-US" dirty="0" err="1" smtClean="0"/>
              <a:t>allums</a:t>
            </a:r>
            <a:endParaRPr lang="en-US" dirty="0" smtClean="0"/>
          </a:p>
          <a:p>
            <a:r>
              <a:rPr lang="en-US" dirty="0" smtClean="0"/>
              <a:t>mallums@sao9.org</a:t>
            </a:r>
          </a:p>
          <a:p>
            <a:endParaRPr lang="en-US" dirty="0" smtClean="0"/>
          </a:p>
          <a:p>
            <a:r>
              <a:rPr lang="en-US" dirty="0" smtClean="0"/>
              <a:t>Tuesday, </a:t>
            </a:r>
            <a:r>
              <a:rPr lang="en-US" dirty="0" err="1" smtClean="0"/>
              <a:t>april</a:t>
            </a:r>
            <a:r>
              <a:rPr lang="en-US" dirty="0" smtClean="0"/>
              <a:t> 23, 2013</a:t>
            </a:r>
          </a:p>
          <a:p>
            <a:r>
              <a:rPr lang="en-US" dirty="0" smtClean="0"/>
              <a:t>5:00 p.m.</a:t>
            </a:r>
          </a:p>
          <a:p>
            <a:endParaRPr lang="en-US" dirty="0" smtClean="0"/>
          </a:p>
          <a:p>
            <a:r>
              <a:rPr lang="en-US" dirty="0" smtClean="0"/>
              <a:t>MODERATED BY:</a:t>
            </a:r>
          </a:p>
          <a:p>
            <a:r>
              <a:rPr lang="en-US" dirty="0" smtClean="0"/>
              <a:t>ALAN S. GASSMAN</a:t>
            </a:r>
          </a:p>
          <a:p>
            <a:r>
              <a:rPr lang="en-US" dirty="0" smtClean="0"/>
              <a:t>agassman@Gassmanpa.com</a:t>
            </a:r>
          </a:p>
          <a:p>
            <a:endParaRPr lang="en-US" dirty="0" smtClean="0"/>
          </a:p>
          <a:p>
            <a:r>
              <a:rPr lang="en-US" dirty="0" smtClean="0"/>
              <a:t>A webinar by Gassman law associates, p.a.</a:t>
            </a:r>
            <a:endParaRPr lang="en-US" dirty="0"/>
          </a:p>
        </p:txBody>
      </p:sp>
      <p:sp>
        <p:nvSpPr>
          <p:cNvPr id="2" name="Title 1"/>
          <p:cNvSpPr>
            <a:spLocks noGrp="1"/>
          </p:cNvSpPr>
          <p:nvPr>
            <p:ph type="ctrTitle"/>
          </p:nvPr>
        </p:nvSpPr>
        <p:spPr/>
        <p:txBody>
          <a:bodyPr>
            <a:noAutofit/>
          </a:bodyPr>
          <a:lstStyle/>
          <a:p>
            <a:r>
              <a:rPr lang="en-US" sz="4000" dirty="0" smtClean="0"/>
              <a:t>THE 10 BIGGEST INTERNET SCAMS, TRAPS AND MISTAKES CONSUMERS MAKE</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#5- CLAIMS OF FINANCIAL RELIEF</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Claims </a:t>
            </a:r>
            <a:r>
              <a:rPr lang="en-US" dirty="0"/>
              <a:t>to reduce or eliminate tax debts, clean up your credit, stop foreclosure</a:t>
            </a:r>
            <a:r>
              <a:rPr lang="en-US" dirty="0" smtClean="0"/>
              <a:t>, </a:t>
            </a:r>
            <a:r>
              <a:rPr lang="en-US" dirty="0"/>
              <a:t>dispose of mortgage loans and </a:t>
            </a:r>
            <a:r>
              <a:rPr lang="en-US" dirty="0" smtClean="0"/>
              <a:t>pay off credit </a:t>
            </a:r>
            <a:r>
              <a:rPr lang="en-US" dirty="0"/>
              <a:t>card debts for a fee. </a:t>
            </a:r>
            <a:endParaRPr lang="en-US" dirty="0" smtClean="0"/>
          </a:p>
          <a:p>
            <a:r>
              <a:rPr lang="en-US" dirty="0" smtClean="0"/>
              <a:t>Common pitfalls:</a:t>
            </a:r>
          </a:p>
          <a:p>
            <a:pPr lvl="1"/>
            <a:r>
              <a:rPr lang="en-US" dirty="0" smtClean="0"/>
              <a:t>Get </a:t>
            </a:r>
            <a:r>
              <a:rPr lang="en-US" dirty="0"/>
              <a:t>a loan regardless of your credit problems by paying an upfront </a:t>
            </a:r>
            <a:r>
              <a:rPr lang="en-US" dirty="0" smtClean="0"/>
              <a:t>fee.</a:t>
            </a:r>
          </a:p>
          <a:p>
            <a:pPr lvl="1"/>
            <a:r>
              <a:rPr lang="en-US" dirty="0" smtClean="0"/>
              <a:t>Others.</a:t>
            </a:r>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#6- HOME-BASED WORK</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The promise to work </a:t>
            </a:r>
            <a:r>
              <a:rPr lang="en-US" dirty="0"/>
              <a:t>from home for big financial rewards. People continue to fall prey to those who promise to make them </a:t>
            </a:r>
            <a:r>
              <a:rPr lang="en-US" dirty="0" smtClean="0"/>
              <a:t>money.  Rewards fail to materialize and if at all, people make pennies per hour of work.</a:t>
            </a:r>
          </a:p>
          <a:p>
            <a:r>
              <a:rPr lang="en-US" dirty="0" smtClean="0"/>
              <a:t>Common pitfalls:</a:t>
            </a:r>
          </a:p>
          <a:p>
            <a:pPr lvl="1"/>
            <a:r>
              <a:rPr lang="en-US" dirty="0" smtClean="0"/>
              <a:t>Get a </a:t>
            </a:r>
            <a:r>
              <a:rPr lang="en-US" dirty="0"/>
              <a:t>10% return on your investment </a:t>
            </a:r>
            <a:r>
              <a:rPr lang="en-US" dirty="0" smtClean="0"/>
              <a:t>for purchasing </a:t>
            </a:r>
            <a:r>
              <a:rPr lang="en-US" dirty="0"/>
              <a:t>work </a:t>
            </a:r>
            <a:r>
              <a:rPr lang="en-US" dirty="0" smtClean="0"/>
              <a:t>material.</a:t>
            </a:r>
          </a:p>
          <a:p>
            <a:pPr lvl="1"/>
            <a:r>
              <a:rPr lang="en-US" dirty="0" smtClean="0"/>
              <a:t>Be a mystery shopper. </a:t>
            </a:r>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#7- FREE PRIZES AND GIFTS</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Money is stolen from unsuspecting consumers who think they have won a free prize/all-expense-paid vacation/magazine.</a:t>
            </a:r>
          </a:p>
          <a:p>
            <a:r>
              <a:rPr lang="en-US" dirty="0" smtClean="0"/>
              <a:t>Common pitfalls:</a:t>
            </a:r>
          </a:p>
          <a:p>
            <a:pPr lvl="1"/>
            <a:r>
              <a:rPr lang="en-US" dirty="0" smtClean="0"/>
              <a:t>Just </a:t>
            </a:r>
            <a:r>
              <a:rPr lang="en-US" dirty="0"/>
              <a:t>pay a small fee for shipping and handling, taxes, cruise landing </a:t>
            </a:r>
            <a:r>
              <a:rPr lang="en-US" dirty="0" smtClean="0"/>
              <a:t>fees.</a:t>
            </a:r>
          </a:p>
          <a:p>
            <a:pPr lvl="1"/>
            <a:r>
              <a:rPr lang="en-US" dirty="0" smtClean="0"/>
              <a:t>You receive </a:t>
            </a:r>
            <a:r>
              <a:rPr lang="en-US" dirty="0"/>
              <a:t>the prize for more than expected and </a:t>
            </a:r>
            <a:r>
              <a:rPr lang="en-US" dirty="0" smtClean="0"/>
              <a:t>are asked </a:t>
            </a:r>
            <a:r>
              <a:rPr lang="en-US" dirty="0"/>
              <a:t>to send </a:t>
            </a:r>
            <a:r>
              <a:rPr lang="en-US" dirty="0" smtClean="0"/>
              <a:t>back the difference.</a:t>
            </a:r>
          </a:p>
          <a:p>
            <a:pPr lvl="1"/>
            <a:r>
              <a:rPr lang="en-US" dirty="0" smtClean="0"/>
              <a:t> </a:t>
            </a:r>
            <a:r>
              <a:rPr lang="en-US" dirty="0"/>
              <a:t>These offers come by mail, email, telephone, </a:t>
            </a:r>
            <a:r>
              <a:rPr lang="en-US" dirty="0" smtClean="0"/>
              <a:t>and text</a:t>
            </a:r>
            <a:r>
              <a:rPr lang="en-US" dirty="0"/>
              <a:t>.</a:t>
            </a:r>
            <a:endParaRPr lang="en-US" dirty="0" smtClean="0"/>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#8- RETAIL GRABBER</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False </a:t>
            </a:r>
            <a:r>
              <a:rPr lang="en-US" dirty="0"/>
              <a:t>advertising draws in the </a:t>
            </a:r>
            <a:r>
              <a:rPr lang="en-US" dirty="0" smtClean="0"/>
              <a:t>gullible.</a:t>
            </a:r>
          </a:p>
          <a:p>
            <a:r>
              <a:rPr lang="en-US" dirty="0" smtClean="0"/>
              <a:t>Common pitfalls:</a:t>
            </a:r>
          </a:p>
          <a:p>
            <a:pPr lvl="1"/>
            <a:r>
              <a:rPr lang="en-US" dirty="0" smtClean="0"/>
              <a:t>The bait </a:t>
            </a:r>
            <a:r>
              <a:rPr lang="en-US" dirty="0"/>
              <a:t>and </a:t>
            </a:r>
            <a:r>
              <a:rPr lang="en-US" dirty="0" smtClean="0"/>
              <a:t>switch.  A low-ball advertisement is displayed, but the product </a:t>
            </a:r>
            <a:r>
              <a:rPr lang="en-US" dirty="0"/>
              <a:t>is sold out when you get to the store</a:t>
            </a:r>
            <a:r>
              <a:rPr lang="en-US" dirty="0" smtClean="0"/>
              <a:t>, there are only </a:t>
            </a:r>
            <a:r>
              <a:rPr lang="en-US" dirty="0"/>
              <a:t>limited supplies available, </a:t>
            </a:r>
            <a:r>
              <a:rPr lang="en-US" dirty="0" smtClean="0"/>
              <a:t>or there is constantly a going </a:t>
            </a:r>
            <a:r>
              <a:rPr lang="en-US" dirty="0"/>
              <a:t>out of business/lost lease sign up all the time. </a:t>
            </a:r>
            <a:endParaRPr lang="en-US" dirty="0" smtClean="0"/>
          </a:p>
          <a:p>
            <a:pPr lvl="1"/>
            <a:r>
              <a:rPr lang="en-US" dirty="0" smtClean="0"/>
              <a:t>Offers </a:t>
            </a:r>
            <a:r>
              <a:rPr lang="en-US" dirty="0"/>
              <a:t>come by mail, email, telephone, </a:t>
            </a:r>
            <a:r>
              <a:rPr lang="en-US" dirty="0" smtClean="0"/>
              <a:t>and text</a:t>
            </a:r>
            <a:r>
              <a:rPr lang="en-US" dirty="0"/>
              <a:t>.</a:t>
            </a:r>
            <a:endParaRPr lang="en-US" dirty="0" smtClean="0"/>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#9- FAMILIARITY</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Trust </a:t>
            </a:r>
            <a:r>
              <a:rPr lang="en-US" dirty="0"/>
              <a:t>is used to fleece the </a:t>
            </a:r>
            <a:r>
              <a:rPr lang="en-US" dirty="0" smtClean="0"/>
              <a:t>unwary.</a:t>
            </a:r>
          </a:p>
          <a:p>
            <a:r>
              <a:rPr lang="en-US" dirty="0" smtClean="0"/>
              <a:t>Common pitfalls:</a:t>
            </a:r>
          </a:p>
          <a:p>
            <a:pPr lvl="1"/>
            <a:r>
              <a:rPr lang="en-US" dirty="0" smtClean="0"/>
              <a:t>Celebrities </a:t>
            </a:r>
            <a:r>
              <a:rPr lang="en-US" dirty="0"/>
              <a:t>or well-known scientists </a:t>
            </a:r>
            <a:r>
              <a:rPr lang="en-US" dirty="0" smtClean="0"/>
              <a:t>sell a product.</a:t>
            </a:r>
          </a:p>
          <a:p>
            <a:pPr lvl="1"/>
            <a:r>
              <a:rPr lang="en-US" dirty="0" smtClean="0"/>
              <a:t>Playing </a:t>
            </a:r>
            <a:r>
              <a:rPr lang="en-US" dirty="0"/>
              <a:t>on your feelings of guilt over a </a:t>
            </a:r>
            <a:r>
              <a:rPr lang="en-US" dirty="0" smtClean="0"/>
              <a:t>crisis.</a:t>
            </a:r>
          </a:p>
          <a:p>
            <a:pPr lvl="1"/>
            <a:r>
              <a:rPr lang="en-US" dirty="0" smtClean="0"/>
              <a:t>You are given hints about a “secret” </a:t>
            </a:r>
            <a:r>
              <a:rPr lang="en-US" dirty="0"/>
              <a:t>to getting </a:t>
            </a:r>
            <a:r>
              <a:rPr lang="en-US" dirty="0" smtClean="0"/>
              <a:t>money, or how to </a:t>
            </a:r>
            <a:r>
              <a:rPr lang="en-US" dirty="0"/>
              <a:t>turn your </a:t>
            </a:r>
            <a:r>
              <a:rPr lang="en-US" dirty="0" smtClean="0"/>
              <a:t>experience </a:t>
            </a:r>
            <a:r>
              <a:rPr lang="en-US" dirty="0"/>
              <a:t>into a degree for a better job.</a:t>
            </a:r>
            <a:endParaRPr lang="en-US" dirty="0" smtClean="0"/>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#10- LOVE PITCH</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Loneliness </a:t>
            </a:r>
            <a:r>
              <a:rPr lang="en-US" dirty="0"/>
              <a:t>can empty your pocketbook or kill </a:t>
            </a:r>
            <a:r>
              <a:rPr lang="en-US" dirty="0" smtClean="0"/>
              <a:t>you.</a:t>
            </a:r>
          </a:p>
          <a:p>
            <a:r>
              <a:rPr lang="en-US" dirty="0" smtClean="0"/>
              <a:t>Common pitfalls:</a:t>
            </a:r>
          </a:p>
          <a:p>
            <a:pPr lvl="1"/>
            <a:r>
              <a:rPr lang="en-US" dirty="0" smtClean="0"/>
              <a:t>Meet your match on-line.</a:t>
            </a:r>
          </a:p>
          <a:p>
            <a:pPr lvl="1"/>
            <a:r>
              <a:rPr lang="en-US" dirty="0" smtClean="0"/>
              <a:t>Claims that you will find </a:t>
            </a:r>
            <a:r>
              <a:rPr lang="en-US" dirty="0"/>
              <a:t>love in a </a:t>
            </a:r>
            <a:r>
              <a:rPr lang="en-US" dirty="0" smtClean="0"/>
              <a:t>heartbeat with someone who shares your interests.</a:t>
            </a:r>
          </a:p>
          <a:p>
            <a:pPr lvl="1"/>
            <a:r>
              <a:rPr lang="en-US" dirty="0" smtClean="0"/>
              <a:t>You need to give </a:t>
            </a:r>
            <a:r>
              <a:rPr lang="en-US" dirty="0"/>
              <a:t>money to </a:t>
            </a:r>
            <a:r>
              <a:rPr lang="en-US"/>
              <a:t>meet </a:t>
            </a:r>
            <a:r>
              <a:rPr lang="en-US" smtClean="0"/>
              <a:t>the person </a:t>
            </a:r>
            <a:r>
              <a:rPr lang="en-US" dirty="0"/>
              <a:t>or to solve problems.</a:t>
            </a:r>
            <a:endParaRPr lang="en-US" dirty="0" smtClean="0"/>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QUESTIONS?</a:t>
            </a:r>
            <a:endParaRPr lang="en-US" dirty="0"/>
          </a:p>
        </p:txBody>
      </p:sp>
      <p:sp>
        <p:nvSpPr>
          <p:cNvPr id="4" name="Rectangle 3"/>
          <p:cNvSpPr/>
          <p:nvPr/>
        </p:nvSpPr>
        <p:spPr>
          <a:xfrm>
            <a:off x="2286000" y="3124200"/>
            <a:ext cx="4572000" cy="2406813"/>
          </a:xfrm>
          <a:prstGeom prst="rect">
            <a:avLst/>
          </a:prstGeom>
        </p:spPr>
        <p:txBody>
          <a:bodyPr>
            <a:spAutoFit/>
          </a:bodyPr>
          <a:lstStyle/>
          <a:p>
            <a:pPr lvl="0" algn="ctr">
              <a:spcBef>
                <a:spcPct val="20000"/>
              </a:spcBef>
              <a:buClr>
                <a:srgbClr val="D16349"/>
              </a:buClr>
              <a:buSzPct val="85000"/>
            </a:pPr>
            <a:r>
              <a:rPr lang="en-US" sz="1600" b="1" cap="all" spc="250" dirty="0" smtClean="0">
                <a:solidFill>
                  <a:srgbClr val="646B86"/>
                </a:solidFill>
              </a:rPr>
              <a:t>Bill Kahn</a:t>
            </a:r>
          </a:p>
          <a:p>
            <a:pPr lvl="0" algn="ctr">
              <a:spcBef>
                <a:spcPct val="20000"/>
              </a:spcBef>
              <a:buClr>
                <a:srgbClr val="D16349"/>
              </a:buClr>
              <a:buSzPct val="85000"/>
            </a:pPr>
            <a:r>
              <a:rPr lang="en-US" sz="1600" b="1" cap="all" spc="250" dirty="0" smtClean="0">
                <a:solidFill>
                  <a:srgbClr val="646B86"/>
                </a:solidFill>
              </a:rPr>
              <a:t>renbar@earthlink.net</a:t>
            </a:r>
          </a:p>
          <a:p>
            <a:pPr lvl="0" algn="ctr">
              <a:spcBef>
                <a:spcPct val="20000"/>
              </a:spcBef>
              <a:buClr>
                <a:srgbClr val="D16349"/>
              </a:buClr>
              <a:buSzPct val="85000"/>
            </a:pPr>
            <a:endParaRPr lang="en-US" sz="1600" b="1" cap="all" spc="250" dirty="0" smtClean="0">
              <a:solidFill>
                <a:srgbClr val="646B86"/>
              </a:solidFill>
            </a:endParaRPr>
          </a:p>
          <a:p>
            <a:pPr lvl="0" algn="ctr">
              <a:spcBef>
                <a:spcPct val="20000"/>
              </a:spcBef>
              <a:buClr>
                <a:srgbClr val="D16349"/>
              </a:buClr>
              <a:buSzPct val="85000"/>
            </a:pPr>
            <a:r>
              <a:rPr lang="en-US" sz="1600" b="1" cap="all" spc="250" dirty="0" smtClean="0">
                <a:solidFill>
                  <a:srgbClr val="646B86"/>
                </a:solidFill>
              </a:rPr>
              <a:t>Melissa </a:t>
            </a:r>
            <a:r>
              <a:rPr lang="en-US" sz="1600" b="1" cap="all" spc="250" dirty="0" err="1" smtClean="0">
                <a:solidFill>
                  <a:srgbClr val="646B86"/>
                </a:solidFill>
              </a:rPr>
              <a:t>allums</a:t>
            </a:r>
            <a:endParaRPr lang="en-US" sz="1600" b="1" cap="all" spc="250" dirty="0" smtClean="0">
              <a:solidFill>
                <a:srgbClr val="646B86"/>
              </a:solidFill>
            </a:endParaRPr>
          </a:p>
          <a:p>
            <a:pPr lvl="0" algn="ctr">
              <a:spcBef>
                <a:spcPct val="20000"/>
              </a:spcBef>
              <a:buClr>
                <a:srgbClr val="D16349"/>
              </a:buClr>
              <a:buSzPct val="85000"/>
            </a:pPr>
            <a:r>
              <a:rPr lang="en-US" sz="1600" b="1" cap="all" spc="250" dirty="0" smtClean="0">
                <a:solidFill>
                  <a:srgbClr val="646B86"/>
                </a:solidFill>
              </a:rPr>
              <a:t>mallums@sao9.org</a:t>
            </a:r>
          </a:p>
          <a:p>
            <a:pPr lvl="0" algn="ctr">
              <a:spcBef>
                <a:spcPct val="20000"/>
              </a:spcBef>
              <a:buClr>
                <a:srgbClr val="D16349"/>
              </a:buClr>
              <a:buSzPct val="85000"/>
            </a:pPr>
            <a:endParaRPr lang="en-US" sz="1600" b="1" cap="all" spc="250" dirty="0" smtClean="0">
              <a:solidFill>
                <a:srgbClr val="646B86"/>
              </a:solidFill>
            </a:endParaRPr>
          </a:p>
          <a:p>
            <a:pPr lvl="0" algn="ctr">
              <a:spcBef>
                <a:spcPct val="20000"/>
              </a:spcBef>
              <a:buClr>
                <a:srgbClr val="D16349"/>
              </a:buClr>
              <a:buSzPct val="85000"/>
            </a:pPr>
            <a:r>
              <a:rPr lang="en-US" sz="1600" b="1" cap="all" spc="250" dirty="0" smtClean="0">
                <a:solidFill>
                  <a:srgbClr val="646B86"/>
                </a:solidFill>
              </a:rPr>
              <a:t>Alan </a:t>
            </a:r>
            <a:r>
              <a:rPr lang="en-US" sz="1600" b="1" cap="all" spc="250" dirty="0" err="1" smtClean="0">
                <a:solidFill>
                  <a:srgbClr val="646B86"/>
                </a:solidFill>
              </a:rPr>
              <a:t>gassman</a:t>
            </a:r>
            <a:endParaRPr lang="en-US" sz="1600" b="1" cap="all" spc="250" dirty="0" smtClean="0">
              <a:solidFill>
                <a:srgbClr val="646B86"/>
              </a:solidFill>
            </a:endParaRPr>
          </a:p>
          <a:p>
            <a:pPr lvl="0" algn="ctr">
              <a:spcBef>
                <a:spcPct val="20000"/>
              </a:spcBef>
              <a:buClr>
                <a:srgbClr val="D16349"/>
              </a:buClr>
              <a:buSzPct val="85000"/>
            </a:pPr>
            <a:r>
              <a:rPr lang="en-US" sz="1600" b="1" cap="all" spc="250" dirty="0" smtClean="0">
                <a:solidFill>
                  <a:srgbClr val="646B86"/>
                </a:solidFill>
              </a:rPr>
              <a:t>agassman@gassmanpa.com</a:t>
            </a:r>
          </a:p>
        </p:txBody>
      </p:sp>
      <p:sp>
        <p:nvSpPr>
          <p:cNvPr id="5" name="TextBox 4"/>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819400"/>
            <a:ext cx="8534400" cy="1752600"/>
          </a:xfrm>
        </p:spPr>
        <p:txBody>
          <a:bodyPr>
            <a:noAutofit/>
          </a:bodyPr>
          <a:lstStyle/>
          <a:p>
            <a:pPr algn="l"/>
            <a:r>
              <a:rPr lang="en-US" sz="3200" baseline="30000" dirty="0" smtClean="0">
                <a:latin typeface="Times New Roman" pitchFamily="18" charset="0"/>
                <a:cs typeface="Times New Roman" pitchFamily="18" charset="0"/>
              </a:rPr>
              <a:t>About Bill Kahn</a:t>
            </a:r>
            <a:r>
              <a:rPr lang="en-US" sz="3200" baseline="30000" dirty="0" smtClean="0">
                <a:latin typeface="Times New Roman" pitchFamily="18" charset="0"/>
                <a:cs typeface="Times New Roman" pitchFamily="18" charset="0"/>
              </a:rPr>
              <a:t>:</a:t>
            </a:r>
          </a:p>
          <a:p>
            <a:endParaRPr lang="en-US" sz="1800" baseline="30000" dirty="0" smtClean="0">
              <a:latin typeface="Times New Roman" pitchFamily="18" charset="0"/>
              <a:cs typeface="Times New Roman" pitchFamily="18" charset="0"/>
            </a:endParaRPr>
          </a:p>
          <a:p>
            <a:endParaRPr lang="en-US" sz="1800" baseline="30000" dirty="0" smtClean="0">
              <a:latin typeface="Times New Roman" pitchFamily="18" charset="0"/>
              <a:cs typeface="Times New Roman" pitchFamily="18" charset="0"/>
            </a:endParaRPr>
          </a:p>
          <a:p>
            <a:pPr algn="just"/>
            <a:r>
              <a:rPr lang="en-US" sz="1800" baseline="30000" dirty="0" smtClean="0">
                <a:latin typeface="Times New Roman" pitchFamily="18" charset="0"/>
                <a:cs typeface="Times New Roman" pitchFamily="18" charset="0"/>
              </a:rPr>
              <a:t>Mr. Kahn’s education is in Electrical Engineering from the University of Florida and Nuclear Physics from Ohio State. He worked at an atomic bomb site in Nevada, was a Captain in the Air Force and retired from Lockheed Martin where he ran a variety of military and commercial programs. For the latter, Mr. Kahn designed the first Digital Paging and Cellular Telephone system, the fore-runner of today’s systems. He has written numerous articles, ran “Think Tanks”  for a wide range of industries, received many national and international awards, written two books, lectured around the world, tutored at PACE Center for girls, entertained at assisted living and Alzheimer centers and has been involved in a variety of other public service functions.</a:t>
            </a:r>
          </a:p>
          <a:p>
            <a:pPr algn="l"/>
            <a:endParaRPr lang="en-US" sz="1800" dirty="0">
              <a:latin typeface="Times New Roman" pitchFamily="18" charset="0"/>
              <a:cs typeface="Times New Roman" pitchFamily="18" charset="0"/>
            </a:endParaRPr>
          </a:p>
        </p:txBody>
      </p:sp>
      <p:sp>
        <p:nvSpPr>
          <p:cNvPr id="3" name="Title 2"/>
          <p:cNvSpPr>
            <a:spLocks noGrp="1"/>
          </p:cNvSpPr>
          <p:nvPr>
            <p:ph type="ctrTitle"/>
          </p:nvPr>
        </p:nvSpPr>
        <p:spPr/>
        <p:txBody>
          <a:bodyPr/>
          <a:lstStyle/>
          <a:p>
            <a:r>
              <a:rPr lang="en-US" dirty="0" smtClean="0"/>
              <a:t>ABOUT OUR SPEAKERS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819400"/>
            <a:ext cx="8534400" cy="1752600"/>
          </a:xfrm>
        </p:spPr>
        <p:txBody>
          <a:bodyPr>
            <a:noAutofit/>
          </a:bodyPr>
          <a:lstStyle/>
          <a:p>
            <a:pPr algn="l"/>
            <a:r>
              <a:rPr lang="en-US" sz="2000" dirty="0" smtClean="0">
                <a:latin typeface="Times New Roman" pitchFamily="18" charset="0"/>
                <a:cs typeface="Times New Roman" pitchFamily="18" charset="0"/>
              </a:rPr>
              <a:t>Melissa </a:t>
            </a:r>
            <a:r>
              <a:rPr lang="en-US" sz="2000" dirty="0" err="1" smtClean="0">
                <a:latin typeface="Times New Roman" pitchFamily="18" charset="0"/>
                <a:cs typeface="Times New Roman" pitchFamily="18" charset="0"/>
              </a:rPr>
              <a:t>Allums</a:t>
            </a:r>
            <a:r>
              <a:rPr lang="en-US"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algn="l"/>
            <a:endParaRPr lang="en-US" sz="2000" dirty="0" smtClean="0">
              <a:latin typeface="Times New Roman" pitchFamily="18" charset="0"/>
              <a:cs typeface="Times New Roman" pitchFamily="18" charset="0"/>
            </a:endParaRPr>
          </a:p>
          <a:p>
            <a:pPr algn="just"/>
            <a:r>
              <a:rPr lang="en-US" sz="1200" dirty="0" smtClean="0">
                <a:latin typeface="Times New Roman" pitchFamily="18" charset="0"/>
                <a:cs typeface="Times New Roman" pitchFamily="18" charset="0"/>
              </a:rPr>
              <a:t>Melissa </a:t>
            </a:r>
            <a:r>
              <a:rPr lang="en-US" sz="1200" dirty="0" err="1" smtClean="0">
                <a:latin typeface="Times New Roman" pitchFamily="18" charset="0"/>
                <a:cs typeface="Times New Roman" pitchFamily="18" charset="0"/>
              </a:rPr>
              <a:t>Allums</a:t>
            </a:r>
            <a:r>
              <a:rPr lang="en-US" sz="1200" dirty="0" smtClean="0">
                <a:latin typeface="Times New Roman" pitchFamily="18" charset="0"/>
                <a:cs typeface="Times New Roman" pitchFamily="18" charset="0"/>
              </a:rPr>
              <a:t> is a Orange County Consumer Fraud Unit Investigator. Ms. </a:t>
            </a:r>
            <a:r>
              <a:rPr lang="en-US" sz="1200" dirty="0" err="1" smtClean="0">
                <a:latin typeface="Times New Roman" pitchFamily="18" charset="0"/>
                <a:cs typeface="Times New Roman" pitchFamily="18" charset="0"/>
              </a:rPr>
              <a:t>Allums</a:t>
            </a:r>
            <a:r>
              <a:rPr lang="en-US" sz="1200" dirty="0" smtClean="0">
                <a:latin typeface="Times New Roman" pitchFamily="18" charset="0"/>
                <a:cs typeface="Times New Roman" pitchFamily="18" charset="0"/>
              </a:rPr>
              <a:t> earned her Bachelor of Arts in Legal Studies from the University of Central Florida in 2004.  She has authored several brochures on an assortment of consumer protection topics. </a:t>
            </a:r>
          </a:p>
          <a:p>
            <a:pPr algn="just"/>
            <a:endParaRPr lang="en-US" sz="1200" dirty="0" smtClean="0">
              <a:latin typeface="Times New Roman" pitchFamily="18" charset="0"/>
              <a:cs typeface="Times New Roman" pitchFamily="18" charset="0"/>
            </a:endParaRPr>
          </a:p>
          <a:p>
            <a:pPr algn="just"/>
            <a:r>
              <a:rPr lang="en-US" sz="1200" dirty="0" smtClean="0">
                <a:latin typeface="Times New Roman" pitchFamily="18" charset="0"/>
                <a:cs typeface="Times New Roman" pitchFamily="18" charset="0"/>
              </a:rPr>
              <a:t>She began her career with the Orange County Consumer Fraud Unit in 1983 and has been an investigator since 1997. As a consumer fraud investigator she has investigated everything from unlicensed contracting and telemarketing fraud to motor vehicles sales and identity theft.  She mediates consumer complaints, conducts criminal investigations, interviews witnesses and testifies in legal proceedings.  </a:t>
            </a:r>
          </a:p>
          <a:p>
            <a:pPr algn="l"/>
            <a:endParaRPr lang="en-US" sz="1200" dirty="0">
              <a:latin typeface="Times New Roman" pitchFamily="18" charset="0"/>
              <a:cs typeface="Times New Roman" pitchFamily="18" charset="0"/>
            </a:endParaRPr>
          </a:p>
        </p:txBody>
      </p:sp>
      <p:sp>
        <p:nvSpPr>
          <p:cNvPr id="3" name="Title 2"/>
          <p:cNvSpPr>
            <a:spLocks noGrp="1"/>
          </p:cNvSpPr>
          <p:nvPr>
            <p:ph type="ctrTitle"/>
          </p:nvPr>
        </p:nvSpPr>
        <p:spPr/>
        <p:txBody>
          <a:bodyPr/>
          <a:lstStyle/>
          <a:p>
            <a:r>
              <a:rPr lang="en-US" dirty="0" smtClean="0"/>
              <a:t>ABOUT OUR SPEAKERS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p>
        </p:txBody>
      </p:sp>
      <p:sp>
        <p:nvSpPr>
          <p:cNvPr id="4" name="Footer Placeholder 3"/>
          <p:cNvSpPr>
            <a:spLocks noGrp="1"/>
          </p:cNvSpPr>
          <p:nvPr>
            <p:ph type="ftr" sz="quarter" idx="11"/>
          </p:nvPr>
        </p:nvSpPr>
        <p:spPr>
          <a:xfrm>
            <a:off x="304800" y="6340475"/>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p:txBody>
          <a:bodyPr/>
          <a:lstStyle/>
          <a:p>
            <a:pPr indent="0">
              <a:buNone/>
            </a:pPr>
            <a:r>
              <a:rPr lang="en-US" dirty="0" smtClean="0"/>
              <a:t>We have compiled a list of the 10 Biggest Mistakes Consumers Make.</a:t>
            </a:r>
          </a:p>
          <a:p>
            <a:pPr indent="0">
              <a:buNone/>
            </a:pPr>
            <a:endParaRPr lang="en-US" dirty="0" smtClean="0"/>
          </a:p>
          <a:p>
            <a:pPr indent="0">
              <a:buNone/>
            </a:pPr>
            <a:r>
              <a:rPr lang="en-US" dirty="0" smtClean="0"/>
              <a:t>They often buy into the following common pitches, which more often than not end up being scams.  </a:t>
            </a:r>
          </a:p>
          <a:p>
            <a:pPr indent="0">
              <a:buNone/>
            </a:pPr>
            <a:endParaRPr lang="en-US" dirty="0" smtClean="0"/>
          </a:p>
          <a:p>
            <a:pPr indent="0">
              <a:buNone/>
            </a:pPr>
            <a:r>
              <a:rPr lang="en-US" dirty="0" smtClean="0"/>
              <a:t>If you have any questions please email janine@gassmanpa.com</a:t>
            </a:r>
            <a:endParaRPr lang="en-US" dirty="0"/>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819400"/>
            <a:ext cx="8839200" cy="2438400"/>
          </a:xfrm>
        </p:spPr>
        <p:txBody>
          <a:bodyPr>
            <a:normAutofit/>
          </a:bodyPr>
          <a:lstStyle/>
          <a:p>
            <a:pPr algn="l"/>
            <a:r>
              <a:rPr lang="en-US" sz="2000" dirty="0" smtClean="0">
                <a:solidFill>
                  <a:schemeClr val="tx1"/>
                </a:solidFill>
              </a:rPr>
              <a:t>Possible reasons:</a:t>
            </a:r>
          </a:p>
          <a:p>
            <a:pPr algn="l">
              <a:buFont typeface="Arial" pitchFamily="34" charset="0"/>
              <a:buChar char="•"/>
            </a:pPr>
            <a:r>
              <a:rPr lang="en-US" sz="2000" dirty="0" smtClean="0">
                <a:solidFill>
                  <a:schemeClr val="tx1"/>
                </a:solidFill>
              </a:rPr>
              <a:t>Greed</a:t>
            </a:r>
          </a:p>
          <a:p>
            <a:pPr algn="l">
              <a:buFont typeface="Arial" pitchFamily="34" charset="0"/>
              <a:buChar char="•"/>
            </a:pPr>
            <a:r>
              <a:rPr lang="en-US" sz="2000" dirty="0" smtClean="0">
                <a:solidFill>
                  <a:schemeClr val="tx1"/>
                </a:solidFill>
              </a:rPr>
              <a:t>Trusting</a:t>
            </a:r>
          </a:p>
          <a:p>
            <a:pPr algn="l">
              <a:buFont typeface="Arial" pitchFamily="34" charset="0"/>
              <a:buChar char="•"/>
            </a:pPr>
            <a:r>
              <a:rPr lang="en-US" sz="2000" dirty="0" smtClean="0">
                <a:solidFill>
                  <a:schemeClr val="tx1"/>
                </a:solidFill>
              </a:rPr>
              <a:t>Pressured</a:t>
            </a:r>
          </a:p>
          <a:p>
            <a:pPr algn="l">
              <a:buFont typeface="Arial" pitchFamily="34" charset="0"/>
              <a:buChar char="•"/>
            </a:pPr>
            <a:r>
              <a:rPr lang="en-US" sz="2000" dirty="0" smtClean="0">
                <a:solidFill>
                  <a:schemeClr val="tx1"/>
                </a:solidFill>
              </a:rPr>
              <a:t>Mentally Challenged</a:t>
            </a:r>
          </a:p>
          <a:p>
            <a:pPr algn="l">
              <a:buFont typeface="Arial" pitchFamily="34" charset="0"/>
              <a:buChar char="•"/>
            </a:pPr>
            <a:r>
              <a:rPr lang="en-US" sz="2000" dirty="0" smtClean="0">
                <a:solidFill>
                  <a:schemeClr val="tx1"/>
                </a:solidFill>
              </a:rPr>
              <a:t>Don’t Understand</a:t>
            </a:r>
            <a:endParaRPr lang="en-US" sz="2000" dirty="0">
              <a:solidFill>
                <a:schemeClr val="tx1"/>
              </a:solidFill>
            </a:endParaRPr>
          </a:p>
        </p:txBody>
      </p:sp>
      <p:sp>
        <p:nvSpPr>
          <p:cNvPr id="2" name="Title 1"/>
          <p:cNvSpPr>
            <a:spLocks noGrp="1"/>
          </p:cNvSpPr>
          <p:nvPr>
            <p:ph type="ctrTitle"/>
          </p:nvPr>
        </p:nvSpPr>
        <p:spPr/>
        <p:txBody>
          <a:bodyPr>
            <a:normAutofit fontScale="90000"/>
          </a:bodyPr>
          <a:lstStyle/>
          <a:p>
            <a:r>
              <a:rPr lang="en-US" dirty="0" smtClean="0"/>
              <a:t>Susceptibility – why do people get taken in scams, frauds and cons?</a:t>
            </a:r>
            <a:endParaRPr lang="en-US" dirty="0"/>
          </a:p>
        </p:txBody>
      </p:sp>
      <p:sp>
        <p:nvSpPr>
          <p:cNvPr id="4" name="TextBox 3"/>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#1- IDENTITY THEFT</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Consumers </a:t>
            </a:r>
            <a:r>
              <a:rPr lang="en-US" dirty="0"/>
              <a:t>provide personal </a:t>
            </a:r>
            <a:r>
              <a:rPr lang="en-US" dirty="0" smtClean="0"/>
              <a:t>information, which is used to access such items as their bank accounts and lines of credit.</a:t>
            </a:r>
            <a:br>
              <a:rPr lang="en-US" dirty="0" smtClean="0"/>
            </a:br>
            <a:endParaRPr lang="en-US" dirty="0" smtClean="0"/>
          </a:p>
          <a:p>
            <a:r>
              <a:rPr lang="en-US" dirty="0" smtClean="0"/>
              <a:t>Common pitfalls:</a:t>
            </a:r>
          </a:p>
          <a:p>
            <a:pPr lvl="1"/>
            <a:r>
              <a:rPr lang="en-US" dirty="0" smtClean="0"/>
              <a:t>Not securing personal information.</a:t>
            </a:r>
          </a:p>
          <a:p>
            <a:pPr lvl="1"/>
            <a:r>
              <a:rPr lang="en-US" dirty="0" smtClean="0"/>
              <a:t>Falling </a:t>
            </a:r>
            <a:r>
              <a:rPr lang="en-US" dirty="0"/>
              <a:t>victim to phishing and </a:t>
            </a:r>
            <a:r>
              <a:rPr lang="en-US" dirty="0" err="1" smtClean="0"/>
              <a:t>pharming</a:t>
            </a:r>
            <a:r>
              <a:rPr lang="en-US" dirty="0" smtClean="0"/>
              <a:t>.</a:t>
            </a:r>
          </a:p>
          <a:p>
            <a:pPr lvl="1"/>
            <a:r>
              <a:rPr lang="en-US" dirty="0" smtClean="0"/>
              <a:t>Weak computer security.</a:t>
            </a:r>
          </a:p>
          <a:p>
            <a:pPr lvl="1"/>
            <a:r>
              <a:rPr lang="en-US" dirty="0" smtClean="0"/>
              <a:t>Providing too much information to businesses when making purchases.  </a:t>
            </a:r>
            <a:endParaRPr lang="en-US" dirty="0"/>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#2- FINANCIAL THEFT</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lnSpcReduction="10000"/>
          </a:bodyPr>
          <a:lstStyle/>
          <a:p>
            <a:r>
              <a:rPr lang="en-US" dirty="0" smtClean="0"/>
              <a:t>Directly and indirectly</a:t>
            </a:r>
            <a:r>
              <a:rPr lang="en-US" dirty="0"/>
              <a:t>, crooks try to take your </a:t>
            </a:r>
            <a:r>
              <a:rPr lang="en-US" dirty="0" smtClean="0"/>
              <a:t>money.</a:t>
            </a:r>
          </a:p>
          <a:p>
            <a:r>
              <a:rPr lang="en-US" dirty="0" smtClean="0"/>
              <a:t>Common pitfalls:</a:t>
            </a:r>
          </a:p>
          <a:p>
            <a:pPr lvl="1"/>
            <a:r>
              <a:rPr lang="en-US" dirty="0"/>
              <a:t>N</a:t>
            </a:r>
            <a:r>
              <a:rPr lang="en-US" dirty="0" smtClean="0"/>
              <a:t>o-risk</a:t>
            </a:r>
            <a:r>
              <a:rPr lang="en-US" dirty="0"/>
              <a:t>, money-back </a:t>
            </a:r>
            <a:r>
              <a:rPr lang="en-US" dirty="0" smtClean="0"/>
              <a:t>guarantee schemes.</a:t>
            </a:r>
          </a:p>
          <a:p>
            <a:pPr lvl="1"/>
            <a:r>
              <a:rPr lang="en-US" dirty="0" smtClean="0"/>
              <a:t>Get </a:t>
            </a:r>
            <a:r>
              <a:rPr lang="en-US" dirty="0"/>
              <a:t>rich fast, learn the secret to success with the promise of high financial </a:t>
            </a:r>
            <a:r>
              <a:rPr lang="en-US" dirty="0" smtClean="0"/>
              <a:t>returns scams.</a:t>
            </a:r>
          </a:p>
          <a:p>
            <a:pPr lvl="1"/>
            <a:r>
              <a:rPr lang="en-US" dirty="0" smtClean="0"/>
              <a:t>A caller who </a:t>
            </a:r>
            <a:r>
              <a:rPr lang="en-US" dirty="0"/>
              <a:t>pretends to be a </a:t>
            </a:r>
            <a:r>
              <a:rPr lang="en-US" dirty="0" smtClean="0"/>
              <a:t>grandchild in trouble, asking the grandparent to wire money.</a:t>
            </a:r>
          </a:p>
          <a:p>
            <a:pPr lvl="1"/>
            <a:r>
              <a:rPr lang="en-US" dirty="0" smtClean="0"/>
              <a:t>A caller who claims a consumer’s computer has been compromised and asks for remote access to the computer.</a:t>
            </a:r>
          </a:p>
          <a:p>
            <a:pPr lvl="1"/>
            <a:r>
              <a:rPr lang="en-US" dirty="0" smtClean="0"/>
              <a:t>A caller claiming a friend </a:t>
            </a:r>
            <a:r>
              <a:rPr lang="en-US" dirty="0"/>
              <a:t>or family member has been arrested or </a:t>
            </a:r>
            <a:r>
              <a:rPr lang="en-US" dirty="0" smtClean="0"/>
              <a:t>injured </a:t>
            </a:r>
            <a:r>
              <a:rPr lang="en-US" dirty="0"/>
              <a:t>and needs </a:t>
            </a:r>
            <a:r>
              <a:rPr lang="en-US" dirty="0" smtClean="0"/>
              <a:t>the </a:t>
            </a:r>
            <a:r>
              <a:rPr lang="en-US" dirty="0"/>
              <a:t>caller to send money immediately.</a:t>
            </a:r>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#3- VICTIMIZATION</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A consumer unknowingly </a:t>
            </a:r>
            <a:r>
              <a:rPr lang="en-US" dirty="0"/>
              <a:t>hires </a:t>
            </a:r>
            <a:r>
              <a:rPr lang="en-US" dirty="0" smtClean="0"/>
              <a:t>un-reputable contractors.</a:t>
            </a:r>
          </a:p>
          <a:p>
            <a:r>
              <a:rPr lang="en-US" dirty="0" smtClean="0"/>
              <a:t>Common pitfalls:</a:t>
            </a:r>
          </a:p>
          <a:p>
            <a:pPr lvl="1"/>
            <a:r>
              <a:rPr lang="en-US" dirty="0" smtClean="0"/>
              <a:t>Contractors advertise immediate repairs.</a:t>
            </a:r>
          </a:p>
          <a:p>
            <a:pPr lvl="1"/>
            <a:r>
              <a:rPr lang="en-US" dirty="0" smtClean="0"/>
              <a:t>Contractors advertise cheap services or upgrades or have extra materials available.</a:t>
            </a:r>
          </a:p>
          <a:p>
            <a:pPr lvl="1"/>
            <a:r>
              <a:rPr lang="en-US" dirty="0" smtClean="0"/>
              <a:t>A company or individual is not bonded/insured/licensed.</a:t>
            </a:r>
          </a:p>
          <a:p>
            <a:pPr lvl="1"/>
            <a:r>
              <a:rPr lang="en-US" dirty="0" smtClean="0"/>
              <a:t>Jobs are abandoned or never even started.</a:t>
            </a:r>
          </a:p>
          <a:p>
            <a:pPr lvl="1"/>
            <a:r>
              <a:rPr lang="en-US" dirty="0" smtClean="0"/>
              <a:t>A lien is placed on the home.</a:t>
            </a:r>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#4- MEDICAL CONCERNS</a:t>
            </a:r>
            <a:endParaRPr lang="en-US" dirty="0"/>
          </a:p>
        </p:txBody>
      </p:sp>
      <p:sp>
        <p:nvSpPr>
          <p:cNvPr id="4" name="Footer Placeholder 3"/>
          <p:cNvSpPr>
            <a:spLocks noGrp="1"/>
          </p:cNvSpPr>
          <p:nvPr>
            <p:ph type="ftr" sz="quarter" idx="11"/>
          </p:nvPr>
        </p:nvSpPr>
        <p:spPr>
          <a:xfrm>
            <a:off x="533400" y="6356350"/>
            <a:ext cx="2895600" cy="365125"/>
          </a:xfrm>
        </p:spPr>
        <p:txBody>
          <a:bodyPr/>
          <a:lstStyle/>
          <a:p>
            <a:r>
              <a:rPr lang="en-US" dirty="0" smtClean="0"/>
              <a:t>GASSMAN LAW ASSOCIATES, P.A.</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Consumers pay for a course of treatment that gives </a:t>
            </a:r>
            <a:r>
              <a:rPr lang="en-US" dirty="0"/>
              <a:t>false </a:t>
            </a:r>
            <a:r>
              <a:rPr lang="en-US" dirty="0" smtClean="0"/>
              <a:t>hope.</a:t>
            </a:r>
          </a:p>
          <a:p>
            <a:r>
              <a:rPr lang="en-US" dirty="0" smtClean="0"/>
              <a:t>Common pitfalls:</a:t>
            </a:r>
          </a:p>
          <a:p>
            <a:pPr lvl="1"/>
            <a:r>
              <a:rPr lang="en-US" dirty="0" smtClean="0"/>
              <a:t>Cures </a:t>
            </a:r>
            <a:r>
              <a:rPr lang="en-US" dirty="0"/>
              <a:t>a wide range of </a:t>
            </a:r>
            <a:r>
              <a:rPr lang="en-US" dirty="0" smtClean="0"/>
              <a:t>ailments.</a:t>
            </a:r>
          </a:p>
          <a:p>
            <a:pPr lvl="1"/>
            <a:r>
              <a:rPr lang="en-US" dirty="0" smtClean="0"/>
              <a:t>Promises </a:t>
            </a:r>
            <a:r>
              <a:rPr lang="en-US" dirty="0"/>
              <a:t>a quick or painless </a:t>
            </a:r>
            <a:r>
              <a:rPr lang="en-US" dirty="0" smtClean="0"/>
              <a:t>cure.</a:t>
            </a:r>
          </a:p>
          <a:p>
            <a:pPr lvl="1"/>
            <a:r>
              <a:rPr lang="en-US" dirty="0" smtClean="0"/>
              <a:t>Lose </a:t>
            </a:r>
            <a:r>
              <a:rPr lang="en-US" dirty="0"/>
              <a:t>weight no matter how much you eat of your favorite foods with little or no </a:t>
            </a:r>
            <a:r>
              <a:rPr lang="en-US" dirty="0" smtClean="0"/>
              <a:t>effort.</a:t>
            </a:r>
          </a:p>
          <a:p>
            <a:pPr lvl="1"/>
            <a:r>
              <a:rPr lang="en-US" dirty="0" smtClean="0"/>
              <a:t>Offers </a:t>
            </a:r>
            <a:r>
              <a:rPr lang="en-US" dirty="0"/>
              <a:t>health coverage for just pennies a </a:t>
            </a:r>
            <a:r>
              <a:rPr lang="en-US" dirty="0" smtClean="0"/>
              <a:t>day.</a:t>
            </a:r>
          </a:p>
          <a:p>
            <a:pPr lvl="1"/>
            <a:r>
              <a:rPr lang="en-US" dirty="0" smtClean="0"/>
              <a:t>Mistaking </a:t>
            </a:r>
            <a:r>
              <a:rPr lang="en-US" dirty="0"/>
              <a:t>a discount card for </a:t>
            </a:r>
            <a:r>
              <a:rPr lang="en-US" dirty="0" smtClean="0"/>
              <a:t>doctors‘ visits and hospital </a:t>
            </a:r>
            <a:r>
              <a:rPr lang="en-US" dirty="0"/>
              <a:t>stays </a:t>
            </a:r>
            <a:r>
              <a:rPr lang="en-US" dirty="0" smtClean="0"/>
              <a:t>as insurance.</a:t>
            </a:r>
          </a:p>
        </p:txBody>
      </p:sp>
      <p:sp>
        <p:nvSpPr>
          <p:cNvPr id="6" name="TextBox 5"/>
          <p:cNvSpPr txBox="1"/>
          <p:nvPr/>
        </p:nvSpPr>
        <p:spPr>
          <a:xfrm>
            <a:off x="8001000" y="6324600"/>
            <a:ext cx="990600" cy="369332"/>
          </a:xfrm>
          <a:prstGeom prst="rect">
            <a:avLst/>
          </a:prstGeom>
          <a:noFill/>
        </p:spPr>
        <p:txBody>
          <a:bodyPr wrap="square" rtlCol="0">
            <a:spAutoFit/>
          </a:bodyPr>
          <a:lstStyle/>
          <a:p>
            <a:pPr algn="r"/>
            <a:fld id="{9D4A47C6-CA2F-44EC-A5A8-1BE5FA3E7BC8}" type="slidenum">
              <a:rPr lang="en-US" smtClean="0"/>
              <a:pPr algn="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72</TotalTime>
  <Words>1074</Words>
  <Application>Microsoft Office PowerPoint</Application>
  <PresentationFormat>On-screen Show (4:3)</PresentationFormat>
  <Paragraphs>137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THE 10 BIGGEST INTERNET SCAMS, TRAPS AND MISTAKES CONSUMERS MAKE</vt:lpstr>
      <vt:lpstr>ABOUT OUR SPEAKERS</vt:lpstr>
      <vt:lpstr>ABOUT OUR SPEAKERS</vt:lpstr>
      <vt:lpstr>INTRODUCTION</vt:lpstr>
      <vt:lpstr>Susceptibility – why do people get taken in scams, frauds and cons?</vt:lpstr>
      <vt:lpstr>#1- IDENTITY THEFT</vt:lpstr>
      <vt:lpstr>#2- FINANCIAL THEFT</vt:lpstr>
      <vt:lpstr>#3- VICTIMIZATION</vt:lpstr>
      <vt:lpstr>#4- MEDICAL CONCERNS</vt:lpstr>
      <vt:lpstr>#5- CLAIMS OF FINANCIAL RELIEF</vt:lpstr>
      <vt:lpstr>#6- HOME-BASED WORK</vt:lpstr>
      <vt:lpstr>#7- FREE PRIZES AND GIFTS</vt:lpstr>
      <vt:lpstr>#8- RETAIL GRABBER</vt:lpstr>
      <vt:lpstr>#9- FAMILIARITY</vt:lpstr>
      <vt:lpstr>#10- LOVE PITCH</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10 BIGGEST MISTAKES CONSUMERS MAKE</dc:title>
  <dc:creator>Kristen</dc:creator>
  <cp:lastModifiedBy>Preferred Customer</cp:lastModifiedBy>
  <cp:revision>27</cp:revision>
  <dcterms:created xsi:type="dcterms:W3CDTF">2013-03-03T00:20:49Z</dcterms:created>
  <dcterms:modified xsi:type="dcterms:W3CDTF">2013-04-23T20:53:29Z</dcterms:modified>
</cp:coreProperties>
</file>