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1" r:id="rId3"/>
    <p:sldId id="262" r:id="rId4"/>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38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AF4604-402D-42D6-8551-6613B05240E6}"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F4604-402D-42D6-8551-6613B05240E6}"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F4604-402D-42D6-8551-6613B05240E6}"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F4604-402D-42D6-8551-6613B05240E6}"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F4604-402D-42D6-8551-6613B05240E6}" type="datetimeFigureOut">
              <a:rPr lang="en-US" smtClean="0"/>
              <a:t>9/19/2012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AF4604-402D-42D6-8551-6613B05240E6}"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F4604-402D-42D6-8551-6613B05240E6}" type="datetimeFigureOut">
              <a:rPr lang="en-US" smtClean="0"/>
              <a:t>9/19/2012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AF4604-402D-42D6-8551-6613B05240E6}" type="datetimeFigureOut">
              <a:rPr lang="en-US" smtClean="0"/>
              <a:t>9/19/2012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F4604-402D-42D6-8551-6613B05240E6}" type="datetimeFigureOut">
              <a:rPr lang="en-US" smtClean="0"/>
              <a:t>9/19/2012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F4604-402D-42D6-8551-6613B05240E6}"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F4604-402D-42D6-8551-6613B05240E6}" type="datetimeFigureOut">
              <a:rPr lang="en-US" smtClean="0"/>
              <a:t>9/19/2012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4A4AB-35A1-4B70-992F-69C0E0C569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F4604-402D-42D6-8551-6613B05240E6}" type="datetimeFigureOut">
              <a:rPr lang="en-US" smtClean="0"/>
              <a:t>9/19/2012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4A4AB-35A1-4B70-992F-69C0E0C569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534400" cy="4593404"/>
          </a:xfrm>
        </p:spPr>
        <p:txBody>
          <a:bodyPr rtlCol="0">
            <a:noAutofit/>
          </a:bodyPr>
          <a:lstStyle/>
          <a:p>
            <a:pPr algn="just" eaLnBrk="1" fontAlgn="auto" hangingPunct="1">
              <a:lnSpc>
                <a:spcPct val="100000"/>
              </a:lnSpc>
              <a:spcAft>
                <a:spcPts val="0"/>
              </a:spcAft>
              <a:buFont typeface="Arial" pitchFamily="34" charset="0"/>
              <a:buAutoNum type="arabicPeriod" startAt="5"/>
              <a:defRPr/>
            </a:pPr>
            <a:r>
              <a:rPr lang="en-US" sz="1200" u="sng" dirty="0" smtClean="0"/>
              <a:t>The settlor’s spouse may choose to “split the gift” on a gift tax return, which is permitted notwithstanding that the spouse is a beneficiary</a:t>
            </a:r>
            <a:r>
              <a:rPr lang="en-US" sz="1200" dirty="0" smtClean="0"/>
              <a:t>, so long as it is very unlikely that the spouse will need to receive benefits for health, education, maintenance and support when taking into account the spouse’s other assets and resources.  See Private Letter Ruling 200345038, </a:t>
            </a:r>
            <a:r>
              <a:rPr lang="en-US" sz="1200" i="1" dirty="0" smtClean="0"/>
              <a:t>William H. Robertson vs. Commissioner, 26 TC 246 (1956), and BNA Portfolios 822-2nd: Estate, Gift and Generation-Skipping Tax Returns and Audits, Section IX.M, and 826-2nd: Life Insurance, Section II.F. </a:t>
            </a:r>
          </a:p>
          <a:p>
            <a:pPr algn="just" eaLnBrk="1" fontAlgn="auto" hangingPunct="1">
              <a:lnSpc>
                <a:spcPct val="100000"/>
              </a:lnSpc>
              <a:spcAft>
                <a:spcPts val="0"/>
              </a:spcAft>
              <a:buNone/>
              <a:defRPr/>
            </a:pPr>
            <a:endParaRPr lang="en-US" sz="1000" b="1" u="sng" dirty="0" smtClean="0"/>
          </a:p>
          <a:p>
            <a:pPr algn="just" eaLnBrk="1" fontAlgn="auto" hangingPunct="1">
              <a:lnSpc>
                <a:spcPct val="100000"/>
              </a:lnSpc>
              <a:spcAft>
                <a:spcPts val="0"/>
              </a:spcAft>
              <a:buNone/>
              <a:defRPr/>
            </a:pPr>
            <a:r>
              <a:rPr lang="en-US" sz="1000" b="1" u="sng" dirty="0" smtClean="0"/>
              <a:t>SPECIAL LANGUAGE:</a:t>
            </a:r>
          </a:p>
          <a:p>
            <a:pPr marL="1381125" indent="-4763" algn="just" eaLnBrk="1" fontAlgn="auto" hangingPunct="1">
              <a:lnSpc>
                <a:spcPct val="100000"/>
              </a:lnSpc>
              <a:spcAft>
                <a:spcPts val="0"/>
              </a:spcAft>
              <a:buNone/>
              <a:defRPr/>
            </a:pPr>
            <a:r>
              <a:rPr lang="en-US" sz="1000" dirty="0" smtClean="0"/>
              <a:t>	Assets being transferred to make use of the $4,000,000 lifetime gifting exclusion  increase may be owned by one spouse or the other, and desired use of exclusions may not match the ownership of assets being transferred.  </a:t>
            </a:r>
          </a:p>
          <a:p>
            <a:pPr algn="just">
              <a:lnSpc>
                <a:spcPct val="100000"/>
              </a:lnSpc>
              <a:buNone/>
            </a:pPr>
            <a:endParaRPr lang="en-US" sz="1000" dirty="0" smtClean="0"/>
          </a:p>
          <a:p>
            <a:pPr marL="1381125" indent="-4763" algn="just">
              <a:lnSpc>
                <a:spcPct val="100000"/>
              </a:lnSpc>
              <a:buNone/>
            </a:pPr>
            <a:r>
              <a:rPr lang="en-US" sz="1000" dirty="0" smtClean="0"/>
              <a:t>	For example, husband has an $8,000,000 asset and Husband and Wife wish to use each of their new $4,000,000 increases in gifting exclusion. Is it best for Husband to transfer $4,000,000 worth of the asset to Wife, who can in turn gift this portion of the asset, or is it preferable for Husband to make the entire gift and for Wife to sign a split gift return in order to consider the gift to have been made half by Wife?  </a:t>
            </a:r>
          </a:p>
          <a:p>
            <a:pPr marL="1381125" indent="-4763" algn="just">
              <a:lnSpc>
                <a:spcPct val="100000"/>
              </a:lnSpc>
            </a:pPr>
            <a:endParaRPr lang="en-US" sz="1000" dirty="0" smtClean="0"/>
          </a:p>
          <a:p>
            <a:pPr marL="1381125" indent="-4763" algn="just">
              <a:lnSpc>
                <a:spcPct val="100000"/>
              </a:lnSpc>
              <a:buNone/>
            </a:pPr>
            <a:r>
              <a:rPr lang="en-US" sz="1000" dirty="0" smtClean="0"/>
              <a:t>	The split gift return technique works even if wife is a beneficiary of a trust that receives the gifts from husband, unless (1) the Trustee’s power to distribute property for the benefit of the spouse is not limited by an ascertainable standard; and (2) the spouse does not have sufficient financial assets outside of the Trust and therefore it is likely that the Trustee will distribute assets from the Trust for the benefit of the spouse.  For an excellent discussion of this see Qualifying Trust Transfers for Split-gift Treatment by William R. Swindle, July/August 2007, Vol. 81, No. 7, FL Bar Journal </a:t>
            </a:r>
          </a:p>
          <a:p>
            <a:pPr marL="1381125" indent="-4763" algn="just">
              <a:lnSpc>
                <a:spcPct val="100000"/>
              </a:lnSpc>
            </a:pPr>
            <a:endParaRPr lang="en-US" sz="1000" dirty="0" smtClean="0"/>
          </a:p>
          <a:p>
            <a:pPr marL="1381125" indent="-4763" algn="just">
              <a:lnSpc>
                <a:spcPct val="100000"/>
              </a:lnSpc>
              <a:buNone/>
            </a:pPr>
            <a:r>
              <a:rPr lang="en-US" sz="1000" dirty="0" smtClean="0"/>
              <a:t>	However, if Husband transfers half the assets outright to Wife, and Wife then transfers these assets, the step transaction doctrine may apply.  The step transaction doctrine was developed under the common law to provide that the substance of a transfer or transaction will be considered to have occurred, notwithstanding intermediary steps for predetermined intermediary structuring.  Under the step transaction doctrine, a transfer from party A to party B followed by a transfer from party B to party C may be considered as a transfer directly from party A to party C.  “The ‘step-transaction’ doctrine collapses ‘formally distinct steps in an integrated transaction’ in order to assess federal tax liability on the basis of a ‘realistic view of the entire transaction.’”</a:t>
            </a:r>
          </a:p>
          <a:p>
            <a:pPr marL="1381125" indent="-4763" algn="just">
              <a:lnSpc>
                <a:spcPct val="100000"/>
              </a:lnSpc>
            </a:pPr>
            <a:endParaRPr lang="en-US" sz="1000" dirty="0" smtClean="0"/>
          </a:p>
          <a:p>
            <a:pPr>
              <a:lnSpc>
                <a:spcPct val="100000"/>
              </a:lnSpc>
              <a:buNone/>
            </a:pPr>
            <a:endParaRPr lang="en-US" sz="1000" dirty="0" smtClean="0"/>
          </a:p>
          <a:p>
            <a:pPr>
              <a:lnSpc>
                <a:spcPct val="100000"/>
              </a:lnSpc>
            </a:pPr>
            <a:endParaRPr lang="en-US" sz="1000" dirty="0" smtClean="0"/>
          </a:p>
          <a:p>
            <a:pPr marL="1379538" indent="-3175" algn="just">
              <a:lnSpc>
                <a:spcPct val="100000"/>
              </a:lnSpc>
              <a:buNone/>
            </a:pPr>
            <a:endParaRPr lang="en-US" sz="1000" dirty="0" smtClean="0"/>
          </a:p>
          <a:p>
            <a:pPr algn="just" eaLnBrk="1" fontAlgn="auto" hangingPunct="1">
              <a:lnSpc>
                <a:spcPct val="100000"/>
              </a:lnSpc>
              <a:spcAft>
                <a:spcPts val="0"/>
              </a:spcAft>
              <a:buFont typeface="Arial" pitchFamily="34" charset="0"/>
              <a:buAutoNum type="arabicPeriod" startAt="5"/>
              <a:defRPr/>
            </a:pPr>
            <a:endParaRPr lang="en-US" sz="1000" i="1" dirty="0" smtClean="0"/>
          </a:p>
          <a:p>
            <a:pPr eaLnBrk="1" fontAlgn="auto" hangingPunct="1">
              <a:lnSpc>
                <a:spcPct val="100000"/>
              </a:lnSpc>
              <a:spcAft>
                <a:spcPts val="0"/>
              </a:spcAft>
              <a:buFont typeface="Arial" pitchFamily="34" charset="0"/>
              <a:buNone/>
              <a:defRPr/>
            </a:pPr>
            <a:endParaRPr lang="en-US" sz="1000" dirty="0"/>
          </a:p>
        </p:txBody>
      </p:sp>
      <p:sp>
        <p:nvSpPr>
          <p:cNvPr id="8" name="Title 1"/>
          <p:cNvSpPr>
            <a:spLocks noGrp="1"/>
          </p:cNvSpPr>
          <p:nvPr>
            <p:ph type="title"/>
          </p:nvPr>
        </p:nvSpPr>
        <p:spPr>
          <a:xfrm>
            <a:off x="457200" y="304800"/>
            <a:ext cx="8534400" cy="685800"/>
          </a:xfrm>
        </p:spPr>
        <p:txBody>
          <a:bodyPr>
            <a:normAutofit fontScale="90000"/>
          </a:bodyPr>
          <a:lstStyle/>
          <a:p>
            <a:pPr algn="ctr" eaLnBrk="1" hangingPunct="1"/>
            <a:r>
              <a:rPr lang="en-US" sz="2200" dirty="0" smtClean="0"/>
              <a:t>PLANNING FOR A DYNASTY TRUST WHERE THE SPOUSE OF THE SETTLOR/CONTRIBUTOR IS A BENEFICIARY </a:t>
            </a:r>
            <a:br>
              <a:rPr lang="en-US" sz="2200" dirty="0" smtClean="0"/>
            </a:br>
            <a:r>
              <a:rPr lang="en-US" sz="2200" dirty="0" smtClean="0"/>
              <a:t>- SPECIAL CONSIDERATIONS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458200" cy="5334000"/>
          </a:xfrm>
        </p:spPr>
        <p:txBody>
          <a:bodyPr rtlCol="0">
            <a:noAutofit/>
          </a:bodyPr>
          <a:lstStyle/>
          <a:p>
            <a:pPr algn="just" eaLnBrk="1" fontAlgn="auto" hangingPunct="1">
              <a:lnSpc>
                <a:spcPct val="100000"/>
              </a:lnSpc>
              <a:spcAft>
                <a:spcPts val="0"/>
              </a:spcAft>
              <a:buAutoNum type="arabicPeriod" startAt="6"/>
              <a:defRPr/>
            </a:pPr>
            <a:r>
              <a:rPr lang="en-US" sz="1100" dirty="0" smtClean="0"/>
              <a:t>What if the assets used to fund the trust had recently been owed jointly by the settlor and the spouse, or were owned by the spouse and transferred to the settlor, who then transferred them to the trust?  </a:t>
            </a:r>
            <a:r>
              <a:rPr lang="en-US" sz="1100" u="sng" dirty="0" smtClean="0"/>
              <a:t>Under the Step Transaction Doctrine,</a:t>
            </a:r>
            <a:r>
              <a:rPr lang="en-US" sz="1100" dirty="0" smtClean="0"/>
              <a:t> the assets and the economic risk associated therewith should be owned and held exclusively by the settlor for a reasonable period of time.  In case the IRS argues that the contribution to the trust was really made by the settlor’s spouse (in which event the settlor’s spouse may be subject to federal estate tax under Internal Revenue Code Section 2036(a)(1) - retained life interests), </a:t>
            </a:r>
            <a:r>
              <a:rPr lang="en-US" sz="1100" u="sng" dirty="0" smtClean="0"/>
              <a:t>it may be important to have trust language which provides that any trust assets considered as transferred to the trust by the spouse beneficiary will be held in a separate subtrust that the spouse will not be a beneficiary of</a:t>
            </a:r>
            <a:r>
              <a:rPr lang="en-US" sz="1100" dirty="0" smtClean="0"/>
              <a:t>.</a:t>
            </a:r>
          </a:p>
          <a:p>
            <a:pPr algn="just" eaLnBrk="1" fontAlgn="auto" hangingPunct="1">
              <a:lnSpc>
                <a:spcPct val="100000"/>
              </a:lnSpc>
              <a:spcAft>
                <a:spcPts val="0"/>
              </a:spcAft>
              <a:buAutoNum type="arabicPeriod" startAt="6"/>
              <a:defRPr/>
            </a:pPr>
            <a:endParaRPr lang="en-US" sz="1000" dirty="0" smtClean="0"/>
          </a:p>
          <a:p>
            <a:pPr algn="just" eaLnBrk="1" fontAlgn="auto" hangingPunct="1">
              <a:lnSpc>
                <a:spcPct val="100000"/>
              </a:lnSpc>
              <a:spcAft>
                <a:spcPts val="0"/>
              </a:spcAft>
              <a:buNone/>
              <a:defRPr/>
            </a:pPr>
            <a:r>
              <a:rPr lang="en-US" sz="1000" b="1" u="sng" dirty="0" smtClean="0"/>
              <a:t>SPECIAL LANGUAGE:</a:t>
            </a:r>
          </a:p>
          <a:p>
            <a:pPr algn="just" eaLnBrk="1" fontAlgn="auto" hangingPunct="1">
              <a:lnSpc>
                <a:spcPct val="100000"/>
              </a:lnSpc>
              <a:spcAft>
                <a:spcPts val="0"/>
              </a:spcAft>
              <a:buNone/>
              <a:defRPr/>
            </a:pPr>
            <a:endParaRPr lang="en-US" sz="1000" dirty="0" smtClean="0"/>
          </a:p>
          <a:p>
            <a:pPr marL="1379538" indent="-3175" algn="just">
              <a:lnSpc>
                <a:spcPct val="100000"/>
              </a:lnSpc>
              <a:buNone/>
            </a:pPr>
            <a:r>
              <a:rPr lang="en-US" sz="1000" dirty="0" smtClean="0"/>
              <a:t>	</a:t>
            </a:r>
            <a:r>
              <a:rPr lang="en-US" sz="1000" u="sng" dirty="0" smtClean="0"/>
              <a:t>If the Grantor’s Spouse is a Contributor to this Trust.  To take into account that the Grantor’s spouse may be considered to be the contributor of certain assets to this Trust, and should thereby not have any right to receive distributions or benefits from any Trust assets that the Grantor’s spouse has funded, in the event that for any reason the Grantor’s spouse is considered to be the contributor of assets to this Trust or any trust herein established, then such assets shall be set aside and held as a separate trust, in a manner identical to the provisions set forth in Section 5.01(a) hereof, provided that no distributions whatsoever shall be made to the Grantor’s spouse from such separate subtrust, and that no power of appointment otherwise exercisable by the Grantor’s spouse shall be considered to be exercisable or exercised, notwithstanding any provision herein to the contrary.</a:t>
            </a:r>
          </a:p>
          <a:p>
            <a:pPr algn="just">
              <a:lnSpc>
                <a:spcPct val="100000"/>
              </a:lnSpc>
            </a:pPr>
            <a:endParaRPr lang="en-US" sz="1000" dirty="0" smtClean="0"/>
          </a:p>
          <a:p>
            <a:pPr marL="1379538" indent="-3175" algn="just">
              <a:lnSpc>
                <a:spcPct val="100000"/>
              </a:lnSpc>
              <a:buNone/>
            </a:pPr>
            <a:r>
              <a:rPr lang="en-US" sz="1000" dirty="0" smtClean="0"/>
              <a:t>	The purpose of this provision is to avoid having the Grantor’s spouse be considered the owner of any Trust assets for purposes of Internal Revenue Code Section 2036(a)(1) and (2) or any Treasury Regulations set forth therein.  Consistent therewith, the Grantor’s spouse shall not be the Trustee of any such separate trust and any acting Co-Trustee shall have the power to act without joinder or consent of the Grantor’s spouse as to any such trust.</a:t>
            </a:r>
          </a:p>
          <a:p>
            <a:pPr>
              <a:lnSpc>
                <a:spcPct val="100000"/>
              </a:lnSpc>
            </a:pPr>
            <a:endParaRPr lang="en-US" sz="1000" dirty="0" smtClean="0"/>
          </a:p>
          <a:p>
            <a:pPr algn="just" eaLnBrk="1" fontAlgn="auto" hangingPunct="1">
              <a:lnSpc>
                <a:spcPct val="100000"/>
              </a:lnSpc>
              <a:spcAft>
                <a:spcPts val="0"/>
              </a:spcAft>
              <a:buNone/>
              <a:defRPr/>
            </a:pPr>
            <a:endParaRPr lang="en-US" sz="1000" dirty="0" smtClean="0"/>
          </a:p>
          <a:p>
            <a:pPr algn="just" eaLnBrk="1" fontAlgn="auto" hangingPunct="1">
              <a:lnSpc>
                <a:spcPct val="100000"/>
              </a:lnSpc>
              <a:spcAft>
                <a:spcPts val="0"/>
              </a:spcAft>
              <a:buFont typeface="Arial" pitchFamily="34" charset="0"/>
              <a:buNone/>
              <a:defRPr/>
            </a:pPr>
            <a:endParaRPr lang="en-US" sz="1000" dirty="0" smtClean="0"/>
          </a:p>
          <a:p>
            <a:pPr eaLnBrk="1" fontAlgn="auto" hangingPunct="1">
              <a:lnSpc>
                <a:spcPct val="100000"/>
              </a:lnSpc>
              <a:spcAft>
                <a:spcPts val="0"/>
              </a:spcAft>
              <a:buFont typeface="Arial" pitchFamily="34" charset="0"/>
              <a:buNone/>
              <a:defRPr/>
            </a:pPr>
            <a:endParaRPr lang="en-US" sz="1000" dirty="0" smtClean="0"/>
          </a:p>
          <a:p>
            <a:pPr eaLnBrk="1" fontAlgn="auto" hangingPunct="1">
              <a:lnSpc>
                <a:spcPct val="100000"/>
              </a:lnSpc>
              <a:spcAft>
                <a:spcPts val="0"/>
              </a:spcAft>
              <a:buFont typeface="Arial" pitchFamily="34" charset="0"/>
              <a:buNone/>
              <a:defRPr/>
            </a:pPr>
            <a:endParaRPr lang="en-US" sz="1000" dirty="0"/>
          </a:p>
        </p:txBody>
      </p:sp>
      <p:sp>
        <p:nvSpPr>
          <p:cNvPr id="5" name="Title 1"/>
          <p:cNvSpPr>
            <a:spLocks noGrp="1"/>
          </p:cNvSpPr>
          <p:nvPr>
            <p:ph type="title"/>
          </p:nvPr>
        </p:nvSpPr>
        <p:spPr>
          <a:xfrm>
            <a:off x="457200" y="304800"/>
            <a:ext cx="8534400" cy="685800"/>
          </a:xfrm>
        </p:spPr>
        <p:txBody>
          <a:bodyPr>
            <a:normAutofit fontScale="90000"/>
          </a:bodyPr>
          <a:lstStyle/>
          <a:p>
            <a:pPr algn="ctr" eaLnBrk="1" hangingPunct="1"/>
            <a:r>
              <a:rPr lang="en-US" sz="2200" dirty="0" smtClean="0"/>
              <a:t>PLANNING FOR A DYNASTY TRUST WHERE THE SPOUSE OF THE SETTLOR/CONTRIBUTOR IS A BENEFICIARY </a:t>
            </a:r>
            <a:br>
              <a:rPr lang="en-US" sz="2200" dirty="0" smtClean="0"/>
            </a:br>
            <a:r>
              <a:rPr lang="en-US" sz="2200" dirty="0" smtClean="0"/>
              <a:t>- SPECIAL CONSIDERATIONS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52600"/>
            <a:ext cx="8077200" cy="4371975"/>
          </a:xfrm>
        </p:spPr>
        <p:txBody>
          <a:bodyPr/>
          <a:lstStyle/>
          <a:p>
            <a:pPr marL="1381125" indent="-4763" algn="just">
              <a:lnSpc>
                <a:spcPct val="100000"/>
              </a:lnSpc>
              <a:buNone/>
            </a:pPr>
            <a:r>
              <a:rPr lang="en-US" sz="1000" dirty="0" smtClean="0"/>
              <a:t>	Some courts have noted that the step transaction doctrine should only apply if tax savings is the sole motivation behind the taxpayer’s actions.  If the transaction has an “independent purpose or effect” in addition to the goal of tax savings such purpose or effect may be sufficient to avoid the application of the step transaction doctrine. </a:t>
            </a:r>
          </a:p>
          <a:p>
            <a:pPr marL="1381125" indent="-4763" algn="just">
              <a:lnSpc>
                <a:spcPct val="100000"/>
              </a:lnSpc>
            </a:pPr>
            <a:endParaRPr lang="en-US" sz="1000" dirty="0" smtClean="0"/>
          </a:p>
          <a:p>
            <a:pPr marL="1381125" indent="-4763" algn="just">
              <a:lnSpc>
                <a:spcPct val="100000"/>
              </a:lnSpc>
              <a:buNone/>
            </a:pPr>
            <a:r>
              <a:rPr lang="en-US" sz="1000" dirty="0" smtClean="0"/>
              <a:t>	Planners will therefore need to consider whether the step transaction doctrine will apply, how to avoid the step transaction doctrine, and whether to use split gift returns if one spouse makes a gift that they wish to consider having been made ½ by the other spouse. </a:t>
            </a:r>
          </a:p>
          <a:p>
            <a:pPr marL="1381125" indent="-4763" algn="just">
              <a:lnSpc>
                <a:spcPct val="100000"/>
              </a:lnSpc>
              <a:buNone/>
            </a:pPr>
            <a:endParaRPr lang="en-US" sz="1000" dirty="0" smtClean="0"/>
          </a:p>
          <a:p>
            <a:pPr marL="1381125" indent="-4763" algn="just">
              <a:lnSpc>
                <a:spcPct val="100000"/>
              </a:lnSpc>
              <a:buNone/>
            </a:pPr>
            <a:r>
              <a:rPr lang="en-US" sz="1000" dirty="0" smtClean="0"/>
              <a:t>	Clients who have been involved with installment sales shortly after the funding of the entity as to which the interests were sold may wish to unwind those sales or have the note paid off as part of the 2011 estate tax law planning in order to reduce the likelihood that the IRS would attempt to apply the step transaction doctrine to the transaction that occurred.</a:t>
            </a:r>
          </a:p>
          <a:p>
            <a:endParaRPr lang="en-US" sz="1000" dirty="0"/>
          </a:p>
        </p:txBody>
      </p:sp>
      <p:sp>
        <p:nvSpPr>
          <p:cNvPr id="4" name="Title 1"/>
          <p:cNvSpPr>
            <a:spLocks noGrp="1"/>
          </p:cNvSpPr>
          <p:nvPr>
            <p:ph type="title"/>
          </p:nvPr>
        </p:nvSpPr>
        <p:spPr>
          <a:xfrm>
            <a:off x="457200" y="304800"/>
            <a:ext cx="8534400" cy="685800"/>
          </a:xfrm>
        </p:spPr>
        <p:txBody>
          <a:bodyPr>
            <a:normAutofit fontScale="90000"/>
          </a:bodyPr>
          <a:lstStyle/>
          <a:p>
            <a:pPr algn="ctr" eaLnBrk="1" hangingPunct="1"/>
            <a:r>
              <a:rPr lang="en-US" sz="2200" dirty="0" smtClean="0"/>
              <a:t>PLANNING FOR A DYNASTY TRUST WHERE THE SPOUSE OF THE SETTLOR/CONTRIBUTOR IS A BENEFICIARY </a:t>
            </a:r>
            <a:br>
              <a:rPr lang="en-US" sz="2200" dirty="0" smtClean="0"/>
            </a:br>
            <a:r>
              <a:rPr lang="en-US" sz="2200" dirty="0" smtClean="0"/>
              <a:t>- SPECIAL CONSIDERATIONS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152400"/>
          <a:ext cx="9144003" cy="6042660"/>
        </p:xfrm>
        <a:graphic>
          <a:graphicData uri="http://schemas.openxmlformats.org/drawingml/2006/table">
            <a:tbl>
              <a:tblPr firstRow="1" bandRow="1">
                <a:tableStyleId>{5C22544A-7EE6-4342-B048-85BDC9FD1C3A}</a:tableStyleId>
              </a:tblPr>
              <a:tblGrid>
                <a:gridCol w="762000"/>
                <a:gridCol w="609600"/>
                <a:gridCol w="685800"/>
                <a:gridCol w="685800"/>
                <a:gridCol w="685800"/>
                <a:gridCol w="838200"/>
                <a:gridCol w="609600"/>
                <a:gridCol w="685800"/>
                <a:gridCol w="990600"/>
                <a:gridCol w="1759530"/>
                <a:gridCol w="831273"/>
              </a:tblGrid>
              <a:tr h="370840">
                <a:tc gridSpan="11">
                  <a:txBody>
                    <a:bodyPr/>
                    <a:lstStyle/>
                    <a:p>
                      <a:pPr algn="ctr"/>
                      <a:r>
                        <a:rPr lang="en-US" dirty="0" smtClean="0"/>
                        <a:t>Summary of cases where courts have addressed the step transaction doctrine by</a:t>
                      </a:r>
                      <a:r>
                        <a:rPr lang="en-US" baseline="0" dirty="0" smtClean="0"/>
                        <a:t> analyzing </a:t>
                      </a:r>
                      <a:r>
                        <a:rPr lang="en-US" dirty="0" smtClean="0"/>
                        <a:t>the close proximity between date of funding of entity and date of transfer of entity interests.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sz="1200" dirty="0" smtClean="0"/>
                        <a:t>Case Name/</a:t>
                      </a:r>
                    </a:p>
                    <a:p>
                      <a:pPr algn="ctr"/>
                      <a:r>
                        <a:rPr lang="en-US" sz="1200" dirty="0" smtClean="0"/>
                        <a:t>Court</a:t>
                      </a:r>
                      <a:endParaRPr lang="en-US" sz="1200" dirty="0"/>
                    </a:p>
                  </a:txBody>
                  <a:tcPr anchor="b" anchorCtr="1"/>
                </a:tc>
                <a:tc>
                  <a:txBody>
                    <a:bodyPr/>
                    <a:lstStyle/>
                    <a:p>
                      <a:pPr algn="ctr"/>
                      <a:r>
                        <a:rPr lang="en-US" sz="1200" dirty="0" err="1" smtClean="0"/>
                        <a:t>Deci-sion</a:t>
                      </a:r>
                      <a:r>
                        <a:rPr lang="en-US" sz="1200" dirty="0" smtClean="0"/>
                        <a:t> Date</a:t>
                      </a:r>
                      <a:endParaRPr lang="en-US" sz="1200" dirty="0"/>
                    </a:p>
                  </a:txBody>
                  <a:tcPr anchor="b" anchorCtr="1"/>
                </a:tc>
                <a:tc>
                  <a:txBody>
                    <a:bodyPr/>
                    <a:lstStyle/>
                    <a:p>
                      <a:pPr algn="ctr"/>
                      <a:r>
                        <a:rPr lang="en-US" sz="1200" dirty="0" smtClean="0"/>
                        <a:t>Date</a:t>
                      </a:r>
                      <a:r>
                        <a:rPr lang="en-US" sz="1200" baseline="0" dirty="0" smtClean="0"/>
                        <a:t> Entity Formed</a:t>
                      </a:r>
                      <a:endParaRPr lang="en-US" sz="1200" dirty="0"/>
                    </a:p>
                  </a:txBody>
                  <a:tcPr anchor="b" anchorCtr="1"/>
                </a:tc>
                <a:tc>
                  <a:txBody>
                    <a:bodyPr/>
                    <a:lstStyle/>
                    <a:p>
                      <a:pPr algn="ctr"/>
                      <a:r>
                        <a:rPr lang="en-US" sz="1200" dirty="0" smtClean="0"/>
                        <a:t>Date Assets</a:t>
                      </a:r>
                      <a:r>
                        <a:rPr lang="en-US" sz="1200" baseline="0" dirty="0" smtClean="0"/>
                        <a:t> </a:t>
                      </a:r>
                      <a:r>
                        <a:rPr lang="en-US" sz="1200" baseline="0" dirty="0" err="1" smtClean="0"/>
                        <a:t>Transf</a:t>
                      </a:r>
                      <a:r>
                        <a:rPr lang="en-US" sz="1200" baseline="0" dirty="0" smtClean="0"/>
                        <a:t>-erred</a:t>
                      </a:r>
                      <a:endParaRPr lang="en-US" sz="1200" dirty="0"/>
                    </a:p>
                  </a:txBody>
                  <a:tcPr anchor="b" anchorCtr="1"/>
                </a:tc>
                <a:tc>
                  <a:txBody>
                    <a:bodyPr/>
                    <a:lstStyle/>
                    <a:p>
                      <a:pPr algn="ctr"/>
                      <a:r>
                        <a:rPr lang="en-US" sz="1200" dirty="0" smtClean="0"/>
                        <a:t>Date Interest</a:t>
                      </a:r>
                      <a:r>
                        <a:rPr lang="en-US" sz="1200" baseline="0" dirty="0" smtClean="0"/>
                        <a:t> Gifted</a:t>
                      </a:r>
                      <a:endParaRPr lang="en-US" sz="1200" dirty="0"/>
                    </a:p>
                  </a:txBody>
                  <a:tcPr anchor="b" anchorCtr="1"/>
                </a:tc>
                <a:tc>
                  <a:txBody>
                    <a:bodyPr/>
                    <a:lstStyle/>
                    <a:p>
                      <a:pPr algn="ctr"/>
                      <a:r>
                        <a:rPr lang="en-US" sz="1200" dirty="0" smtClean="0"/>
                        <a:t># of days in between</a:t>
                      </a:r>
                      <a:endParaRPr lang="en-US" sz="1200" dirty="0"/>
                    </a:p>
                  </a:txBody>
                  <a:tcPr anchor="b" anchorCtr="1"/>
                </a:tc>
                <a:tc>
                  <a:txBody>
                    <a:bodyPr/>
                    <a:lstStyle/>
                    <a:p>
                      <a:pPr algn="ctr"/>
                      <a:r>
                        <a:rPr lang="en-US" sz="1200" dirty="0" smtClean="0"/>
                        <a:t>Court Found For</a:t>
                      </a:r>
                      <a:endParaRPr lang="en-US" sz="1200" dirty="0"/>
                    </a:p>
                  </a:txBody>
                  <a:tcPr anchor="b" anchorCtr="1"/>
                </a:tc>
                <a:tc>
                  <a:txBody>
                    <a:bodyPr/>
                    <a:lstStyle/>
                    <a:p>
                      <a:pPr algn="ctr"/>
                      <a:r>
                        <a:rPr lang="en-US" sz="1200" dirty="0" smtClean="0"/>
                        <a:t>Type of Assets </a:t>
                      </a:r>
                      <a:r>
                        <a:rPr lang="en-US" sz="1200" dirty="0" err="1" smtClean="0"/>
                        <a:t>Inves</a:t>
                      </a:r>
                      <a:r>
                        <a:rPr lang="en-US" sz="1200" dirty="0" smtClean="0"/>
                        <a:t>-ted</a:t>
                      </a:r>
                      <a:endParaRPr lang="en-US" sz="1200" dirty="0"/>
                    </a:p>
                  </a:txBody>
                  <a:tcPr anchor="b" anchorCtr="1"/>
                </a:tc>
                <a:tc>
                  <a:txBody>
                    <a:bodyPr/>
                    <a:lstStyle/>
                    <a:p>
                      <a:pPr algn="ctr"/>
                      <a:r>
                        <a:rPr lang="en-US" sz="1200" dirty="0" smtClean="0"/>
                        <a:t>Court Held</a:t>
                      </a:r>
                      <a:endParaRPr lang="en-US" sz="1200" dirty="0"/>
                    </a:p>
                  </a:txBody>
                  <a:tcPr anchor="b" anchorCtr="1"/>
                </a:tc>
                <a:tc>
                  <a:txBody>
                    <a:bodyPr/>
                    <a:lstStyle/>
                    <a:p>
                      <a:pPr algn="ctr"/>
                      <a:r>
                        <a:rPr lang="en-US" sz="1200" dirty="0" smtClean="0"/>
                        <a:t>Court’s Dicta</a:t>
                      </a:r>
                      <a:endParaRPr lang="en-US" sz="1200" dirty="0"/>
                    </a:p>
                  </a:txBody>
                  <a:tcPr anchor="b" anchorCtr="1"/>
                </a:tc>
                <a:tc>
                  <a:txBody>
                    <a:bodyPr/>
                    <a:lstStyle/>
                    <a:p>
                      <a:pPr algn="ctr"/>
                      <a:r>
                        <a:rPr lang="en-US" sz="1200" dirty="0" smtClean="0"/>
                        <a:t>Special notes</a:t>
                      </a:r>
                      <a:endParaRPr lang="en-US" sz="1200" dirty="0"/>
                    </a:p>
                  </a:txBody>
                  <a:tcPr anchor="b" anchorCtr="1"/>
                </a:tc>
              </a:tr>
              <a:tr h="370840">
                <a:tc>
                  <a:txBody>
                    <a:bodyPr/>
                    <a:lstStyle/>
                    <a:p>
                      <a:pPr algn="ctr" fontAlgn="ctr"/>
                      <a:r>
                        <a:rPr lang="en-US" sz="1000" b="0" i="0" u="none" strike="noStrike" dirty="0">
                          <a:latin typeface="Arial"/>
                        </a:rPr>
                        <a:t>Holman v. Comr. (U.S. Tax Ct.)</a:t>
                      </a:r>
                    </a:p>
                  </a:txBody>
                  <a:tcPr marL="7620" marR="7620" marT="7620" marB="0"/>
                </a:tc>
                <a:tc>
                  <a:txBody>
                    <a:bodyPr/>
                    <a:lstStyle/>
                    <a:p>
                      <a:pPr algn="r" fontAlgn="b"/>
                      <a:r>
                        <a:rPr lang="en-US" sz="1000" b="0" i="0" u="none" strike="noStrike" dirty="0" smtClean="0">
                          <a:latin typeface="Arial"/>
                        </a:rPr>
                        <a:t>5/27/08</a:t>
                      </a:r>
                      <a:endParaRPr lang="en-US" sz="1000" b="0" i="0" u="none" strike="noStrike" dirty="0">
                        <a:latin typeface="Arial"/>
                      </a:endParaRPr>
                    </a:p>
                  </a:txBody>
                  <a:tcPr marL="7620" marR="7620" marT="7620" marB="0"/>
                </a:tc>
                <a:tc>
                  <a:txBody>
                    <a:bodyPr/>
                    <a:lstStyle/>
                    <a:p>
                      <a:pPr algn="r" fontAlgn="b"/>
                      <a:r>
                        <a:rPr lang="en-US" sz="1000" b="0" i="0" u="none" strike="noStrike" dirty="0" smtClean="0">
                          <a:latin typeface="Arial"/>
                        </a:rPr>
                        <a:t>11/3/99</a:t>
                      </a:r>
                      <a:endParaRPr lang="en-US" sz="1000" b="0" i="0" u="none" strike="noStrike" dirty="0">
                        <a:latin typeface="Arial"/>
                      </a:endParaRPr>
                    </a:p>
                  </a:txBody>
                  <a:tcPr marL="7620" marR="7620" marT="7620" marB="0"/>
                </a:tc>
                <a:tc>
                  <a:txBody>
                    <a:bodyPr/>
                    <a:lstStyle/>
                    <a:p>
                      <a:pPr algn="r" fontAlgn="b"/>
                      <a:r>
                        <a:rPr lang="en-US" sz="1000" b="0" i="0" u="none" strike="noStrike" dirty="0" smtClean="0">
                          <a:latin typeface="Arial"/>
                        </a:rPr>
                        <a:t>11/2/99</a:t>
                      </a:r>
                      <a:endParaRPr lang="en-US" sz="1000" b="0" i="0" u="none" strike="noStrike" dirty="0">
                        <a:latin typeface="Arial"/>
                      </a:endParaRPr>
                    </a:p>
                  </a:txBody>
                  <a:tcPr marL="7620" marR="7620" marT="7620" marB="0"/>
                </a:tc>
                <a:tc>
                  <a:txBody>
                    <a:bodyPr/>
                    <a:lstStyle/>
                    <a:p>
                      <a:pPr algn="r" fontAlgn="b"/>
                      <a:r>
                        <a:rPr lang="en-US" sz="1000" b="0" i="0" u="none" strike="noStrike" dirty="0" smtClean="0">
                          <a:latin typeface="Arial"/>
                        </a:rPr>
                        <a:t>11/8/99</a:t>
                      </a:r>
                      <a:endParaRPr lang="en-US" sz="1000" b="0" i="0" u="none" strike="noStrike" dirty="0">
                        <a:latin typeface="Arial"/>
                      </a:endParaRPr>
                    </a:p>
                  </a:txBody>
                  <a:tcPr marL="7620" marR="7620" marT="7620" marB="0"/>
                </a:tc>
                <a:tc>
                  <a:txBody>
                    <a:bodyPr/>
                    <a:lstStyle/>
                    <a:p>
                      <a:pPr algn="ctr" fontAlgn="b"/>
                      <a:r>
                        <a:rPr lang="en-US" sz="1000" b="0" i="0" u="none" strike="noStrike" dirty="0">
                          <a:latin typeface="Arial"/>
                        </a:rPr>
                        <a:t>6</a:t>
                      </a:r>
                    </a:p>
                  </a:txBody>
                  <a:tcPr marL="7620" marR="7620" marT="7620" marB="0"/>
                </a:tc>
                <a:tc>
                  <a:txBody>
                    <a:bodyPr/>
                    <a:lstStyle/>
                    <a:p>
                      <a:pPr algn="l" fontAlgn="b"/>
                      <a:r>
                        <a:rPr lang="en-US" sz="1000" b="0" i="0" u="none" strike="noStrike" dirty="0">
                          <a:latin typeface="Arial"/>
                        </a:rPr>
                        <a:t>Taxpayer</a:t>
                      </a:r>
                    </a:p>
                  </a:txBody>
                  <a:tcPr marL="7620" marR="7620" marT="7620" marB="0"/>
                </a:tc>
                <a:tc>
                  <a:txBody>
                    <a:bodyPr/>
                    <a:lstStyle/>
                    <a:p>
                      <a:pPr algn="l" fontAlgn="b"/>
                      <a:r>
                        <a:rPr lang="en-US" sz="1000" b="0" i="0" u="none" strike="noStrike" dirty="0">
                          <a:latin typeface="Arial"/>
                        </a:rPr>
                        <a:t>Shares of Dell stock</a:t>
                      </a:r>
                    </a:p>
                  </a:txBody>
                  <a:tcPr marL="7620" marR="7620" marT="7620" marB="0"/>
                </a:tc>
                <a:tc>
                  <a:txBody>
                    <a:bodyPr/>
                    <a:lstStyle/>
                    <a:p>
                      <a:pPr algn="l" fontAlgn="b"/>
                      <a:r>
                        <a:rPr lang="en-US" sz="1000" b="0" i="0" u="none" strike="noStrike" dirty="0">
                          <a:latin typeface="Arial"/>
                        </a:rPr>
                        <a:t>The limited partnership was formed and the shares of Dell stock were transferred to it almost 1 week in advance of the gift, so that on the facts before us, the transfer cannot be viewed as an indirect gift of the shares to the </a:t>
                      </a:r>
                      <a:r>
                        <a:rPr lang="en-US" sz="1000" b="0" i="0" u="none" strike="noStrike" dirty="0" err="1">
                          <a:latin typeface="Arial"/>
                        </a:rPr>
                        <a:t>donees</a:t>
                      </a:r>
                      <a:r>
                        <a:rPr lang="en-US" sz="1000" b="0" i="0" u="none" strike="noStrike" dirty="0">
                          <a:latin typeface="Arial"/>
                        </a:rPr>
                        <a:t>.  Furthermore, the gift may not be viewed as an indirect gift of the shares to the </a:t>
                      </a:r>
                      <a:r>
                        <a:rPr lang="en-US" sz="1000" b="0" i="0" u="none" strike="noStrike" dirty="0" err="1">
                          <a:latin typeface="Arial"/>
                        </a:rPr>
                        <a:t>donees</a:t>
                      </a:r>
                      <a:r>
                        <a:rPr lang="en-US" sz="1000" b="0" i="0" u="none" strike="noStrike" dirty="0">
                          <a:latin typeface="Arial"/>
                        </a:rPr>
                        <a:t> under the step transaction doctrine. </a:t>
                      </a:r>
                    </a:p>
                  </a:txBody>
                  <a:tcPr marL="7620" marR="7620" marT="7620" marB="0"/>
                </a:tc>
                <a:tc>
                  <a:txBody>
                    <a:bodyPr/>
                    <a:lstStyle/>
                    <a:p>
                      <a:pPr algn="l" fontAlgn="b"/>
                      <a:r>
                        <a:rPr lang="en-US" sz="1000" b="0" i="0" u="none" strike="noStrike" dirty="0">
                          <a:latin typeface="Arial"/>
                        </a:rPr>
                        <a:t>This case is distinguishable from </a:t>
                      </a:r>
                      <a:r>
                        <a:rPr lang="en-US" sz="1000" b="0" i="1" u="none" strike="noStrike" dirty="0" err="1">
                          <a:latin typeface="Arial"/>
                        </a:rPr>
                        <a:t>Senda</a:t>
                      </a:r>
                      <a:r>
                        <a:rPr lang="en-US" sz="1000" b="0" i="0" u="none" strike="noStrike" dirty="0">
                          <a:latin typeface="Arial"/>
                        </a:rPr>
                        <a:t> because petitioners did not contribute the Dell shares to the partnership on the same day they made the 1999 gift; indeed, almost 1 week passed between petitioners' formation and funding of the partnership and the 1999 gift.  Petitioners bore the risk that the value of an LP unit could change between the time they formed and funded the partnership and the times they chose to transfer the LP units.  Therefore, the Court decided not to disregard the passage of time and treat the formation and funding of the partnership and the subsequent gifts as occurring simultaneously under the step transaction doctrine.  Also, in this case, the IRS conceded that a 2-month separation is sufficient to give independent significance to the funding of a partnership and a subsequent gift of LP units.  </a:t>
                      </a:r>
                    </a:p>
                  </a:txBody>
                  <a:tcPr marL="7620" marR="7620" marT="7620" marB="0"/>
                </a:tc>
                <a:tc>
                  <a:txBody>
                    <a:bodyPr/>
                    <a:lstStyle/>
                    <a:p>
                      <a:pPr algn="l" fontAlgn="b"/>
                      <a:r>
                        <a:rPr lang="en-US" sz="1000" b="0" i="0" u="none" strike="noStrike" dirty="0">
                          <a:latin typeface="Arial"/>
                        </a:rPr>
                        <a:t>There were </a:t>
                      </a:r>
                      <a:r>
                        <a:rPr lang="en-US" sz="1000" b="0" i="0" u="none" strike="noStrike" dirty="0" smtClean="0">
                          <a:latin typeface="Arial"/>
                        </a:rPr>
                        <a:t>other </a:t>
                      </a:r>
                      <a:r>
                        <a:rPr lang="en-US" sz="1000" b="0" i="0" u="none" strike="noStrike" dirty="0">
                          <a:latin typeface="Arial"/>
                        </a:rPr>
                        <a:t>gifts and transfers, but the Court was only concerned with the November set of transactions.</a:t>
                      </a:r>
                    </a:p>
                  </a:txBody>
                  <a:tcPr marL="7620" marR="7620" marT="7620" marB="0"/>
                </a:tc>
              </a:tr>
            </a:tbl>
          </a:graphicData>
        </a:graphic>
      </p:graphicFrame>
      <p:sp>
        <p:nvSpPr>
          <p:cNvPr id="4" name="Slide Number Placeholder 28"/>
          <p:cNvSpPr txBox="1">
            <a:spLocks/>
          </p:cNvSpPr>
          <p:nvPr/>
        </p:nvSpPr>
        <p:spPr>
          <a:xfrm>
            <a:off x="7010400" y="6629400"/>
            <a:ext cx="21336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6FDDA-EC31-4CA8-9FEA-9AB0122DF8B7}" type="slidenum">
              <a:rPr kumimoji="0" lang="en-US" sz="1200" b="0" i="0" u="none" strike="noStrike" kern="1200" cap="none" spc="0" normalizeH="0" baseline="0" noProof="0" smtClean="0">
                <a:ln>
                  <a:noFill/>
                </a:ln>
                <a:solidFill>
                  <a:schemeClr val="tx1"/>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152400"/>
          <a:ext cx="9144003" cy="5676900"/>
        </p:xfrm>
        <a:graphic>
          <a:graphicData uri="http://schemas.openxmlformats.org/drawingml/2006/table">
            <a:tbl>
              <a:tblPr firstRow="1" bandRow="1">
                <a:tableStyleId>{5C22544A-7EE6-4342-B048-85BDC9FD1C3A}</a:tableStyleId>
              </a:tblPr>
              <a:tblGrid>
                <a:gridCol w="762000"/>
                <a:gridCol w="609600"/>
                <a:gridCol w="685800"/>
                <a:gridCol w="685800"/>
                <a:gridCol w="685800"/>
                <a:gridCol w="838200"/>
                <a:gridCol w="609600"/>
                <a:gridCol w="685800"/>
                <a:gridCol w="990600"/>
                <a:gridCol w="1759530"/>
                <a:gridCol w="831273"/>
              </a:tblGrid>
              <a:tr h="370840">
                <a:tc gridSpan="11">
                  <a:txBody>
                    <a:bodyPr/>
                    <a:lstStyle/>
                    <a:p>
                      <a:pPr algn="ctr"/>
                      <a:r>
                        <a:rPr lang="en-US" dirty="0" smtClean="0"/>
                        <a:t>Summary of cases where courts have addressed the step transaction doctrine by</a:t>
                      </a:r>
                      <a:r>
                        <a:rPr lang="en-US" baseline="0" dirty="0" smtClean="0"/>
                        <a:t> analyzing </a:t>
                      </a:r>
                      <a:r>
                        <a:rPr lang="en-US" dirty="0" smtClean="0"/>
                        <a:t>the close proximity between date of funding of entity and date of transfer of entity interests.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sz="1200" dirty="0" smtClean="0"/>
                        <a:t>Case Name/</a:t>
                      </a:r>
                    </a:p>
                    <a:p>
                      <a:pPr algn="ctr"/>
                      <a:r>
                        <a:rPr lang="en-US" sz="1200" dirty="0" smtClean="0"/>
                        <a:t>Court</a:t>
                      </a:r>
                      <a:endParaRPr lang="en-US" sz="1200" dirty="0"/>
                    </a:p>
                  </a:txBody>
                  <a:tcPr anchor="b" anchorCtr="1"/>
                </a:tc>
                <a:tc>
                  <a:txBody>
                    <a:bodyPr/>
                    <a:lstStyle/>
                    <a:p>
                      <a:pPr algn="ctr"/>
                      <a:r>
                        <a:rPr lang="en-US" sz="1200" dirty="0" err="1" smtClean="0"/>
                        <a:t>Deci-sion</a:t>
                      </a:r>
                      <a:r>
                        <a:rPr lang="en-US" sz="1200" dirty="0" smtClean="0"/>
                        <a:t> Date</a:t>
                      </a:r>
                      <a:endParaRPr lang="en-US" sz="1200" dirty="0"/>
                    </a:p>
                  </a:txBody>
                  <a:tcPr anchor="b" anchorCtr="1"/>
                </a:tc>
                <a:tc>
                  <a:txBody>
                    <a:bodyPr/>
                    <a:lstStyle/>
                    <a:p>
                      <a:pPr algn="ctr"/>
                      <a:r>
                        <a:rPr lang="en-US" sz="1200" dirty="0" smtClean="0"/>
                        <a:t>Date</a:t>
                      </a:r>
                      <a:r>
                        <a:rPr lang="en-US" sz="1200" baseline="0" dirty="0" smtClean="0"/>
                        <a:t> Entity Formed</a:t>
                      </a:r>
                      <a:endParaRPr lang="en-US" sz="1200" dirty="0"/>
                    </a:p>
                  </a:txBody>
                  <a:tcPr anchor="b" anchorCtr="1"/>
                </a:tc>
                <a:tc>
                  <a:txBody>
                    <a:bodyPr/>
                    <a:lstStyle/>
                    <a:p>
                      <a:pPr algn="ctr"/>
                      <a:r>
                        <a:rPr lang="en-US" sz="1200" dirty="0" smtClean="0"/>
                        <a:t>Date Assets</a:t>
                      </a:r>
                      <a:r>
                        <a:rPr lang="en-US" sz="1200" baseline="0" dirty="0" smtClean="0"/>
                        <a:t> </a:t>
                      </a:r>
                      <a:r>
                        <a:rPr lang="en-US" sz="1200" baseline="0" dirty="0" err="1" smtClean="0"/>
                        <a:t>Transf</a:t>
                      </a:r>
                      <a:r>
                        <a:rPr lang="en-US" sz="1200" baseline="0" dirty="0" smtClean="0"/>
                        <a:t>-erred</a:t>
                      </a:r>
                      <a:endParaRPr lang="en-US" sz="1200" dirty="0"/>
                    </a:p>
                  </a:txBody>
                  <a:tcPr anchor="b" anchorCtr="1"/>
                </a:tc>
                <a:tc>
                  <a:txBody>
                    <a:bodyPr/>
                    <a:lstStyle/>
                    <a:p>
                      <a:pPr algn="ctr"/>
                      <a:r>
                        <a:rPr lang="en-US" sz="1200" dirty="0" smtClean="0"/>
                        <a:t>Date Interest</a:t>
                      </a:r>
                      <a:r>
                        <a:rPr lang="en-US" sz="1200" baseline="0" dirty="0" smtClean="0"/>
                        <a:t> Gifted</a:t>
                      </a:r>
                      <a:endParaRPr lang="en-US" sz="1200" dirty="0"/>
                    </a:p>
                  </a:txBody>
                  <a:tcPr anchor="b" anchorCtr="1"/>
                </a:tc>
                <a:tc>
                  <a:txBody>
                    <a:bodyPr/>
                    <a:lstStyle/>
                    <a:p>
                      <a:pPr algn="ctr"/>
                      <a:r>
                        <a:rPr lang="en-US" sz="1200" dirty="0" smtClean="0"/>
                        <a:t># of days in between</a:t>
                      </a:r>
                      <a:endParaRPr lang="en-US" sz="1200" dirty="0"/>
                    </a:p>
                  </a:txBody>
                  <a:tcPr anchor="b" anchorCtr="1"/>
                </a:tc>
                <a:tc>
                  <a:txBody>
                    <a:bodyPr/>
                    <a:lstStyle/>
                    <a:p>
                      <a:pPr algn="ctr"/>
                      <a:r>
                        <a:rPr lang="en-US" sz="1200" dirty="0" smtClean="0"/>
                        <a:t>Court Found For</a:t>
                      </a:r>
                      <a:endParaRPr lang="en-US" sz="1200" dirty="0"/>
                    </a:p>
                  </a:txBody>
                  <a:tcPr anchor="b" anchorCtr="1"/>
                </a:tc>
                <a:tc>
                  <a:txBody>
                    <a:bodyPr/>
                    <a:lstStyle/>
                    <a:p>
                      <a:pPr algn="ctr"/>
                      <a:r>
                        <a:rPr lang="en-US" sz="1200" dirty="0" smtClean="0"/>
                        <a:t>Type of Assets </a:t>
                      </a:r>
                      <a:r>
                        <a:rPr lang="en-US" sz="1200" dirty="0" err="1" smtClean="0"/>
                        <a:t>Inves</a:t>
                      </a:r>
                      <a:r>
                        <a:rPr lang="en-US" sz="1200" dirty="0" smtClean="0"/>
                        <a:t>-ted</a:t>
                      </a:r>
                      <a:endParaRPr lang="en-US" sz="1200" dirty="0"/>
                    </a:p>
                  </a:txBody>
                  <a:tcPr anchor="b" anchorCtr="1"/>
                </a:tc>
                <a:tc>
                  <a:txBody>
                    <a:bodyPr/>
                    <a:lstStyle/>
                    <a:p>
                      <a:pPr algn="ctr"/>
                      <a:r>
                        <a:rPr lang="en-US" sz="1200" dirty="0" smtClean="0"/>
                        <a:t>Court Held</a:t>
                      </a:r>
                      <a:endParaRPr lang="en-US" sz="1200" dirty="0"/>
                    </a:p>
                  </a:txBody>
                  <a:tcPr anchor="b" anchorCtr="1"/>
                </a:tc>
                <a:tc>
                  <a:txBody>
                    <a:bodyPr/>
                    <a:lstStyle/>
                    <a:p>
                      <a:pPr algn="ctr"/>
                      <a:r>
                        <a:rPr lang="en-US" sz="1200" dirty="0" smtClean="0"/>
                        <a:t>Court’s Dicta</a:t>
                      </a:r>
                      <a:endParaRPr lang="en-US" sz="1200" dirty="0"/>
                    </a:p>
                  </a:txBody>
                  <a:tcPr anchor="b" anchorCtr="1"/>
                </a:tc>
                <a:tc>
                  <a:txBody>
                    <a:bodyPr/>
                    <a:lstStyle/>
                    <a:p>
                      <a:pPr algn="ctr"/>
                      <a:r>
                        <a:rPr lang="en-US" sz="1200" dirty="0" smtClean="0"/>
                        <a:t>Special notes</a:t>
                      </a:r>
                      <a:endParaRPr lang="en-US" sz="1200" dirty="0"/>
                    </a:p>
                  </a:txBody>
                  <a:tcPr anchor="b" anchorCtr="1"/>
                </a:tc>
              </a:tr>
              <a:tr h="370840">
                <a:tc>
                  <a:txBody>
                    <a:bodyPr/>
                    <a:lstStyle/>
                    <a:p>
                      <a:pPr algn="ctr" fontAlgn="ctr"/>
                      <a:r>
                        <a:rPr lang="en-US" sz="1200" b="0" i="0" u="none" strike="noStrike" dirty="0" err="1">
                          <a:latin typeface="Arial"/>
                        </a:rPr>
                        <a:t>Senda</a:t>
                      </a:r>
                      <a:r>
                        <a:rPr lang="en-US" sz="1200" b="0" i="0" u="none" strike="noStrike" dirty="0">
                          <a:latin typeface="Arial"/>
                        </a:rPr>
                        <a:t> v. Comr. (U.S. Tax Ct.)</a:t>
                      </a:r>
                    </a:p>
                  </a:txBody>
                  <a:tcPr marL="7620" marR="7620" marT="7620" marB="0"/>
                </a:tc>
                <a:tc>
                  <a:txBody>
                    <a:bodyPr/>
                    <a:lstStyle/>
                    <a:p>
                      <a:pPr algn="r" fontAlgn="b"/>
                      <a:r>
                        <a:rPr lang="en-US" sz="1200" b="0" i="0" u="none" strike="noStrike" dirty="0" smtClean="0">
                          <a:latin typeface="Arial"/>
                        </a:rPr>
                        <a:t>7/12/04</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6/3/98   </a:t>
                      </a:r>
                      <a:r>
                        <a:rPr lang="en-US" sz="1200" b="0" i="0" u="none" strike="noStrike" dirty="0">
                          <a:latin typeface="Arial"/>
                        </a:rPr>
                        <a:t>(SFLP I</a:t>
                      </a:r>
                      <a:r>
                        <a:rPr lang="en-US" sz="1200" b="0" i="0" u="none" strike="noStrike" dirty="0" smtClean="0">
                          <a:latin typeface="Arial"/>
                        </a:rPr>
                        <a:t>)</a:t>
                      </a:r>
                    </a:p>
                    <a:p>
                      <a:pPr algn="r" fontAlgn="b"/>
                      <a:endParaRPr lang="en-US" sz="1200" b="0" i="0" u="none" strike="noStrike" dirty="0" smtClean="0">
                        <a:latin typeface="Arial"/>
                      </a:endParaRPr>
                    </a:p>
                    <a:p>
                      <a:pPr algn="r" fontAlgn="b"/>
                      <a:r>
                        <a:rPr lang="en-US" sz="1200" b="0" i="0" u="none" strike="noStrike" dirty="0" smtClean="0">
                          <a:latin typeface="Arial"/>
                        </a:rPr>
                        <a:t>12/2/99</a:t>
                      </a:r>
                    </a:p>
                    <a:p>
                      <a:pPr algn="r" fontAlgn="b"/>
                      <a:r>
                        <a:rPr lang="en-US" sz="1200" b="0" i="0" u="none" strike="noStrike" dirty="0" smtClean="0">
                          <a:latin typeface="Arial"/>
                        </a:rPr>
                        <a:t>(SFLP</a:t>
                      </a:r>
                      <a:r>
                        <a:rPr lang="en-US" sz="1200" b="0" i="0" u="none" strike="noStrike" baseline="0" dirty="0" smtClean="0">
                          <a:latin typeface="Arial"/>
                        </a:rPr>
                        <a:t> II)</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12/28/98</a:t>
                      </a:r>
                    </a:p>
                    <a:p>
                      <a:pPr algn="r" fontAlgn="b"/>
                      <a:endParaRPr lang="en-US" sz="1200" b="0" i="0" u="none" strike="noStrike" dirty="0" smtClean="0">
                        <a:latin typeface="Arial"/>
                      </a:endParaRPr>
                    </a:p>
                    <a:p>
                      <a:pPr algn="r" fontAlgn="b"/>
                      <a:endParaRPr lang="en-US" sz="1200" b="0" i="0" u="none" strike="noStrike" dirty="0" smtClean="0">
                        <a:latin typeface="Arial"/>
                      </a:endParaRPr>
                    </a:p>
                    <a:p>
                      <a:pPr algn="r" fontAlgn="b"/>
                      <a:r>
                        <a:rPr lang="en-US" sz="1200" b="0" i="0" u="none" strike="noStrike" dirty="0" smtClean="0">
                          <a:latin typeface="Arial"/>
                        </a:rPr>
                        <a:t>12/20/99</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12/28/98</a:t>
                      </a:r>
                    </a:p>
                    <a:p>
                      <a:pPr algn="r" fontAlgn="b"/>
                      <a:endParaRPr lang="en-US" sz="1200" b="0" i="0" u="none" strike="noStrike" dirty="0" smtClean="0">
                        <a:latin typeface="Arial"/>
                      </a:endParaRPr>
                    </a:p>
                    <a:p>
                      <a:pPr algn="r" fontAlgn="b"/>
                      <a:endParaRPr lang="en-US" sz="1200" b="0" i="0" u="none" strike="noStrike" dirty="0" smtClean="0">
                        <a:latin typeface="Arial"/>
                      </a:endParaRPr>
                    </a:p>
                    <a:p>
                      <a:pPr algn="r" fontAlgn="b"/>
                      <a:r>
                        <a:rPr lang="en-US" sz="1200" b="0" i="0" u="none" strike="noStrike" dirty="0" smtClean="0">
                          <a:latin typeface="Arial"/>
                        </a:rPr>
                        <a:t>12/20/99</a:t>
                      </a:r>
                      <a:endParaRPr lang="en-US" sz="1200" b="0" i="0" u="none" strike="noStrike" dirty="0">
                        <a:latin typeface="Arial"/>
                      </a:endParaRPr>
                    </a:p>
                  </a:txBody>
                  <a:tcPr marL="7620" marR="7620" marT="7620" marB="0"/>
                </a:tc>
                <a:tc>
                  <a:txBody>
                    <a:bodyPr/>
                    <a:lstStyle/>
                    <a:p>
                      <a:pPr algn="ctr" fontAlgn="b"/>
                      <a:r>
                        <a:rPr lang="en-US" sz="1200" b="0" i="0" u="none" strike="noStrike" dirty="0" smtClean="0">
                          <a:latin typeface="Arial"/>
                        </a:rPr>
                        <a:t>0</a:t>
                      </a:r>
                    </a:p>
                    <a:p>
                      <a:pPr algn="ctr" fontAlgn="b"/>
                      <a:endParaRPr lang="en-US" sz="1200" b="0" i="0" u="none" strike="noStrike" dirty="0" smtClean="0">
                        <a:latin typeface="Arial"/>
                      </a:endParaRPr>
                    </a:p>
                    <a:p>
                      <a:pPr algn="ctr" fontAlgn="b"/>
                      <a:endParaRPr lang="en-US" sz="1200" b="0" i="0" u="none" strike="noStrike" dirty="0" smtClean="0">
                        <a:latin typeface="Arial"/>
                      </a:endParaRPr>
                    </a:p>
                    <a:p>
                      <a:pPr algn="ctr" fontAlgn="b"/>
                      <a:r>
                        <a:rPr lang="en-US" sz="1200" b="0" i="0" u="none" strike="noStrike" dirty="0" smtClean="0">
                          <a:latin typeface="Arial"/>
                        </a:rPr>
                        <a:t>0</a:t>
                      </a:r>
                      <a:endParaRPr lang="en-US" sz="1200" b="0" i="0" u="none" strike="noStrike" dirty="0">
                        <a:latin typeface="Arial"/>
                      </a:endParaRPr>
                    </a:p>
                  </a:txBody>
                  <a:tcPr marL="7620" marR="7620" marT="7620" marB="0"/>
                </a:tc>
                <a:tc>
                  <a:txBody>
                    <a:bodyPr/>
                    <a:lstStyle/>
                    <a:p>
                      <a:pPr algn="l" fontAlgn="b"/>
                      <a:r>
                        <a:rPr lang="en-US" sz="1200" b="0" i="0" u="none" strike="noStrike" dirty="0">
                          <a:latin typeface="Arial"/>
                        </a:rPr>
                        <a:t>IRS</a:t>
                      </a:r>
                    </a:p>
                  </a:txBody>
                  <a:tcPr marL="7620" marR="7620" marT="7620" marB="0"/>
                </a:tc>
                <a:tc>
                  <a:txBody>
                    <a:bodyPr/>
                    <a:lstStyle/>
                    <a:p>
                      <a:pPr algn="l" fontAlgn="b"/>
                      <a:r>
                        <a:rPr lang="en-US" sz="1200" b="0" i="0" u="none" strike="noStrike" dirty="0">
                          <a:latin typeface="Arial"/>
                        </a:rPr>
                        <a:t>Shares of </a:t>
                      </a:r>
                      <a:r>
                        <a:rPr lang="en-US" sz="1200" b="0" i="0" u="none" strike="noStrike" dirty="0" smtClean="0">
                          <a:latin typeface="Arial"/>
                        </a:rPr>
                        <a:t>stock</a:t>
                      </a:r>
                    </a:p>
                    <a:p>
                      <a:pPr algn="l" fontAlgn="b"/>
                      <a:endParaRPr lang="en-US" sz="1200" b="0" i="0" u="none" strike="noStrike" dirty="0" smtClean="0">
                        <a:latin typeface="Arial"/>
                      </a:endParaRPr>
                    </a:p>
                    <a:p>
                      <a:pPr algn="l" fontAlgn="b"/>
                      <a:r>
                        <a:rPr lang="en-US" sz="1200" b="0" i="0" u="none" strike="noStrike" dirty="0" smtClean="0">
                          <a:latin typeface="Arial"/>
                        </a:rPr>
                        <a:t>Shares</a:t>
                      </a:r>
                      <a:r>
                        <a:rPr lang="en-US" sz="1200" b="0" i="0" u="none" strike="noStrike" baseline="0" dirty="0" smtClean="0">
                          <a:latin typeface="Arial"/>
                        </a:rPr>
                        <a:t> of stock</a:t>
                      </a:r>
                      <a:endParaRPr lang="en-US" sz="1200" b="0" i="0" u="none" strike="noStrike" dirty="0">
                        <a:latin typeface="Arial"/>
                      </a:endParaRPr>
                    </a:p>
                  </a:txBody>
                  <a:tcPr marL="7620" marR="7620" marT="7620" marB="0"/>
                </a:tc>
                <a:tc>
                  <a:txBody>
                    <a:bodyPr/>
                    <a:lstStyle/>
                    <a:p>
                      <a:pPr algn="l" fontAlgn="b"/>
                      <a:r>
                        <a:rPr lang="en-US" sz="1200" b="0" i="0" u="none" strike="noStrike" dirty="0">
                          <a:latin typeface="Arial"/>
                        </a:rPr>
                        <a:t>The taxpayers' transfers of stock to partnerships, coupled with transfer of limited partnership interests to their children, were indirect gifts of stock to children, and thus, stock and not partnership interests, would be valued for gift tax purposes.  </a:t>
                      </a:r>
                    </a:p>
                  </a:txBody>
                  <a:tcPr marL="7620" marR="7620" marT="7620" marB="0"/>
                </a:tc>
                <a:tc>
                  <a:txBody>
                    <a:bodyPr/>
                    <a:lstStyle/>
                    <a:p>
                      <a:pPr algn="l" fontAlgn="b"/>
                      <a:r>
                        <a:rPr lang="en-US" sz="1200" b="0" i="0" u="none" strike="noStrike" dirty="0">
                          <a:latin typeface="Arial"/>
                        </a:rPr>
                        <a:t>Petitioners presented no reliable evidence that they contributed the stock to the partnerships before they transferred the partnership interests to the children.  It is unclear whether petitioners' contributions of stock were ever reflected in their capital accounts.  At best, the transactions were integrated and, in effect, simultaneous.  Therefore, the Court concluded that the value of the children's partnership interests was enhanced upon petitioners' contributions of stock to the partnerships and were indirect gifts.</a:t>
                      </a:r>
                    </a:p>
                  </a:txBody>
                  <a:tcPr marL="7620" marR="7620" marT="7620" marB="0"/>
                </a:tc>
                <a:tc>
                  <a:txBody>
                    <a:bodyPr/>
                    <a:lstStyle/>
                    <a:p>
                      <a:pPr algn="l" fontAlgn="b"/>
                      <a:r>
                        <a:rPr lang="en-US" sz="1200" b="0" i="0" u="none" strike="noStrike" dirty="0">
                          <a:latin typeface="Arial"/>
                        </a:rPr>
                        <a:t>On January 31, 2000, petitioner gave to each child an additional 4.5-percent limited partnership interest in SFLP II.</a:t>
                      </a:r>
                    </a:p>
                  </a:txBody>
                  <a:tcPr marL="7620" marR="7620" marT="7620" marB="0"/>
                </a:tc>
              </a:tr>
            </a:tbl>
          </a:graphicData>
        </a:graphic>
      </p:graphicFrame>
      <p:sp>
        <p:nvSpPr>
          <p:cNvPr id="4" name="Slide Number Placeholder 28"/>
          <p:cNvSpPr txBox="1">
            <a:spLocks/>
          </p:cNvSpPr>
          <p:nvPr/>
        </p:nvSpPr>
        <p:spPr>
          <a:xfrm>
            <a:off x="7010400" y="6629400"/>
            <a:ext cx="21336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6FDDA-EC31-4CA8-9FEA-9AB0122DF8B7}" type="slidenum">
              <a:rPr kumimoji="0" lang="en-US" sz="1200" b="0" i="0" u="none" strike="noStrike" kern="1200" cap="none" spc="0" normalizeH="0" baseline="0" noProof="0" smtClean="0">
                <a:ln>
                  <a:noFill/>
                </a:ln>
                <a:solidFill>
                  <a:schemeClr val="tx1"/>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152400"/>
          <a:ext cx="9144003" cy="3482340"/>
        </p:xfrm>
        <a:graphic>
          <a:graphicData uri="http://schemas.openxmlformats.org/drawingml/2006/table">
            <a:tbl>
              <a:tblPr firstRow="1" bandRow="1">
                <a:tableStyleId>{5C22544A-7EE6-4342-B048-85BDC9FD1C3A}</a:tableStyleId>
              </a:tblPr>
              <a:tblGrid>
                <a:gridCol w="762000"/>
                <a:gridCol w="609600"/>
                <a:gridCol w="685800"/>
                <a:gridCol w="685800"/>
                <a:gridCol w="685800"/>
                <a:gridCol w="838200"/>
                <a:gridCol w="609600"/>
                <a:gridCol w="685800"/>
                <a:gridCol w="990600"/>
                <a:gridCol w="1759530"/>
                <a:gridCol w="831273"/>
              </a:tblGrid>
              <a:tr h="370840">
                <a:tc gridSpan="11">
                  <a:txBody>
                    <a:bodyPr/>
                    <a:lstStyle/>
                    <a:p>
                      <a:pPr algn="ctr"/>
                      <a:r>
                        <a:rPr lang="en-US" dirty="0" smtClean="0"/>
                        <a:t>Summary of cases where courts have addressed the step transaction doctrine by</a:t>
                      </a:r>
                      <a:r>
                        <a:rPr lang="en-US" baseline="0" dirty="0" smtClean="0"/>
                        <a:t> analyzing </a:t>
                      </a:r>
                      <a:r>
                        <a:rPr lang="en-US" dirty="0" smtClean="0"/>
                        <a:t>the close proximity between date of funding of entity and date of transfer of entity interests.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sz="1200" dirty="0" smtClean="0"/>
                        <a:t>Case Name/</a:t>
                      </a:r>
                    </a:p>
                    <a:p>
                      <a:pPr algn="ctr"/>
                      <a:r>
                        <a:rPr lang="en-US" sz="1200" dirty="0" smtClean="0"/>
                        <a:t>Court</a:t>
                      </a:r>
                      <a:endParaRPr lang="en-US" sz="1200" dirty="0"/>
                    </a:p>
                  </a:txBody>
                  <a:tcPr anchor="b" anchorCtr="1"/>
                </a:tc>
                <a:tc>
                  <a:txBody>
                    <a:bodyPr/>
                    <a:lstStyle/>
                    <a:p>
                      <a:pPr algn="ctr"/>
                      <a:r>
                        <a:rPr lang="en-US" sz="1200" dirty="0" err="1" smtClean="0"/>
                        <a:t>Deci-sion</a:t>
                      </a:r>
                      <a:r>
                        <a:rPr lang="en-US" sz="1200" dirty="0" smtClean="0"/>
                        <a:t> Date</a:t>
                      </a:r>
                      <a:endParaRPr lang="en-US" sz="1200" dirty="0"/>
                    </a:p>
                  </a:txBody>
                  <a:tcPr anchor="b" anchorCtr="1"/>
                </a:tc>
                <a:tc>
                  <a:txBody>
                    <a:bodyPr/>
                    <a:lstStyle/>
                    <a:p>
                      <a:pPr algn="ctr"/>
                      <a:r>
                        <a:rPr lang="en-US" sz="1200" dirty="0" smtClean="0"/>
                        <a:t>Date</a:t>
                      </a:r>
                      <a:r>
                        <a:rPr lang="en-US" sz="1200" baseline="0" dirty="0" smtClean="0"/>
                        <a:t> Entity Formed</a:t>
                      </a:r>
                      <a:endParaRPr lang="en-US" sz="1200" dirty="0"/>
                    </a:p>
                  </a:txBody>
                  <a:tcPr anchor="b" anchorCtr="1"/>
                </a:tc>
                <a:tc>
                  <a:txBody>
                    <a:bodyPr/>
                    <a:lstStyle/>
                    <a:p>
                      <a:pPr algn="ctr"/>
                      <a:r>
                        <a:rPr lang="en-US" sz="1200" dirty="0" smtClean="0"/>
                        <a:t>Date Assets</a:t>
                      </a:r>
                      <a:r>
                        <a:rPr lang="en-US" sz="1200" baseline="0" dirty="0" smtClean="0"/>
                        <a:t> </a:t>
                      </a:r>
                      <a:r>
                        <a:rPr lang="en-US" sz="1200" baseline="0" dirty="0" err="1" smtClean="0"/>
                        <a:t>Transf</a:t>
                      </a:r>
                      <a:r>
                        <a:rPr lang="en-US" sz="1200" baseline="0" dirty="0" smtClean="0"/>
                        <a:t>-erred</a:t>
                      </a:r>
                      <a:endParaRPr lang="en-US" sz="1200" dirty="0"/>
                    </a:p>
                  </a:txBody>
                  <a:tcPr anchor="b" anchorCtr="1"/>
                </a:tc>
                <a:tc>
                  <a:txBody>
                    <a:bodyPr/>
                    <a:lstStyle/>
                    <a:p>
                      <a:pPr algn="ctr"/>
                      <a:r>
                        <a:rPr lang="en-US" sz="1200" dirty="0" smtClean="0"/>
                        <a:t>Date Interest</a:t>
                      </a:r>
                      <a:r>
                        <a:rPr lang="en-US" sz="1200" baseline="0" dirty="0" smtClean="0"/>
                        <a:t> Gifted</a:t>
                      </a:r>
                      <a:endParaRPr lang="en-US" sz="1200" dirty="0"/>
                    </a:p>
                  </a:txBody>
                  <a:tcPr anchor="b" anchorCtr="1"/>
                </a:tc>
                <a:tc>
                  <a:txBody>
                    <a:bodyPr/>
                    <a:lstStyle/>
                    <a:p>
                      <a:pPr algn="ctr"/>
                      <a:r>
                        <a:rPr lang="en-US" sz="1200" dirty="0" smtClean="0"/>
                        <a:t># of days in between</a:t>
                      </a:r>
                      <a:endParaRPr lang="en-US" sz="1200" dirty="0"/>
                    </a:p>
                  </a:txBody>
                  <a:tcPr anchor="b" anchorCtr="1"/>
                </a:tc>
                <a:tc>
                  <a:txBody>
                    <a:bodyPr/>
                    <a:lstStyle/>
                    <a:p>
                      <a:pPr algn="ctr"/>
                      <a:r>
                        <a:rPr lang="en-US" sz="1200" dirty="0" smtClean="0"/>
                        <a:t>Court Found For</a:t>
                      </a:r>
                      <a:endParaRPr lang="en-US" sz="1200" dirty="0"/>
                    </a:p>
                  </a:txBody>
                  <a:tcPr anchor="b" anchorCtr="1"/>
                </a:tc>
                <a:tc>
                  <a:txBody>
                    <a:bodyPr/>
                    <a:lstStyle/>
                    <a:p>
                      <a:pPr algn="ctr"/>
                      <a:r>
                        <a:rPr lang="en-US" sz="1200" dirty="0" smtClean="0"/>
                        <a:t>Type of Assets </a:t>
                      </a:r>
                      <a:r>
                        <a:rPr lang="en-US" sz="1200" dirty="0" err="1" smtClean="0"/>
                        <a:t>Inves</a:t>
                      </a:r>
                      <a:r>
                        <a:rPr lang="en-US" sz="1200" dirty="0" smtClean="0"/>
                        <a:t>-ted</a:t>
                      </a:r>
                      <a:endParaRPr lang="en-US" sz="1200" dirty="0"/>
                    </a:p>
                  </a:txBody>
                  <a:tcPr anchor="b" anchorCtr="1"/>
                </a:tc>
                <a:tc>
                  <a:txBody>
                    <a:bodyPr/>
                    <a:lstStyle/>
                    <a:p>
                      <a:pPr algn="ctr"/>
                      <a:r>
                        <a:rPr lang="en-US" sz="1200" dirty="0" smtClean="0"/>
                        <a:t>Court Held</a:t>
                      </a:r>
                      <a:endParaRPr lang="en-US" sz="1200" dirty="0"/>
                    </a:p>
                  </a:txBody>
                  <a:tcPr anchor="b" anchorCtr="1"/>
                </a:tc>
                <a:tc>
                  <a:txBody>
                    <a:bodyPr/>
                    <a:lstStyle/>
                    <a:p>
                      <a:pPr algn="ctr"/>
                      <a:r>
                        <a:rPr lang="en-US" sz="1200" dirty="0" smtClean="0"/>
                        <a:t>Court’s Dicta</a:t>
                      </a:r>
                      <a:endParaRPr lang="en-US" sz="1200" dirty="0"/>
                    </a:p>
                  </a:txBody>
                  <a:tcPr anchor="b" anchorCtr="1"/>
                </a:tc>
                <a:tc>
                  <a:txBody>
                    <a:bodyPr/>
                    <a:lstStyle/>
                    <a:p>
                      <a:pPr algn="ctr"/>
                      <a:r>
                        <a:rPr lang="en-US" sz="1200" dirty="0" smtClean="0"/>
                        <a:t>Special notes</a:t>
                      </a:r>
                      <a:endParaRPr lang="en-US" sz="1200" dirty="0"/>
                    </a:p>
                  </a:txBody>
                  <a:tcPr anchor="b" anchorCtr="1"/>
                </a:tc>
              </a:tr>
              <a:tr h="370840">
                <a:tc>
                  <a:txBody>
                    <a:bodyPr/>
                    <a:lstStyle/>
                    <a:p>
                      <a:pPr algn="ctr" fontAlgn="ctr"/>
                      <a:r>
                        <a:rPr lang="en-US" sz="1200" b="0" i="0" u="none" strike="noStrike" dirty="0">
                          <a:latin typeface="Arial"/>
                        </a:rPr>
                        <a:t>Estate of Jones v. Comr. (U.S. Tax Ct.)</a:t>
                      </a:r>
                    </a:p>
                  </a:txBody>
                  <a:tcPr marL="7620" marR="7620" marT="7620" marB="0"/>
                </a:tc>
                <a:tc>
                  <a:txBody>
                    <a:bodyPr/>
                    <a:lstStyle/>
                    <a:p>
                      <a:pPr algn="r" fontAlgn="b"/>
                      <a:r>
                        <a:rPr lang="en-US" sz="1200" b="0" i="0" u="none" strike="noStrike" dirty="0" smtClean="0">
                          <a:latin typeface="Arial"/>
                        </a:rPr>
                        <a:t>3/6/01</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1/1/95 </a:t>
                      </a:r>
                      <a:r>
                        <a:rPr lang="en-US" sz="1200" b="0" i="0" u="none" strike="noStrike" dirty="0">
                          <a:latin typeface="Arial"/>
                        </a:rPr>
                        <a:t>(JBLP</a:t>
                      </a:r>
                      <a:r>
                        <a:rPr lang="en-US" sz="1200" b="0" i="0" u="none" strike="noStrike" dirty="0" smtClean="0">
                          <a:latin typeface="Arial"/>
                        </a:rPr>
                        <a:t>)</a:t>
                      </a:r>
                    </a:p>
                    <a:p>
                      <a:pPr algn="r" fontAlgn="b"/>
                      <a:endParaRPr lang="en-US" sz="1200" b="0" i="0" u="none" strike="noStrike" dirty="0" smtClean="0">
                        <a:latin typeface="Arial"/>
                      </a:endParaRPr>
                    </a:p>
                    <a:p>
                      <a:pPr algn="r" fontAlgn="b"/>
                      <a:r>
                        <a:rPr lang="en-US" sz="1200" b="0" i="0" u="none" strike="noStrike" dirty="0" smtClean="0">
                          <a:latin typeface="Arial"/>
                        </a:rPr>
                        <a:t>1/1/95</a:t>
                      </a:r>
                    </a:p>
                    <a:p>
                      <a:pPr algn="r" fontAlgn="b"/>
                      <a:r>
                        <a:rPr lang="en-US" sz="1200" b="0" i="0" u="none" strike="noStrike" dirty="0" smtClean="0">
                          <a:latin typeface="Arial"/>
                        </a:rPr>
                        <a:t>(AVLP)</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1/1/95</a:t>
                      </a:r>
                    </a:p>
                    <a:p>
                      <a:pPr algn="r" fontAlgn="b"/>
                      <a:endParaRPr lang="en-US" sz="1200" b="0" i="0" u="none" strike="noStrike" dirty="0" smtClean="0">
                        <a:latin typeface="Arial"/>
                      </a:endParaRPr>
                    </a:p>
                    <a:p>
                      <a:pPr algn="r" fontAlgn="b"/>
                      <a:endParaRPr lang="en-US" sz="1200" b="0" i="0" u="none" strike="noStrike" dirty="0" smtClean="0">
                        <a:latin typeface="Arial"/>
                      </a:endParaRPr>
                    </a:p>
                    <a:p>
                      <a:pPr algn="r" fontAlgn="b"/>
                      <a:r>
                        <a:rPr lang="en-US" sz="1200" b="0" i="0" u="none" strike="noStrike" dirty="0" smtClean="0">
                          <a:latin typeface="Arial"/>
                        </a:rPr>
                        <a:t>1/1/95</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1/1/95</a:t>
                      </a:r>
                    </a:p>
                    <a:p>
                      <a:pPr algn="r" fontAlgn="b"/>
                      <a:endParaRPr lang="en-US" sz="1200" b="0" i="0" u="none" strike="noStrike" dirty="0" smtClean="0">
                        <a:latin typeface="Arial"/>
                      </a:endParaRPr>
                    </a:p>
                    <a:p>
                      <a:pPr algn="r" fontAlgn="b"/>
                      <a:endParaRPr lang="en-US" sz="1200" b="0" i="0" u="none" strike="noStrike" dirty="0" smtClean="0">
                        <a:latin typeface="Arial"/>
                      </a:endParaRPr>
                    </a:p>
                    <a:p>
                      <a:pPr algn="r" fontAlgn="b"/>
                      <a:r>
                        <a:rPr lang="en-US" sz="1200" b="0" i="0" u="none" strike="noStrike" dirty="0" smtClean="0">
                          <a:latin typeface="Arial"/>
                        </a:rPr>
                        <a:t>1/1/95</a:t>
                      </a:r>
                      <a:endParaRPr lang="en-US" sz="1200" b="0" i="0" u="none" strike="noStrike" dirty="0">
                        <a:latin typeface="Arial"/>
                      </a:endParaRPr>
                    </a:p>
                  </a:txBody>
                  <a:tcPr marL="7620" marR="7620" marT="7620" marB="0"/>
                </a:tc>
                <a:tc>
                  <a:txBody>
                    <a:bodyPr/>
                    <a:lstStyle/>
                    <a:p>
                      <a:pPr algn="ctr" fontAlgn="b"/>
                      <a:r>
                        <a:rPr lang="en-US" sz="1200" b="0" i="0" u="none" strike="noStrike" dirty="0" smtClean="0">
                          <a:latin typeface="Arial"/>
                        </a:rPr>
                        <a:t>0</a:t>
                      </a:r>
                    </a:p>
                    <a:p>
                      <a:pPr algn="ctr" fontAlgn="b"/>
                      <a:endParaRPr lang="en-US" sz="1200" b="0" i="0" u="none" strike="noStrike" dirty="0" smtClean="0">
                        <a:latin typeface="Arial"/>
                      </a:endParaRPr>
                    </a:p>
                    <a:p>
                      <a:pPr algn="ctr" fontAlgn="b"/>
                      <a:endParaRPr lang="en-US" sz="1200" b="0" i="0" u="none" strike="noStrike" dirty="0" smtClean="0">
                        <a:latin typeface="Arial"/>
                      </a:endParaRPr>
                    </a:p>
                    <a:p>
                      <a:pPr algn="ctr" fontAlgn="b"/>
                      <a:r>
                        <a:rPr lang="en-US" sz="1200" b="0" i="0" u="none" strike="noStrike" dirty="0" smtClean="0">
                          <a:latin typeface="Arial"/>
                        </a:rPr>
                        <a:t>0</a:t>
                      </a:r>
                      <a:endParaRPr lang="en-US" sz="1200" b="0" i="0" u="none" strike="noStrike" dirty="0">
                        <a:latin typeface="Arial"/>
                      </a:endParaRPr>
                    </a:p>
                  </a:txBody>
                  <a:tcPr marL="7620" marR="7620" marT="7620" marB="0"/>
                </a:tc>
                <a:tc>
                  <a:txBody>
                    <a:bodyPr/>
                    <a:lstStyle/>
                    <a:p>
                      <a:pPr algn="ctr" fontAlgn="b"/>
                      <a:r>
                        <a:rPr lang="en-US" sz="1200" b="0" i="0" u="none" strike="noStrike" dirty="0" smtClean="0">
                          <a:latin typeface="Arial"/>
                        </a:rPr>
                        <a:t>Tax-payer</a:t>
                      </a:r>
                      <a:endParaRPr lang="en-US" sz="1200" b="0" i="0" u="none" strike="noStrike" dirty="0">
                        <a:latin typeface="Arial"/>
                      </a:endParaRPr>
                    </a:p>
                  </a:txBody>
                  <a:tcPr marL="7620" marR="7620" marT="7620" marB="0"/>
                </a:tc>
                <a:tc>
                  <a:txBody>
                    <a:bodyPr/>
                    <a:lstStyle/>
                    <a:p>
                      <a:pPr algn="l" fontAlgn="b"/>
                      <a:r>
                        <a:rPr lang="en-US" sz="1200" b="0" i="0" u="none" strike="noStrike" dirty="0">
                          <a:latin typeface="Arial"/>
                        </a:rPr>
                        <a:t>Assets including real property</a:t>
                      </a:r>
                    </a:p>
                  </a:txBody>
                  <a:tcPr marL="7620" marR="7620" marT="7620" marB="0"/>
                </a:tc>
                <a:tc>
                  <a:txBody>
                    <a:bodyPr/>
                    <a:lstStyle/>
                    <a:p>
                      <a:pPr algn="l" fontAlgn="b"/>
                      <a:r>
                        <a:rPr lang="en-US" sz="1200" b="0" i="0" u="none" strike="noStrike" dirty="0">
                          <a:latin typeface="Arial"/>
                        </a:rPr>
                        <a:t>Transfers of property to partnerships were not taxable gifts.</a:t>
                      </a:r>
                    </a:p>
                  </a:txBody>
                  <a:tcPr marL="7620" marR="7620" marT="7620" marB="0"/>
                </a:tc>
                <a:tc>
                  <a:txBody>
                    <a:bodyPr/>
                    <a:lstStyle/>
                    <a:p>
                      <a:pPr algn="l" fontAlgn="b"/>
                      <a:r>
                        <a:rPr lang="en-US" sz="1200" b="0" i="0" u="none" strike="noStrike" dirty="0">
                          <a:latin typeface="Arial"/>
                        </a:rPr>
                        <a:t>All of the contributions of property were properly reflected in the capital accounts of the taxpayer, and the value of the other partners' interests was not enhanced by the contributions of decedent.  Therefore, the contributions do not reflect taxable gifts.</a:t>
                      </a:r>
                    </a:p>
                  </a:txBody>
                  <a:tcPr marL="7620" marR="7620" marT="7620" marB="0"/>
                </a:tc>
                <a:tc>
                  <a:txBody>
                    <a:bodyPr/>
                    <a:lstStyle/>
                    <a:p>
                      <a:pPr algn="ctr" fontAlgn="b"/>
                      <a:r>
                        <a:rPr lang="en-US" sz="1200" b="1" i="0" u="none" strike="noStrike" dirty="0">
                          <a:latin typeface="Arial"/>
                        </a:rPr>
                        <a:t> </a:t>
                      </a:r>
                    </a:p>
                  </a:txBody>
                  <a:tcPr marL="7620" marR="7620" marT="7620" marB="0"/>
                </a:tc>
              </a:tr>
            </a:tbl>
          </a:graphicData>
        </a:graphic>
      </p:graphicFrame>
      <p:sp>
        <p:nvSpPr>
          <p:cNvPr id="4" name="Slide Number Placeholder 28"/>
          <p:cNvSpPr txBox="1">
            <a:spLocks/>
          </p:cNvSpPr>
          <p:nvPr/>
        </p:nvSpPr>
        <p:spPr>
          <a:xfrm>
            <a:off x="7010400" y="6629400"/>
            <a:ext cx="21336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6FDDA-EC31-4CA8-9FEA-9AB0122DF8B7}" type="slidenum">
              <a:rPr kumimoji="0" lang="en-US" sz="1200" b="0" i="0" u="none" strike="noStrike" kern="1200" cap="none" spc="0" normalizeH="0" baseline="0" noProof="0" smtClean="0">
                <a:ln>
                  <a:noFill/>
                </a:ln>
                <a:solidFill>
                  <a:schemeClr val="tx1"/>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152400"/>
          <a:ext cx="9144003" cy="6225540"/>
        </p:xfrm>
        <a:graphic>
          <a:graphicData uri="http://schemas.openxmlformats.org/drawingml/2006/table">
            <a:tbl>
              <a:tblPr firstRow="1" bandRow="1">
                <a:tableStyleId>{5C22544A-7EE6-4342-B048-85BDC9FD1C3A}</a:tableStyleId>
              </a:tblPr>
              <a:tblGrid>
                <a:gridCol w="762000"/>
                <a:gridCol w="609600"/>
                <a:gridCol w="685800"/>
                <a:gridCol w="685800"/>
                <a:gridCol w="685800"/>
                <a:gridCol w="838200"/>
                <a:gridCol w="609600"/>
                <a:gridCol w="685800"/>
                <a:gridCol w="990600"/>
                <a:gridCol w="1759530"/>
                <a:gridCol w="831273"/>
              </a:tblGrid>
              <a:tr h="370840">
                <a:tc gridSpan="11">
                  <a:txBody>
                    <a:bodyPr/>
                    <a:lstStyle/>
                    <a:p>
                      <a:pPr algn="ctr"/>
                      <a:r>
                        <a:rPr lang="en-US" dirty="0" smtClean="0"/>
                        <a:t>Summary of cases where courts have addressed the step transaction doctrine by</a:t>
                      </a:r>
                      <a:r>
                        <a:rPr lang="en-US" baseline="0" dirty="0" smtClean="0"/>
                        <a:t> analyzing </a:t>
                      </a:r>
                      <a:r>
                        <a:rPr lang="en-US" dirty="0" smtClean="0"/>
                        <a:t>the close proximity between date of funding of entity and date of transfer of entity interests.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370840">
                <a:tc>
                  <a:txBody>
                    <a:bodyPr/>
                    <a:lstStyle/>
                    <a:p>
                      <a:pPr algn="ctr"/>
                      <a:r>
                        <a:rPr lang="en-US" sz="1200" dirty="0" smtClean="0"/>
                        <a:t>Case Name/</a:t>
                      </a:r>
                    </a:p>
                    <a:p>
                      <a:pPr algn="ctr"/>
                      <a:r>
                        <a:rPr lang="en-US" sz="1200" dirty="0" smtClean="0"/>
                        <a:t>Court</a:t>
                      </a:r>
                      <a:endParaRPr lang="en-US" sz="1200" dirty="0"/>
                    </a:p>
                  </a:txBody>
                  <a:tcPr anchor="b" anchorCtr="1"/>
                </a:tc>
                <a:tc>
                  <a:txBody>
                    <a:bodyPr/>
                    <a:lstStyle/>
                    <a:p>
                      <a:pPr algn="ctr"/>
                      <a:r>
                        <a:rPr lang="en-US" sz="1200" dirty="0" err="1" smtClean="0"/>
                        <a:t>Deci-sion</a:t>
                      </a:r>
                      <a:r>
                        <a:rPr lang="en-US" sz="1200" dirty="0" smtClean="0"/>
                        <a:t> Date</a:t>
                      </a:r>
                      <a:endParaRPr lang="en-US" sz="1200" dirty="0"/>
                    </a:p>
                  </a:txBody>
                  <a:tcPr anchor="b" anchorCtr="1"/>
                </a:tc>
                <a:tc>
                  <a:txBody>
                    <a:bodyPr/>
                    <a:lstStyle/>
                    <a:p>
                      <a:pPr algn="ctr"/>
                      <a:r>
                        <a:rPr lang="en-US" sz="1200" dirty="0" smtClean="0"/>
                        <a:t>Date</a:t>
                      </a:r>
                      <a:r>
                        <a:rPr lang="en-US" sz="1200" baseline="0" dirty="0" smtClean="0"/>
                        <a:t> Entity Formed</a:t>
                      </a:r>
                      <a:endParaRPr lang="en-US" sz="1200" dirty="0"/>
                    </a:p>
                  </a:txBody>
                  <a:tcPr anchor="b" anchorCtr="1"/>
                </a:tc>
                <a:tc>
                  <a:txBody>
                    <a:bodyPr/>
                    <a:lstStyle/>
                    <a:p>
                      <a:pPr algn="ctr"/>
                      <a:r>
                        <a:rPr lang="en-US" sz="1200" dirty="0" smtClean="0"/>
                        <a:t>Date Assets</a:t>
                      </a:r>
                      <a:r>
                        <a:rPr lang="en-US" sz="1200" baseline="0" dirty="0" smtClean="0"/>
                        <a:t> </a:t>
                      </a:r>
                      <a:r>
                        <a:rPr lang="en-US" sz="1200" baseline="0" dirty="0" err="1" smtClean="0"/>
                        <a:t>Transf</a:t>
                      </a:r>
                      <a:r>
                        <a:rPr lang="en-US" sz="1200" baseline="0" dirty="0" smtClean="0"/>
                        <a:t>-erred</a:t>
                      </a:r>
                      <a:endParaRPr lang="en-US" sz="1200" dirty="0"/>
                    </a:p>
                  </a:txBody>
                  <a:tcPr anchor="b" anchorCtr="1"/>
                </a:tc>
                <a:tc>
                  <a:txBody>
                    <a:bodyPr/>
                    <a:lstStyle/>
                    <a:p>
                      <a:pPr algn="ctr"/>
                      <a:r>
                        <a:rPr lang="en-US" sz="1200" dirty="0" smtClean="0"/>
                        <a:t>Date Interest</a:t>
                      </a:r>
                      <a:r>
                        <a:rPr lang="en-US" sz="1200" baseline="0" dirty="0" smtClean="0"/>
                        <a:t> Gifted</a:t>
                      </a:r>
                      <a:endParaRPr lang="en-US" sz="1200" dirty="0"/>
                    </a:p>
                  </a:txBody>
                  <a:tcPr anchor="b" anchorCtr="1"/>
                </a:tc>
                <a:tc>
                  <a:txBody>
                    <a:bodyPr/>
                    <a:lstStyle/>
                    <a:p>
                      <a:pPr algn="ctr"/>
                      <a:r>
                        <a:rPr lang="en-US" sz="1200" dirty="0" smtClean="0"/>
                        <a:t># of days in between</a:t>
                      </a:r>
                      <a:endParaRPr lang="en-US" sz="1200" dirty="0"/>
                    </a:p>
                  </a:txBody>
                  <a:tcPr anchor="b" anchorCtr="1"/>
                </a:tc>
                <a:tc>
                  <a:txBody>
                    <a:bodyPr/>
                    <a:lstStyle/>
                    <a:p>
                      <a:pPr algn="ctr"/>
                      <a:r>
                        <a:rPr lang="en-US" sz="1200" dirty="0" smtClean="0"/>
                        <a:t>Court Found For</a:t>
                      </a:r>
                      <a:endParaRPr lang="en-US" sz="1200" dirty="0"/>
                    </a:p>
                  </a:txBody>
                  <a:tcPr anchor="b" anchorCtr="1"/>
                </a:tc>
                <a:tc>
                  <a:txBody>
                    <a:bodyPr/>
                    <a:lstStyle/>
                    <a:p>
                      <a:pPr algn="ctr"/>
                      <a:r>
                        <a:rPr lang="en-US" sz="1200" dirty="0" smtClean="0"/>
                        <a:t>Type of Assets </a:t>
                      </a:r>
                      <a:r>
                        <a:rPr lang="en-US" sz="1200" dirty="0" err="1" smtClean="0"/>
                        <a:t>Inves</a:t>
                      </a:r>
                      <a:r>
                        <a:rPr lang="en-US" sz="1200" dirty="0" smtClean="0"/>
                        <a:t>-ted</a:t>
                      </a:r>
                      <a:endParaRPr lang="en-US" sz="1200" dirty="0"/>
                    </a:p>
                  </a:txBody>
                  <a:tcPr anchor="b" anchorCtr="1"/>
                </a:tc>
                <a:tc>
                  <a:txBody>
                    <a:bodyPr/>
                    <a:lstStyle/>
                    <a:p>
                      <a:pPr algn="ctr"/>
                      <a:r>
                        <a:rPr lang="en-US" sz="1200" dirty="0" smtClean="0"/>
                        <a:t>Court Held</a:t>
                      </a:r>
                      <a:endParaRPr lang="en-US" sz="1200" dirty="0"/>
                    </a:p>
                  </a:txBody>
                  <a:tcPr anchor="b" anchorCtr="1"/>
                </a:tc>
                <a:tc>
                  <a:txBody>
                    <a:bodyPr/>
                    <a:lstStyle/>
                    <a:p>
                      <a:pPr algn="ctr"/>
                      <a:r>
                        <a:rPr lang="en-US" sz="1200" dirty="0" smtClean="0"/>
                        <a:t>Court’s Dicta</a:t>
                      </a:r>
                      <a:endParaRPr lang="en-US" sz="1200" dirty="0"/>
                    </a:p>
                  </a:txBody>
                  <a:tcPr anchor="b" anchorCtr="1"/>
                </a:tc>
                <a:tc>
                  <a:txBody>
                    <a:bodyPr/>
                    <a:lstStyle/>
                    <a:p>
                      <a:pPr algn="ctr"/>
                      <a:r>
                        <a:rPr lang="en-US" sz="1200" dirty="0" smtClean="0"/>
                        <a:t>Special notes</a:t>
                      </a:r>
                      <a:endParaRPr lang="en-US" sz="1200" dirty="0"/>
                    </a:p>
                  </a:txBody>
                  <a:tcPr anchor="b" anchorCtr="1"/>
                </a:tc>
              </a:tr>
              <a:tr h="370840">
                <a:tc>
                  <a:txBody>
                    <a:bodyPr/>
                    <a:lstStyle/>
                    <a:p>
                      <a:pPr algn="ctr" fontAlgn="ctr"/>
                      <a:r>
                        <a:rPr lang="en-US" sz="1200" b="0" i="0" u="none" strike="noStrike" dirty="0">
                          <a:latin typeface="Arial"/>
                        </a:rPr>
                        <a:t>Shepherd v. Comr. (U.S. Tax Ct.)</a:t>
                      </a:r>
                    </a:p>
                  </a:txBody>
                  <a:tcPr marL="7620" marR="7620" marT="7620" marB="0"/>
                </a:tc>
                <a:tc>
                  <a:txBody>
                    <a:bodyPr/>
                    <a:lstStyle/>
                    <a:p>
                      <a:pPr algn="r" fontAlgn="b"/>
                      <a:r>
                        <a:rPr lang="en-US" sz="1200" b="0" i="0" u="none" strike="noStrike" dirty="0" smtClean="0">
                          <a:latin typeface="Arial"/>
                        </a:rPr>
                        <a:t>10/26/00</a:t>
                      </a:r>
                      <a:endParaRPr lang="en-US" sz="1200" b="0" i="0" u="none" strike="noStrike" dirty="0">
                        <a:latin typeface="Arial"/>
                      </a:endParaRPr>
                    </a:p>
                  </a:txBody>
                  <a:tcPr marL="7620" marR="7620" marT="7620" marB="0"/>
                </a:tc>
                <a:tc>
                  <a:txBody>
                    <a:bodyPr/>
                    <a:lstStyle/>
                    <a:p>
                      <a:pPr algn="r" fontAlgn="b"/>
                      <a:r>
                        <a:rPr lang="en-US" sz="1200" b="0" i="0" u="none" strike="noStrike" dirty="0" smtClean="0">
                          <a:latin typeface="Arial"/>
                        </a:rPr>
                        <a:t>8/2/91</a:t>
                      </a:r>
                      <a:endParaRPr lang="en-US" sz="1200" b="0" i="0" u="none" strike="noStrike" dirty="0">
                        <a:latin typeface="Arial"/>
                      </a:endParaRPr>
                    </a:p>
                  </a:txBody>
                  <a:tcPr marL="7620" marR="7620" marT="7620" marB="0"/>
                </a:tc>
                <a:tc>
                  <a:txBody>
                    <a:bodyPr/>
                    <a:lstStyle/>
                    <a:p>
                      <a:pPr algn="r" fontAlgn="b"/>
                      <a:r>
                        <a:rPr lang="en-US" sz="1200" b="0" i="0" u="none" strike="noStrike" dirty="0">
                          <a:latin typeface="Arial"/>
                        </a:rPr>
                        <a:t>Leased Land (</a:t>
                      </a:r>
                      <a:r>
                        <a:rPr lang="en-US" sz="1200" b="0" i="0" u="none" strike="noStrike" dirty="0" smtClean="0">
                          <a:latin typeface="Arial"/>
                        </a:rPr>
                        <a:t>8/1/91</a:t>
                      </a:r>
                      <a:r>
                        <a:rPr lang="en-US" sz="1200" b="0" i="0" u="none" strike="noStrike" dirty="0">
                          <a:latin typeface="Arial"/>
                        </a:rPr>
                        <a:t>) ; Bank Stock (</a:t>
                      </a:r>
                      <a:r>
                        <a:rPr lang="en-US" sz="1200" b="0" i="0" u="none" strike="noStrike" dirty="0" smtClean="0">
                          <a:latin typeface="Arial"/>
                        </a:rPr>
                        <a:t>9/9/91</a:t>
                      </a:r>
                      <a:r>
                        <a:rPr lang="en-US" sz="1200" b="0" i="0" u="none" strike="noStrike" dirty="0">
                          <a:latin typeface="Arial"/>
                        </a:rPr>
                        <a:t>)</a:t>
                      </a:r>
                    </a:p>
                  </a:txBody>
                  <a:tcPr marL="7620" marR="7620" marT="7620" marB="0"/>
                </a:tc>
                <a:tc>
                  <a:txBody>
                    <a:bodyPr/>
                    <a:lstStyle/>
                    <a:p>
                      <a:pPr algn="r" fontAlgn="b"/>
                      <a:r>
                        <a:rPr lang="en-US" sz="1200" b="0" i="0" u="none" strike="noStrike" dirty="0" smtClean="0">
                          <a:latin typeface="Arial"/>
                        </a:rPr>
                        <a:t>8/2/91</a:t>
                      </a:r>
                      <a:endParaRPr lang="en-US" sz="1200" b="0" i="0" u="none" strike="noStrike" dirty="0">
                        <a:latin typeface="Arial"/>
                      </a:endParaRPr>
                    </a:p>
                  </a:txBody>
                  <a:tcPr marL="7620" marR="7620" marT="7620" marB="0"/>
                </a:tc>
                <a:tc>
                  <a:txBody>
                    <a:bodyPr/>
                    <a:lstStyle/>
                    <a:p>
                      <a:pPr algn="ctr" fontAlgn="b"/>
                      <a:r>
                        <a:rPr lang="en-US" sz="1200" b="0" i="0" u="none" strike="noStrike" dirty="0">
                          <a:latin typeface="Arial"/>
                        </a:rPr>
                        <a:t>Varies</a:t>
                      </a:r>
                    </a:p>
                  </a:txBody>
                  <a:tcPr marL="7620" marR="7620" marT="7620" marB="0"/>
                </a:tc>
                <a:tc>
                  <a:txBody>
                    <a:bodyPr/>
                    <a:lstStyle/>
                    <a:p>
                      <a:pPr algn="l" fontAlgn="b"/>
                      <a:r>
                        <a:rPr lang="en-US" sz="1200" b="0" i="0" u="none" strike="noStrike" dirty="0">
                          <a:latin typeface="Arial"/>
                        </a:rPr>
                        <a:t>IRS</a:t>
                      </a:r>
                    </a:p>
                  </a:txBody>
                  <a:tcPr marL="7620" marR="7620" marT="7620" marB="0"/>
                </a:tc>
                <a:tc>
                  <a:txBody>
                    <a:bodyPr/>
                    <a:lstStyle/>
                    <a:p>
                      <a:pPr algn="l" fontAlgn="b"/>
                      <a:r>
                        <a:rPr lang="en-US" sz="1200" b="0" i="0" u="none" strike="noStrike" dirty="0">
                          <a:latin typeface="Arial"/>
                        </a:rPr>
                        <a:t>Fee interest in timberland subject to a long-term timber lease and stocks in three banks</a:t>
                      </a:r>
                    </a:p>
                  </a:txBody>
                  <a:tcPr marL="7620" marR="7620" marT="7620" marB="0"/>
                </a:tc>
                <a:tc>
                  <a:txBody>
                    <a:bodyPr/>
                    <a:lstStyle/>
                    <a:p>
                      <a:pPr algn="l" fontAlgn="b"/>
                      <a:r>
                        <a:rPr lang="en-US" sz="1200" b="0" i="0" u="none" strike="noStrike" dirty="0">
                          <a:latin typeface="Arial"/>
                        </a:rPr>
                        <a:t>Transfers represent separate indirect gifts to his sons of 25% undivided interests in the leased timberland and stocks.</a:t>
                      </a:r>
                    </a:p>
                  </a:txBody>
                  <a:tcPr marL="7620" marR="7620" marT="7620" marB="0"/>
                </a:tc>
                <a:tc>
                  <a:txBody>
                    <a:bodyPr/>
                    <a:lstStyle/>
                    <a:p>
                      <a:pPr algn="l" fontAlgn="b"/>
                      <a:r>
                        <a:rPr lang="en-US" sz="1200" b="0" i="0" u="none" strike="noStrike" dirty="0">
                          <a:latin typeface="Arial"/>
                        </a:rPr>
                        <a:t>Not every capital contribution to a partnership results in a gift to the other partners, particularly where the contributing partner's capital account is increased by the amount of his contribution, thus entitling him to recoup the same amount upon liquidation of the partnership.  Here, however, petitioner's contributions of the leased land and bank stock were allocated to his and his sons' capital accounts according to their respective partnership shares.  Upon dissolution of the partnership, each son was entitled to receive payment of the balance in his capital account.  </a:t>
                      </a:r>
                    </a:p>
                  </a:txBody>
                  <a:tcPr marL="7620" marR="7620" marT="7620" marB="0"/>
                </a:tc>
                <a:tc>
                  <a:txBody>
                    <a:bodyPr/>
                    <a:lstStyle/>
                    <a:p>
                      <a:pPr algn="ctr" fontAlgn="b"/>
                      <a:r>
                        <a:rPr lang="en-US" sz="1200" b="1" i="0" u="none" strike="noStrike" dirty="0">
                          <a:latin typeface="Arial"/>
                        </a:rPr>
                        <a:t> </a:t>
                      </a:r>
                    </a:p>
                  </a:txBody>
                  <a:tcPr marL="7620" marR="7620" marT="7620" marB="0"/>
                </a:tc>
              </a:tr>
            </a:tbl>
          </a:graphicData>
        </a:graphic>
      </p:graphicFrame>
      <p:sp>
        <p:nvSpPr>
          <p:cNvPr id="4" name="Slide Number Placeholder 28"/>
          <p:cNvSpPr txBox="1">
            <a:spLocks/>
          </p:cNvSpPr>
          <p:nvPr/>
        </p:nvSpPr>
        <p:spPr>
          <a:xfrm>
            <a:off x="7010400" y="6629400"/>
            <a:ext cx="2133600" cy="22860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ED6FDDA-EC31-4CA8-9FEA-9AB0122DF8B7}" type="slidenum">
              <a:rPr kumimoji="0" lang="en-US" sz="1200" b="0" i="0" u="none" strike="noStrike" kern="1200" cap="none" spc="0" normalizeH="0" baseline="0" noProof="0" smtClean="0">
                <a:ln>
                  <a:noFill/>
                </a:ln>
                <a:solidFill>
                  <a:schemeClr val="tx1"/>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chemeClr val="tx1"/>
              </a:solidFill>
              <a:effectLst/>
              <a:uLnTx/>
              <a:uFillTx/>
              <a:latin typeface="Arial" pitchFamily="34" charset="0"/>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1262</Words>
  <Application>Microsoft Office PowerPoint</Application>
  <PresentationFormat>On-screen Show (4:3)</PresentationFormat>
  <Paragraphs>158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PLANNING FOR A DYNASTY TRUST WHERE THE SPOUSE OF THE SETTLOR/CONTRIBUTOR IS A BENEFICIARY  - SPECIAL CONSIDERATIONS </vt:lpstr>
      <vt:lpstr>PLANNING FOR A DYNASTY TRUST WHERE THE SPOUSE OF THE SETTLOR/CONTRIBUTOR IS A BENEFICIARY  - SPECIAL CONSIDERATIONS </vt:lpstr>
      <vt:lpstr>PLANNING FOR A DYNASTY TRUST WHERE THE SPOUSE OF THE SETTLOR/CONTRIBUTOR IS A BENEFICIARY  - SPECIAL CONSIDERATIONS </vt:lpstr>
      <vt:lpstr>Slide 4</vt:lpstr>
      <vt:lpstr>Slide 5</vt:lpstr>
      <vt:lpstr>Slide 6</vt:lpstr>
      <vt:lpstr>Slide 7</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cp:revision>
  <dcterms:created xsi:type="dcterms:W3CDTF">2012-09-19T19:08:13Z</dcterms:created>
  <dcterms:modified xsi:type="dcterms:W3CDTF">2012-09-19T19:41:05Z</dcterms:modified>
</cp:coreProperties>
</file>