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30"/>
  </p:notesMasterIdLst>
  <p:sldIdLst>
    <p:sldId id="256" r:id="rId2"/>
    <p:sldId id="306" r:id="rId3"/>
    <p:sldId id="279" r:id="rId4"/>
    <p:sldId id="303" r:id="rId5"/>
    <p:sldId id="304" r:id="rId6"/>
    <p:sldId id="281"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 id="307"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2120" autoAdjust="0"/>
  </p:normalViewPr>
  <p:slideViewPr>
    <p:cSldViewPr>
      <p:cViewPr varScale="1">
        <p:scale>
          <a:sx n="82" d="100"/>
          <a:sy n="82" d="100"/>
        </p:scale>
        <p:origin x="-101" y="-12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C3200DC2-B8AA-4E7C-81DB-4BF0727AEF37}" type="datetimeFigureOut">
              <a:rPr lang="en-US" smtClean="0"/>
              <a:pPr/>
              <a:t>9/1/2011</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D80C25C5-DA04-4F28-8AD1-DDA0EC8B7C4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prime</a:t>
            </a:r>
            <a:r>
              <a:rPr lang="en-US" baseline="0" dirty="0" smtClean="0"/>
              <a:t> example of an auto insurance policy with extremely low coverage considering there are 2 young men on the policy.</a:t>
            </a:r>
          </a:p>
          <a:p>
            <a:endParaRPr lang="en-US" baseline="0" dirty="0" smtClean="0"/>
          </a:p>
          <a:p>
            <a:r>
              <a:rPr lang="en-US" baseline="0" dirty="0" smtClean="0"/>
              <a:t>Statistically, young men tend to be involved in more auto accidents than others.  By including their children on the policy, this family is more of a liability to the insurance carrier and their insurance premiums will most likely reflect that.</a:t>
            </a:r>
            <a:endParaRPr lang="en-US" dirty="0"/>
          </a:p>
        </p:txBody>
      </p:sp>
      <p:sp>
        <p:nvSpPr>
          <p:cNvPr id="4" name="Slide Number Placeholder 3"/>
          <p:cNvSpPr>
            <a:spLocks noGrp="1"/>
          </p:cNvSpPr>
          <p:nvPr>
            <p:ph type="sldNum" sz="quarter" idx="10"/>
          </p:nvPr>
        </p:nvSpPr>
        <p:spPr/>
        <p:txBody>
          <a:bodyPr/>
          <a:lstStyle/>
          <a:p>
            <a:fld id="{D80C25C5-DA04-4F28-8AD1-DDA0EC8B7C4A}" type="slidenum">
              <a:rPr lang="en-US" smtClean="0"/>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None/>
            </a:pPr>
            <a:endParaRPr lang="en-US" sz="1300" dirty="0">
              <a:solidFill>
                <a:schemeClr val="tx2"/>
              </a:solidFill>
            </a:endParaRPr>
          </a:p>
        </p:txBody>
      </p:sp>
      <p:sp>
        <p:nvSpPr>
          <p:cNvPr id="4" name="Slide Number Placeholder 3"/>
          <p:cNvSpPr>
            <a:spLocks noGrp="1"/>
          </p:cNvSpPr>
          <p:nvPr>
            <p:ph type="sldNum" sz="quarter" idx="10"/>
          </p:nvPr>
        </p:nvSpPr>
        <p:spPr/>
        <p:txBody>
          <a:bodyPr/>
          <a:lstStyle/>
          <a:p>
            <a:fld id="{D80C25C5-DA04-4F28-8AD1-DDA0EC8B7C4A}"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None/>
            </a:pPr>
            <a:endParaRPr lang="en-US" sz="1300" dirty="0">
              <a:solidFill>
                <a:schemeClr val="tx2"/>
              </a:solidFill>
            </a:endParaRPr>
          </a:p>
        </p:txBody>
      </p:sp>
      <p:sp>
        <p:nvSpPr>
          <p:cNvPr id="4" name="Slide Number Placeholder 3"/>
          <p:cNvSpPr>
            <a:spLocks noGrp="1"/>
          </p:cNvSpPr>
          <p:nvPr>
            <p:ph type="sldNum" sz="quarter" idx="10"/>
          </p:nvPr>
        </p:nvSpPr>
        <p:spPr/>
        <p:txBody>
          <a:bodyPr/>
          <a:lstStyle/>
          <a:p>
            <a:fld id="{D80C25C5-DA04-4F28-8AD1-DDA0EC8B7C4A}"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None/>
            </a:pPr>
            <a:endParaRPr lang="en-US" sz="1300" dirty="0">
              <a:solidFill>
                <a:schemeClr val="tx2"/>
              </a:solidFill>
            </a:endParaRPr>
          </a:p>
        </p:txBody>
      </p:sp>
      <p:sp>
        <p:nvSpPr>
          <p:cNvPr id="4" name="Slide Number Placeholder 3"/>
          <p:cNvSpPr>
            <a:spLocks noGrp="1"/>
          </p:cNvSpPr>
          <p:nvPr>
            <p:ph type="sldNum" sz="quarter" idx="10"/>
          </p:nvPr>
        </p:nvSpPr>
        <p:spPr/>
        <p:txBody>
          <a:bodyPr/>
          <a:lstStyle/>
          <a:p>
            <a:fld id="{D80C25C5-DA04-4F28-8AD1-DDA0EC8B7C4A}"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None/>
            </a:pPr>
            <a:endParaRPr lang="en-US" sz="1300" dirty="0">
              <a:solidFill>
                <a:schemeClr val="tx2"/>
              </a:solidFill>
            </a:endParaRPr>
          </a:p>
        </p:txBody>
      </p:sp>
      <p:sp>
        <p:nvSpPr>
          <p:cNvPr id="4" name="Slide Number Placeholder 3"/>
          <p:cNvSpPr>
            <a:spLocks noGrp="1"/>
          </p:cNvSpPr>
          <p:nvPr>
            <p:ph type="sldNum" sz="quarter" idx="10"/>
          </p:nvPr>
        </p:nvSpPr>
        <p:spPr/>
        <p:txBody>
          <a:bodyPr/>
          <a:lstStyle/>
          <a:p>
            <a:fld id="{D80C25C5-DA04-4F28-8AD1-DDA0EC8B7C4A}"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None/>
            </a:pPr>
            <a:r>
              <a:rPr lang="en-US" sz="1300" dirty="0" smtClean="0">
                <a:solidFill>
                  <a:schemeClr val="tx2"/>
                </a:solidFill>
              </a:rPr>
              <a:t>United is one of the few companies that will offer animal liability coverage for an additional premium.</a:t>
            </a:r>
          </a:p>
          <a:p>
            <a:pPr algn="just">
              <a:buFont typeface="Arial" pitchFamily="34" charset="0"/>
              <a:buNone/>
            </a:pPr>
            <a:endParaRPr lang="en-US" sz="1300" dirty="0">
              <a:solidFill>
                <a:schemeClr val="tx2"/>
              </a:solidFill>
            </a:endParaRPr>
          </a:p>
        </p:txBody>
      </p:sp>
      <p:sp>
        <p:nvSpPr>
          <p:cNvPr id="4" name="Slide Number Placeholder 3"/>
          <p:cNvSpPr>
            <a:spLocks noGrp="1"/>
          </p:cNvSpPr>
          <p:nvPr>
            <p:ph type="sldNum" sz="quarter" idx="10"/>
          </p:nvPr>
        </p:nvSpPr>
        <p:spPr/>
        <p:txBody>
          <a:bodyPr/>
          <a:lstStyle/>
          <a:p>
            <a:fld id="{D80C25C5-DA04-4F28-8AD1-DDA0EC8B7C4A}"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None/>
            </a:pPr>
            <a:r>
              <a:rPr lang="en-US" sz="1300" dirty="0" smtClean="0">
                <a:solidFill>
                  <a:schemeClr val="tx2"/>
                </a:solidFill>
              </a:rPr>
              <a:t>Animal liability coverage usually comes in increments of $25,000, $50,000, or $100,000.</a:t>
            </a:r>
          </a:p>
          <a:p>
            <a:pPr algn="just">
              <a:buFont typeface="Arial" pitchFamily="34" charset="0"/>
              <a:buNone/>
            </a:pPr>
            <a:endParaRPr lang="en-US" sz="1300" dirty="0" smtClean="0">
              <a:solidFill>
                <a:schemeClr val="tx2"/>
              </a:solidFill>
            </a:endParaRPr>
          </a:p>
          <a:p>
            <a:pPr algn="just">
              <a:buFont typeface="Arial" pitchFamily="34" charset="0"/>
              <a:buNone/>
            </a:pPr>
            <a:r>
              <a:rPr lang="en-US" sz="1300" dirty="0" smtClean="0">
                <a:solidFill>
                  <a:schemeClr val="tx2"/>
                </a:solidFill>
              </a:rPr>
              <a:t> Animals with a history of violence are not insurable.</a:t>
            </a:r>
          </a:p>
          <a:p>
            <a:pPr algn="just">
              <a:buFont typeface="Arial" pitchFamily="34" charset="0"/>
              <a:buNone/>
            </a:pPr>
            <a:endParaRPr lang="en-US" sz="1300" dirty="0" smtClean="0">
              <a:solidFill>
                <a:schemeClr val="tx2"/>
              </a:solidFill>
            </a:endParaRPr>
          </a:p>
          <a:p>
            <a:pPr algn="just">
              <a:buFont typeface="Arial" pitchFamily="34" charset="0"/>
              <a:buNone/>
            </a:pPr>
            <a:r>
              <a:rPr lang="en-US" sz="1300" dirty="0" smtClean="0">
                <a:solidFill>
                  <a:schemeClr val="tx2"/>
                </a:solidFill>
              </a:rPr>
              <a:t> Animals of certain breeds are not insurable.</a:t>
            </a:r>
          </a:p>
          <a:p>
            <a:pPr algn="just">
              <a:buFont typeface="Arial" pitchFamily="34" charset="0"/>
              <a:buNone/>
            </a:pPr>
            <a:endParaRPr lang="en-US" sz="1300" dirty="0">
              <a:solidFill>
                <a:schemeClr val="tx2"/>
              </a:solidFill>
            </a:endParaRPr>
          </a:p>
        </p:txBody>
      </p:sp>
      <p:sp>
        <p:nvSpPr>
          <p:cNvPr id="4" name="Slide Number Placeholder 3"/>
          <p:cNvSpPr>
            <a:spLocks noGrp="1"/>
          </p:cNvSpPr>
          <p:nvPr>
            <p:ph type="sldNum" sz="quarter" idx="10"/>
          </p:nvPr>
        </p:nvSpPr>
        <p:spPr/>
        <p:txBody>
          <a:bodyPr/>
          <a:lstStyle/>
          <a:p>
            <a:fld id="{D80C25C5-DA04-4F28-8AD1-DDA0EC8B7C4A}"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None/>
            </a:pPr>
            <a:r>
              <a:rPr lang="en-US" sz="1300" dirty="0" smtClean="0">
                <a:solidFill>
                  <a:schemeClr val="tx2"/>
                </a:solidFill>
              </a:rPr>
              <a:t>There are many instances that are not covered under liability insurance.</a:t>
            </a:r>
          </a:p>
          <a:p>
            <a:pPr algn="just">
              <a:buFont typeface="Arial" pitchFamily="34" charset="0"/>
              <a:buNone/>
            </a:pPr>
            <a:endParaRPr lang="en-US" sz="1300" dirty="0" smtClean="0">
              <a:solidFill>
                <a:schemeClr val="tx2"/>
              </a:solidFill>
            </a:endParaRPr>
          </a:p>
          <a:p>
            <a:pPr algn="just">
              <a:buFont typeface="Arial" pitchFamily="34" charset="0"/>
              <a:buNone/>
            </a:pPr>
            <a:r>
              <a:rPr lang="en-US" sz="1300" dirty="0" smtClean="0">
                <a:solidFill>
                  <a:schemeClr val="tx2"/>
                </a:solidFill>
              </a:rPr>
              <a:t>Vicious, dangerous, or exotic animals are not eligible for animal liability coverage.</a:t>
            </a:r>
          </a:p>
          <a:p>
            <a:pPr algn="just">
              <a:buFont typeface="Arial" pitchFamily="34" charset="0"/>
              <a:buNone/>
            </a:pPr>
            <a:endParaRPr lang="en-US" sz="1300" dirty="0">
              <a:solidFill>
                <a:schemeClr val="tx2"/>
              </a:solidFill>
            </a:endParaRPr>
          </a:p>
        </p:txBody>
      </p:sp>
      <p:sp>
        <p:nvSpPr>
          <p:cNvPr id="4" name="Slide Number Placeholder 3"/>
          <p:cNvSpPr>
            <a:spLocks noGrp="1"/>
          </p:cNvSpPr>
          <p:nvPr>
            <p:ph type="sldNum" sz="quarter" idx="10"/>
          </p:nvPr>
        </p:nvSpPr>
        <p:spPr/>
        <p:txBody>
          <a:bodyPr/>
          <a:lstStyle/>
          <a:p>
            <a:fld id="{D80C25C5-DA04-4F28-8AD1-DDA0EC8B7C4A}"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None/>
            </a:pPr>
            <a:endParaRPr lang="en-US" sz="1300" dirty="0">
              <a:solidFill>
                <a:schemeClr val="tx2"/>
              </a:solidFill>
            </a:endParaRPr>
          </a:p>
        </p:txBody>
      </p:sp>
      <p:sp>
        <p:nvSpPr>
          <p:cNvPr id="4" name="Slide Number Placeholder 3"/>
          <p:cNvSpPr>
            <a:spLocks noGrp="1"/>
          </p:cNvSpPr>
          <p:nvPr>
            <p:ph type="sldNum" sz="quarter" idx="10"/>
          </p:nvPr>
        </p:nvSpPr>
        <p:spPr/>
        <p:txBody>
          <a:bodyPr/>
          <a:lstStyle/>
          <a:p>
            <a:fld id="{D80C25C5-DA04-4F28-8AD1-DDA0EC8B7C4A}"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None/>
            </a:pPr>
            <a:endParaRPr lang="en-US" sz="1300" dirty="0">
              <a:solidFill>
                <a:schemeClr val="tx2"/>
              </a:solidFill>
            </a:endParaRPr>
          </a:p>
        </p:txBody>
      </p:sp>
      <p:sp>
        <p:nvSpPr>
          <p:cNvPr id="4" name="Slide Number Placeholder 3"/>
          <p:cNvSpPr>
            <a:spLocks noGrp="1"/>
          </p:cNvSpPr>
          <p:nvPr>
            <p:ph type="sldNum" sz="quarter" idx="10"/>
          </p:nvPr>
        </p:nvSpPr>
        <p:spPr/>
        <p:txBody>
          <a:bodyPr/>
          <a:lstStyle/>
          <a:p>
            <a:fld id="{D80C25C5-DA04-4F28-8AD1-DDA0EC8B7C4A}"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 one who has Citizens insurance is required to sign this acknowledgement stating that Citizens WILL NOT offer animal liability coverage.</a:t>
            </a:r>
          </a:p>
        </p:txBody>
      </p:sp>
      <p:sp>
        <p:nvSpPr>
          <p:cNvPr id="4" name="Slide Number Placeholder 3"/>
          <p:cNvSpPr>
            <a:spLocks noGrp="1"/>
          </p:cNvSpPr>
          <p:nvPr>
            <p:ph type="sldNum" sz="quarter" idx="10"/>
          </p:nvPr>
        </p:nvSpPr>
        <p:spPr/>
        <p:txBody>
          <a:bodyPr/>
          <a:lstStyle/>
          <a:p>
            <a:fld id="{D80C25C5-DA04-4F28-8AD1-DDA0EC8B7C4A}"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None/>
            </a:pPr>
            <a:r>
              <a:rPr lang="en-US" sz="1300" dirty="0" smtClean="0">
                <a:solidFill>
                  <a:schemeClr val="tx2"/>
                </a:solidFill>
              </a:rPr>
              <a:t>It is important to pay attention to the limitations of your policy.  This policy shows a $5,000 limit for medical payments for each person.  The actual cost of medical care after an auto accident could very easily exceed this limitation.</a:t>
            </a:r>
          </a:p>
          <a:p>
            <a:endParaRPr lang="en-US" sz="1300" dirty="0" smtClean="0">
              <a:solidFill>
                <a:schemeClr val="tx2"/>
              </a:solidFill>
            </a:endParaRPr>
          </a:p>
          <a:p>
            <a:pPr algn="just">
              <a:buFont typeface="Arial" pitchFamily="34" charset="0"/>
              <a:buNone/>
            </a:pPr>
            <a:r>
              <a:rPr lang="en-US" sz="1300" dirty="0" smtClean="0">
                <a:solidFill>
                  <a:schemeClr val="tx2"/>
                </a:solidFill>
              </a:rPr>
              <a:t>There are many features that you can add-on to your auto insurance policy that can help keep you better protected in the event of an accident.</a:t>
            </a:r>
            <a:endParaRPr lang="en-US" sz="1300" dirty="0">
              <a:solidFill>
                <a:schemeClr val="tx2"/>
              </a:solidFill>
            </a:endParaRPr>
          </a:p>
        </p:txBody>
      </p:sp>
      <p:sp>
        <p:nvSpPr>
          <p:cNvPr id="4" name="Slide Number Placeholder 3"/>
          <p:cNvSpPr>
            <a:spLocks noGrp="1"/>
          </p:cNvSpPr>
          <p:nvPr>
            <p:ph type="sldNum" sz="quarter" idx="10"/>
          </p:nvPr>
        </p:nvSpPr>
        <p:spPr/>
        <p:txBody>
          <a:bodyPr/>
          <a:lstStyle/>
          <a:p>
            <a:fld id="{D80C25C5-DA04-4F28-8AD1-DDA0EC8B7C4A}" type="slidenum">
              <a:rPr lang="en-US" smtClean="0"/>
              <a:pPr/>
              <a:t>7</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7468">
              <a:defRPr/>
            </a:pPr>
            <a:r>
              <a:rPr lang="en-US" dirty="0" smtClean="0"/>
              <a:t>Most insurance companies will want to make sure that what they are insuring meets certain standards and requirements before approving insurability.</a:t>
            </a:r>
          </a:p>
          <a:p>
            <a:pPr defTabSz="957468">
              <a:defRPr/>
            </a:pPr>
            <a:endParaRPr lang="en-US" dirty="0" smtClean="0"/>
          </a:p>
          <a:p>
            <a:pPr defTabSz="957468">
              <a:defRPr/>
            </a:pPr>
            <a:r>
              <a:rPr lang="en-US" dirty="0" smtClean="0"/>
              <a:t>This is an example of Citizens insurability requirements for a pool.</a:t>
            </a:r>
          </a:p>
          <a:p>
            <a:pPr defTabSz="957468">
              <a:defRPr/>
            </a:pPr>
            <a:endParaRPr lang="en-US" dirty="0" smtClean="0"/>
          </a:p>
          <a:p>
            <a:pPr defTabSz="957468">
              <a:defRPr/>
            </a:pPr>
            <a:r>
              <a:rPr lang="en-US" dirty="0" smtClean="0"/>
              <a:t>Flood insurance requirements are also listed in this example</a:t>
            </a:r>
            <a:endParaRPr lang="en-US" dirty="0"/>
          </a:p>
        </p:txBody>
      </p:sp>
      <p:sp>
        <p:nvSpPr>
          <p:cNvPr id="4" name="Slide Number Placeholder 3"/>
          <p:cNvSpPr>
            <a:spLocks noGrp="1"/>
          </p:cNvSpPr>
          <p:nvPr>
            <p:ph type="sldNum" sz="quarter" idx="10"/>
          </p:nvPr>
        </p:nvSpPr>
        <p:spPr/>
        <p:txBody>
          <a:bodyPr/>
          <a:lstStyle/>
          <a:p>
            <a:fld id="{D80C25C5-DA04-4F28-8AD1-DDA0EC8B7C4A}" type="slidenum">
              <a:rPr lang="en-US" smtClean="0"/>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7468">
              <a:defRPr/>
            </a:pPr>
            <a:r>
              <a:rPr lang="en-US" dirty="0" smtClean="0"/>
              <a:t>RLI will no longer drop down to cover animal liability if the underlying policy does not cover the exposure.</a:t>
            </a:r>
            <a:endParaRPr lang="en-US" dirty="0"/>
          </a:p>
        </p:txBody>
      </p:sp>
      <p:sp>
        <p:nvSpPr>
          <p:cNvPr id="4" name="Slide Number Placeholder 3"/>
          <p:cNvSpPr>
            <a:spLocks noGrp="1"/>
          </p:cNvSpPr>
          <p:nvPr>
            <p:ph type="sldNum" sz="quarter" idx="10"/>
          </p:nvPr>
        </p:nvSpPr>
        <p:spPr/>
        <p:txBody>
          <a:bodyPr/>
          <a:lstStyle/>
          <a:p>
            <a:fld id="{D80C25C5-DA04-4F28-8AD1-DDA0EC8B7C4A}"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0C25C5-DA04-4F28-8AD1-DDA0EC8B7C4A}" type="slidenum">
              <a:rPr lang="en-US" smtClean="0"/>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defTabSz="957468">
              <a:defRPr/>
            </a:pPr>
            <a:r>
              <a:rPr lang="en-US" sz="1300" dirty="0" smtClean="0">
                <a:solidFill>
                  <a:schemeClr val="tx2"/>
                </a:solidFill>
              </a:rPr>
              <a:t>An accident  can happen just as suddenly on water than on a road.   It is very important to make sure that your boat owner’s insurance would be ample to cover enough of the damages that would incur should you ever be in an accident.</a:t>
            </a:r>
          </a:p>
          <a:p>
            <a:pPr algn="just">
              <a:buFont typeface="Arial" pitchFamily="34" charset="0"/>
              <a:buNone/>
            </a:pPr>
            <a:endParaRPr lang="en-US" sz="1300" dirty="0">
              <a:solidFill>
                <a:schemeClr val="tx2"/>
              </a:solidFill>
            </a:endParaRPr>
          </a:p>
        </p:txBody>
      </p:sp>
      <p:sp>
        <p:nvSpPr>
          <p:cNvPr id="4" name="Slide Number Placeholder 3"/>
          <p:cNvSpPr>
            <a:spLocks noGrp="1"/>
          </p:cNvSpPr>
          <p:nvPr>
            <p:ph type="sldNum" sz="quarter" idx="10"/>
          </p:nvPr>
        </p:nvSpPr>
        <p:spPr/>
        <p:txBody>
          <a:bodyPr/>
          <a:lstStyle/>
          <a:p>
            <a:fld id="{D80C25C5-DA04-4F28-8AD1-DDA0EC8B7C4A}"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sz="1300" dirty="0" smtClean="0">
                <a:solidFill>
                  <a:schemeClr val="tx2"/>
                </a:solidFill>
              </a:rPr>
              <a:t>With all the thunderstorms and hurricanes, especially during the summer months, Florida is a state where flood insurance is a necessity.</a:t>
            </a:r>
          </a:p>
          <a:p>
            <a:pPr>
              <a:buFont typeface="Arial" pitchFamily="34" charset="0"/>
              <a:buChar char="•"/>
            </a:pPr>
            <a:endParaRPr lang="en-US" sz="1300" dirty="0" smtClean="0">
              <a:solidFill>
                <a:schemeClr val="tx2"/>
              </a:solidFill>
            </a:endParaRPr>
          </a:p>
          <a:p>
            <a:pPr>
              <a:buFont typeface="Arial" pitchFamily="34" charset="0"/>
              <a:buNone/>
            </a:pPr>
            <a:r>
              <a:rPr lang="en-US" sz="1300" dirty="0" smtClean="0">
                <a:solidFill>
                  <a:schemeClr val="tx2"/>
                </a:solidFill>
              </a:rPr>
              <a:t>Notice how this policy only carries coverage for the building itself and the possessions inside.  There is no liability coverage with this policy.</a:t>
            </a:r>
          </a:p>
          <a:p>
            <a:pPr algn="just">
              <a:buFont typeface="Arial" pitchFamily="34" charset="0"/>
              <a:buNone/>
            </a:pPr>
            <a:endParaRPr lang="en-US" sz="1300" dirty="0">
              <a:solidFill>
                <a:schemeClr val="tx2"/>
              </a:solidFill>
            </a:endParaRPr>
          </a:p>
        </p:txBody>
      </p:sp>
      <p:sp>
        <p:nvSpPr>
          <p:cNvPr id="4" name="Slide Number Placeholder 3"/>
          <p:cNvSpPr>
            <a:spLocks noGrp="1"/>
          </p:cNvSpPr>
          <p:nvPr>
            <p:ph type="sldNum" sz="quarter" idx="10"/>
          </p:nvPr>
        </p:nvSpPr>
        <p:spPr/>
        <p:txBody>
          <a:bodyPr/>
          <a:lstStyle/>
          <a:p>
            <a:fld id="{D80C25C5-DA04-4F28-8AD1-DDA0EC8B7C4A}"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None/>
            </a:pPr>
            <a:endParaRPr lang="en-US" sz="1300" dirty="0">
              <a:solidFill>
                <a:schemeClr val="tx2"/>
              </a:solidFill>
            </a:endParaRPr>
          </a:p>
        </p:txBody>
      </p:sp>
      <p:sp>
        <p:nvSpPr>
          <p:cNvPr id="4" name="Slide Number Placeholder 3"/>
          <p:cNvSpPr>
            <a:spLocks noGrp="1"/>
          </p:cNvSpPr>
          <p:nvPr>
            <p:ph type="sldNum" sz="quarter" idx="10"/>
          </p:nvPr>
        </p:nvSpPr>
        <p:spPr/>
        <p:txBody>
          <a:bodyPr/>
          <a:lstStyle/>
          <a:p>
            <a:fld id="{D80C25C5-DA04-4F28-8AD1-DDA0EC8B7C4A}"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None/>
            </a:pPr>
            <a:endParaRPr lang="en-US" sz="1300" dirty="0">
              <a:solidFill>
                <a:schemeClr val="tx2"/>
              </a:solidFill>
            </a:endParaRPr>
          </a:p>
        </p:txBody>
      </p:sp>
      <p:sp>
        <p:nvSpPr>
          <p:cNvPr id="4" name="Slide Number Placeholder 3"/>
          <p:cNvSpPr>
            <a:spLocks noGrp="1"/>
          </p:cNvSpPr>
          <p:nvPr>
            <p:ph type="sldNum" sz="quarter" idx="10"/>
          </p:nvPr>
        </p:nvSpPr>
        <p:spPr/>
        <p:txBody>
          <a:bodyPr/>
          <a:lstStyle/>
          <a:p>
            <a:fld id="{D80C25C5-DA04-4F28-8AD1-DDA0EC8B7C4A}"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None/>
            </a:pPr>
            <a:endParaRPr lang="en-US" sz="1300" dirty="0">
              <a:solidFill>
                <a:schemeClr val="tx2"/>
              </a:solidFill>
            </a:endParaRPr>
          </a:p>
        </p:txBody>
      </p:sp>
      <p:sp>
        <p:nvSpPr>
          <p:cNvPr id="4" name="Slide Number Placeholder 3"/>
          <p:cNvSpPr>
            <a:spLocks noGrp="1"/>
          </p:cNvSpPr>
          <p:nvPr>
            <p:ph type="sldNum" sz="quarter" idx="10"/>
          </p:nvPr>
        </p:nvSpPr>
        <p:spPr/>
        <p:txBody>
          <a:bodyPr/>
          <a:lstStyle/>
          <a:p>
            <a:fld id="{D80C25C5-DA04-4F28-8AD1-DDA0EC8B7C4A}"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None/>
            </a:pPr>
            <a:endParaRPr lang="en-US" sz="1300" dirty="0">
              <a:solidFill>
                <a:schemeClr val="tx2"/>
              </a:solidFill>
            </a:endParaRPr>
          </a:p>
        </p:txBody>
      </p:sp>
      <p:sp>
        <p:nvSpPr>
          <p:cNvPr id="4" name="Slide Number Placeholder 3"/>
          <p:cNvSpPr>
            <a:spLocks noGrp="1"/>
          </p:cNvSpPr>
          <p:nvPr>
            <p:ph type="sldNum" sz="quarter" idx="10"/>
          </p:nvPr>
        </p:nvSpPr>
        <p:spPr/>
        <p:txBody>
          <a:bodyPr/>
          <a:lstStyle/>
          <a:p>
            <a:fld id="{D80C25C5-DA04-4F28-8AD1-DDA0EC8B7C4A}"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None/>
            </a:pPr>
            <a:endParaRPr lang="en-US" sz="1300" dirty="0">
              <a:solidFill>
                <a:schemeClr val="tx2"/>
              </a:solidFill>
            </a:endParaRPr>
          </a:p>
        </p:txBody>
      </p:sp>
      <p:sp>
        <p:nvSpPr>
          <p:cNvPr id="4" name="Slide Number Placeholder 3"/>
          <p:cNvSpPr>
            <a:spLocks noGrp="1"/>
          </p:cNvSpPr>
          <p:nvPr>
            <p:ph type="sldNum" sz="quarter" idx="10"/>
          </p:nvPr>
        </p:nvSpPr>
        <p:spPr/>
        <p:txBody>
          <a:bodyPr/>
          <a:lstStyle/>
          <a:p>
            <a:fld id="{D80C25C5-DA04-4F28-8AD1-DDA0EC8B7C4A}"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A99CFB06-A483-4DE1-82F3-0EDD9B94ECA8}" type="datetime1">
              <a:rPr lang="en-US" smtClean="0"/>
              <a:pPr/>
              <a:t>9/1/2011</a:t>
            </a:fld>
            <a:endParaRPr lang="en-US"/>
          </a:p>
        </p:txBody>
      </p:sp>
      <p:sp>
        <p:nvSpPr>
          <p:cNvPr id="20" name="Footer Placeholder 19"/>
          <p:cNvSpPr>
            <a:spLocks noGrp="1"/>
          </p:cNvSpPr>
          <p:nvPr>
            <p:ph type="ftr" sz="quarter" idx="11"/>
          </p:nvPr>
        </p:nvSpPr>
        <p:spPr/>
        <p:txBody>
          <a:bodyPr/>
          <a:lstStyle>
            <a:extLst/>
          </a:lstStyle>
          <a:p>
            <a:endParaRPr kumimoji="0" lang="en-US"/>
          </a:p>
        </p:txBody>
      </p:sp>
      <p:sp>
        <p:nvSpPr>
          <p:cNvPr id="10" name="Slide Number Placeholder 9"/>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E411008-EC43-477E-9EAA-C83C061437DC}" type="datetime1">
              <a:rPr lang="en-US" smtClean="0"/>
              <a:pPr/>
              <a:t>9/1/2011</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C0AF80E-AF50-4A2B-9627-FF4CDE46D671}" type="datetime1">
              <a:rPr lang="en-US" smtClean="0"/>
              <a:pPr/>
              <a:t>9/1/2011</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3AF956-DBF9-4814-A902-B84A5825A541}" type="datetime1">
              <a:rPr lang="en-US" smtClean="0"/>
              <a:pPr/>
              <a:t>9/1/2011</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33B035A0-542A-47EF-8899-9D3E3D7FBA3B}" type="datetime1">
              <a:rPr lang="en-US" smtClean="0"/>
              <a:pPr/>
              <a:t>9/1/2011</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5228F10-CCD5-4ED8-9C43-57C9C6B072E5}" type="datetime1">
              <a:rPr lang="en-US" smtClean="0"/>
              <a:pPr/>
              <a:t>9/1/2011</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8A207009-46E1-42E6-A72B-8FAC83982C58}" type="datetime1">
              <a:rPr lang="en-US" smtClean="0"/>
              <a:pPr/>
              <a:t>9/1/2011</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458CFB6A-1F69-424E-B213-BF2830FCF0DB}" type="datetime1">
              <a:rPr lang="en-US" smtClean="0"/>
              <a:pPr/>
              <a:t>9/1/2011</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79E1EFF7-9B9A-42D8-AEC0-99B0A5FADBF3}" type="datetime1">
              <a:rPr lang="en-US" smtClean="0"/>
              <a:pPr/>
              <a:t>9/1/2011</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B6EB1C5-C323-41E4-A17D-DCAB59ADEC8C}" type="datetime1">
              <a:rPr lang="en-US" smtClean="0"/>
              <a:pPr/>
              <a:t>9/1/2011</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05B19CF1-9045-4931-BA85-EBE16B20A4ED}" type="datetime1">
              <a:rPr lang="en-US" smtClean="0"/>
              <a:pPr/>
              <a:t>9/1/2011</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lgn="r" eaLnBrk="1" latinLnBrk="0" hangingPunct="1"/>
            <a:fld id="{C5B37E42-0422-44A3-8B1D-298ED311DF06}" type="datetime1">
              <a:rPr lang="en-US" smtClean="0"/>
              <a:pPr algn="r" eaLnBrk="1" latinLnBrk="0" hangingPunct="1"/>
              <a:t>9/1/2011</a:t>
            </a:fld>
            <a:endParaRPr lang="en-US" sz="1200">
              <a:solidFill>
                <a:schemeClr val="bg2">
                  <a:shade val="50000"/>
                </a:scheme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kumimoji="0" lang="en-US" sz="1200">
              <a:solidFill>
                <a:schemeClr val="bg2">
                  <a:shade val="50000"/>
                </a:schemeClr>
              </a:solidFill>
              <a:effectLst/>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lgn="ctr" eaLnBrk="1" latinLnBrk="0" hangingPunct="1"/>
            <a:fld id="{6294C92D-0306-4E69-9CD3-20855E849650}" type="slidenum">
              <a:rPr kumimoji="0" lang="en-US" smtClean="0"/>
              <a:pPr algn="ctr" eaLnBrk="1" latinLnBrk="0" hangingPunct="1"/>
              <a:t>‹#›</a:t>
            </a:fld>
            <a:endParaRPr kumimoji="0" lang="en-US" sz="1200">
              <a:solidFill>
                <a:schemeClr val="bg2">
                  <a:shade val="50000"/>
                </a:schemeClr>
              </a:solidFill>
              <a:effectLst/>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mailto:agassman@gassmanpa.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3069102"/>
          </a:xfrm>
        </p:spPr>
        <p:txBody>
          <a:bodyPr>
            <a:normAutofit fontScale="90000"/>
          </a:bodyPr>
          <a:lstStyle/>
          <a:p>
            <a:pPr algn="ctr"/>
            <a:r>
              <a:rPr lang="en-US" dirty="0" smtClean="0"/>
              <a:t>What Mary </a:t>
            </a:r>
            <a:r>
              <a:rPr lang="en-US" dirty="0" err="1" smtClean="0"/>
              <a:t>Poppins</a:t>
            </a:r>
            <a:r>
              <a:rPr lang="en-US" dirty="0" smtClean="0"/>
              <a:t> Didn’t Know About Umbrellas: Ensure That Your Insurances Will Insure You</a:t>
            </a:r>
            <a:br>
              <a:rPr lang="en-US" dirty="0" smtClean="0"/>
            </a:br>
            <a:r>
              <a:rPr lang="en-US" dirty="0" smtClean="0"/>
              <a:t>Thursday, August 25, 2011</a:t>
            </a:r>
            <a:br>
              <a:rPr lang="en-US" dirty="0" smtClean="0"/>
            </a:br>
            <a:r>
              <a:rPr lang="en-US" dirty="0" smtClean="0"/>
              <a:t>5:30 p.m.</a:t>
            </a:r>
            <a:endParaRPr lang="en-US" dirty="0"/>
          </a:p>
        </p:txBody>
      </p:sp>
      <p:pic>
        <p:nvPicPr>
          <p:cNvPr id="4" name="Picture 3" descr="6-13-11 041.JPG"/>
          <p:cNvPicPr>
            <a:picLocks noChangeAspect="1"/>
          </p:cNvPicPr>
          <p:nvPr/>
        </p:nvPicPr>
        <p:blipFill>
          <a:blip r:embed="rId2" cstate="print"/>
          <a:stretch>
            <a:fillRect/>
          </a:stretch>
        </p:blipFill>
        <p:spPr>
          <a:xfrm>
            <a:off x="6019800" y="3581400"/>
            <a:ext cx="1257300" cy="1676400"/>
          </a:xfrm>
          <a:prstGeom prst="rect">
            <a:avLst/>
          </a:prstGeom>
        </p:spPr>
      </p:pic>
      <p:pic>
        <p:nvPicPr>
          <p:cNvPr id="6" name="Picture 5" descr="Wasson-sm.jpg"/>
          <p:cNvPicPr>
            <a:picLocks noChangeAspect="1"/>
          </p:cNvPicPr>
          <p:nvPr/>
        </p:nvPicPr>
        <p:blipFill>
          <a:blip r:embed="rId3" cstate="print"/>
          <a:stretch>
            <a:fillRect/>
          </a:stretch>
        </p:blipFill>
        <p:spPr>
          <a:xfrm>
            <a:off x="3200400" y="3581400"/>
            <a:ext cx="1210733" cy="1676400"/>
          </a:xfrm>
          <a:prstGeom prst="rect">
            <a:avLst/>
          </a:prstGeom>
        </p:spPr>
      </p:pic>
      <p:sp>
        <p:nvSpPr>
          <p:cNvPr id="7" name="TextBox 6"/>
          <p:cNvSpPr txBox="1"/>
          <p:nvPr/>
        </p:nvSpPr>
        <p:spPr>
          <a:xfrm>
            <a:off x="2133600" y="5410200"/>
            <a:ext cx="3276600" cy="830997"/>
          </a:xfrm>
          <a:prstGeom prst="rect">
            <a:avLst/>
          </a:prstGeom>
          <a:noFill/>
        </p:spPr>
        <p:txBody>
          <a:bodyPr wrap="square" rtlCol="0">
            <a:spAutoFit/>
          </a:bodyPr>
          <a:lstStyle/>
          <a:p>
            <a:pPr algn="ctr"/>
            <a:r>
              <a:rPr lang="en-US" sz="1200" dirty="0" smtClean="0"/>
              <a:t>Charles L. Wasson, III, CPCU</a:t>
            </a:r>
          </a:p>
          <a:p>
            <a:pPr algn="ctr"/>
            <a:r>
              <a:rPr lang="en-US" sz="1200" dirty="0" smtClean="0"/>
              <a:t>Sandy Wasson &amp; Associates Insurance, Inc.</a:t>
            </a:r>
          </a:p>
          <a:p>
            <a:pPr algn="ctr"/>
            <a:r>
              <a:rPr lang="en-US" sz="1200" dirty="0" smtClean="0"/>
              <a:t>clwasson@wassonandassoc.com</a:t>
            </a:r>
          </a:p>
          <a:p>
            <a:pPr algn="ctr"/>
            <a:r>
              <a:rPr lang="en-US" sz="1200" dirty="0" smtClean="0"/>
              <a:t>727-392-4400</a:t>
            </a:r>
            <a:endParaRPr lang="en-US" sz="1200" dirty="0"/>
          </a:p>
        </p:txBody>
      </p:sp>
      <p:sp>
        <p:nvSpPr>
          <p:cNvPr id="8" name="TextBox 7"/>
          <p:cNvSpPr txBox="1"/>
          <p:nvPr/>
        </p:nvSpPr>
        <p:spPr>
          <a:xfrm>
            <a:off x="5410200" y="5410200"/>
            <a:ext cx="2590800" cy="830997"/>
          </a:xfrm>
          <a:prstGeom prst="rect">
            <a:avLst/>
          </a:prstGeom>
          <a:noFill/>
        </p:spPr>
        <p:txBody>
          <a:bodyPr wrap="square" rtlCol="0">
            <a:spAutoFit/>
          </a:bodyPr>
          <a:lstStyle/>
          <a:p>
            <a:pPr algn="ctr"/>
            <a:r>
              <a:rPr lang="en-US" sz="1200" dirty="0" smtClean="0"/>
              <a:t>Alan S. Gassman, J.D., LL.M.</a:t>
            </a:r>
          </a:p>
          <a:p>
            <a:pPr algn="ctr"/>
            <a:r>
              <a:rPr lang="en-US" sz="1200" dirty="0" smtClean="0"/>
              <a:t>Gassman Law Associates, P.A.</a:t>
            </a:r>
          </a:p>
          <a:p>
            <a:pPr algn="ctr"/>
            <a:r>
              <a:rPr lang="en-US" sz="1200" dirty="0" smtClean="0"/>
              <a:t>agassman@gassmanpa.com</a:t>
            </a:r>
          </a:p>
          <a:p>
            <a:pPr algn="ctr"/>
            <a:r>
              <a:rPr lang="en-US" sz="1200" dirty="0" smtClean="0"/>
              <a:t>727-442-1200</a:t>
            </a:r>
            <a:endParaRPr lang="en-US" sz="1200" dirty="0"/>
          </a:p>
        </p:txBody>
      </p:sp>
      <p:pic>
        <p:nvPicPr>
          <p:cNvPr id="1026" name="Picture 2" descr="C:\Documents and Settings\User\Local Settings\Temporary Internet Files\Content.IE5\DX7OQ3SN\MC900383842[1].wmf"/>
          <p:cNvPicPr>
            <a:picLocks noChangeAspect="1" noChangeArrowheads="1"/>
          </p:cNvPicPr>
          <p:nvPr/>
        </p:nvPicPr>
        <p:blipFill>
          <a:blip r:embed="rId4" cstate="print"/>
          <a:srcRect/>
          <a:stretch>
            <a:fillRect/>
          </a:stretch>
        </p:blipFill>
        <p:spPr bwMode="auto">
          <a:xfrm>
            <a:off x="381000" y="3276600"/>
            <a:ext cx="1601773" cy="16002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498080" cy="1143000"/>
          </a:xfrm>
        </p:spPr>
        <p:txBody>
          <a:bodyPr>
            <a:normAutofit fontScale="90000"/>
          </a:bodyPr>
          <a:lstStyle/>
          <a:p>
            <a:pPr algn="ctr"/>
            <a:r>
              <a:rPr lang="en-US" dirty="0" smtClean="0"/>
              <a:t>Metropolitan Homeowners Insurance Declaration Page</a:t>
            </a:r>
            <a:endParaRPr lang="en-US" dirty="0"/>
          </a:p>
        </p:txBody>
      </p:sp>
      <p:pic>
        <p:nvPicPr>
          <p:cNvPr id="9" name="Content Placeholder 8" descr="Page 1 from #1 - Metropolitan Auto Dec Pg.jpg"/>
          <p:cNvPicPr>
            <a:picLocks noGrp="1" noChangeAspect="1"/>
          </p:cNvPicPr>
          <p:nvPr>
            <p:ph idx="1"/>
          </p:nvPr>
        </p:nvPicPr>
        <p:blipFill>
          <a:blip r:embed="rId3" cstate="print"/>
          <a:stretch>
            <a:fillRect/>
          </a:stretch>
        </p:blipFill>
        <p:spPr>
          <a:xfrm>
            <a:off x="1219200" y="1295400"/>
            <a:ext cx="4572000" cy="5432706"/>
          </a:xfrm>
        </p:spPr>
      </p:pic>
      <p:sp>
        <p:nvSpPr>
          <p:cNvPr id="8" name="Slide Number Placeholder 7"/>
          <p:cNvSpPr>
            <a:spLocks noGrp="1"/>
          </p:cNvSpPr>
          <p:nvPr>
            <p:ph type="sldNum" sz="quarter" idx="12"/>
          </p:nvPr>
        </p:nvSpPr>
        <p:spPr/>
        <p:txBody>
          <a:bodyPr/>
          <a:lstStyle/>
          <a:p>
            <a:fld id="{6294C92D-0306-4E69-9CD3-20855E849650}" type="slidenum">
              <a:rPr kumimoji="0" lang="en-US" smtClean="0"/>
              <a:pPr/>
              <a:t>10</a:t>
            </a:fld>
            <a:endParaRPr kumimoji="0" lang="en-US"/>
          </a:p>
        </p:txBody>
      </p:sp>
      <p:sp>
        <p:nvSpPr>
          <p:cNvPr id="5" name="Oval 4"/>
          <p:cNvSpPr/>
          <p:nvPr/>
        </p:nvSpPr>
        <p:spPr>
          <a:xfrm>
            <a:off x="4724400" y="2590800"/>
            <a:ext cx="8382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943600" y="1643896"/>
            <a:ext cx="2895600" cy="1785104"/>
          </a:xfrm>
          <a:prstGeom prst="rect">
            <a:avLst/>
          </a:prstGeom>
          <a:noFill/>
        </p:spPr>
        <p:txBody>
          <a:bodyPr wrap="square" rtlCol="0">
            <a:spAutoFit/>
          </a:bodyPr>
          <a:lstStyle/>
          <a:p>
            <a:pPr algn="just"/>
            <a:r>
              <a:rPr lang="en-US" sz="1400" b="1" dirty="0" smtClean="0">
                <a:solidFill>
                  <a:srgbClr val="3891A7"/>
                </a:solidFill>
              </a:rPr>
              <a:t>Notes:</a:t>
            </a:r>
          </a:p>
          <a:p>
            <a:pPr algn="just">
              <a:buFont typeface="Arial" pitchFamily="34" charset="0"/>
              <a:buChar char="•"/>
            </a:pPr>
            <a:r>
              <a:rPr lang="en-US" sz="1200" b="1" dirty="0" smtClean="0">
                <a:solidFill>
                  <a:srgbClr val="3891A7"/>
                </a:solidFill>
              </a:rPr>
              <a:t>  This Declaration Page combines your need-to-know information.</a:t>
            </a:r>
          </a:p>
          <a:p>
            <a:pPr algn="just">
              <a:buFont typeface="Arial" pitchFamily="34" charset="0"/>
              <a:buChar char="•"/>
            </a:pPr>
            <a:endParaRPr lang="en-US" sz="1200" b="1" dirty="0" smtClean="0">
              <a:solidFill>
                <a:srgbClr val="3891A7"/>
              </a:solidFill>
            </a:endParaRPr>
          </a:p>
          <a:p>
            <a:pPr algn="just">
              <a:buFont typeface="Arial" pitchFamily="34" charset="0"/>
              <a:buChar char="•"/>
            </a:pPr>
            <a:r>
              <a:rPr lang="en-US" sz="1200" b="1" dirty="0" smtClean="0">
                <a:solidFill>
                  <a:srgbClr val="3891A7"/>
                </a:solidFill>
              </a:rPr>
              <a:t> This policy has a $300,000 liability limit.  In the event where this insurance would need to be used, that $300,000 would be used up very quickly. </a:t>
            </a:r>
          </a:p>
        </p:txBody>
      </p:sp>
      <p:sp>
        <p:nvSpPr>
          <p:cNvPr id="7"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498080" cy="1143000"/>
          </a:xfrm>
        </p:spPr>
        <p:txBody>
          <a:bodyPr>
            <a:normAutofit fontScale="90000"/>
          </a:bodyPr>
          <a:lstStyle/>
          <a:p>
            <a:pPr algn="ctr"/>
            <a:r>
              <a:rPr lang="en-US" dirty="0" smtClean="0"/>
              <a:t>Citizens Homeowners Insurance Declaration Page</a:t>
            </a:r>
            <a:endParaRPr lang="en-US" dirty="0"/>
          </a:p>
        </p:txBody>
      </p:sp>
      <p:pic>
        <p:nvPicPr>
          <p:cNvPr id="9" name="Content Placeholder 8" descr="Page 1 from #1 - Metropolitan Auto Dec Pg.jpg"/>
          <p:cNvPicPr>
            <a:picLocks noGrp="1" noChangeAspect="1"/>
          </p:cNvPicPr>
          <p:nvPr>
            <p:ph idx="1"/>
          </p:nvPr>
        </p:nvPicPr>
        <p:blipFill>
          <a:blip r:embed="rId3" cstate="print"/>
          <a:stretch>
            <a:fillRect/>
          </a:stretch>
        </p:blipFill>
        <p:spPr>
          <a:xfrm>
            <a:off x="1143000" y="1295400"/>
            <a:ext cx="4747329" cy="5432706"/>
          </a:xfrm>
        </p:spPr>
      </p:pic>
      <p:sp>
        <p:nvSpPr>
          <p:cNvPr id="7" name="Slide Number Placeholder 6"/>
          <p:cNvSpPr>
            <a:spLocks noGrp="1"/>
          </p:cNvSpPr>
          <p:nvPr>
            <p:ph type="sldNum" sz="quarter" idx="12"/>
          </p:nvPr>
        </p:nvSpPr>
        <p:spPr/>
        <p:txBody>
          <a:bodyPr/>
          <a:lstStyle/>
          <a:p>
            <a:fld id="{6294C92D-0306-4E69-9CD3-20855E849650}" type="slidenum">
              <a:rPr kumimoji="0" lang="en-US" smtClean="0"/>
              <a:pPr/>
              <a:t>11</a:t>
            </a:fld>
            <a:endParaRPr kumimoji="0" lang="en-US"/>
          </a:p>
        </p:txBody>
      </p:sp>
      <p:sp>
        <p:nvSpPr>
          <p:cNvPr id="5" name="Oval 4"/>
          <p:cNvSpPr/>
          <p:nvPr/>
        </p:nvSpPr>
        <p:spPr>
          <a:xfrm>
            <a:off x="3886200" y="3124200"/>
            <a:ext cx="10668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67400" y="1828800"/>
            <a:ext cx="2819400" cy="2185214"/>
          </a:xfrm>
          <a:prstGeom prst="rect">
            <a:avLst/>
          </a:prstGeom>
          <a:noFill/>
        </p:spPr>
        <p:txBody>
          <a:bodyPr wrap="square" rtlCol="0">
            <a:spAutoFit/>
          </a:bodyPr>
          <a:lstStyle/>
          <a:p>
            <a:r>
              <a:rPr lang="en-US" sz="1400" b="1" dirty="0" smtClean="0">
                <a:solidFill>
                  <a:srgbClr val="3891A7"/>
                </a:solidFill>
              </a:rPr>
              <a:t>Notes:</a:t>
            </a:r>
          </a:p>
          <a:p>
            <a:pPr>
              <a:buFont typeface="Arial" pitchFamily="34" charset="0"/>
              <a:buChar char="•"/>
            </a:pPr>
            <a:r>
              <a:rPr lang="en-US" sz="1400" b="1" dirty="0" smtClean="0">
                <a:solidFill>
                  <a:srgbClr val="3891A7"/>
                </a:solidFill>
              </a:rPr>
              <a:t> </a:t>
            </a:r>
            <a:r>
              <a:rPr lang="en-US" sz="1200" b="1" dirty="0" smtClean="0">
                <a:solidFill>
                  <a:srgbClr val="3891A7"/>
                </a:solidFill>
              </a:rPr>
              <a:t>Your coverage can be multifaceted.  This is a sample of a policy that covers various types of properties and liabilities.</a:t>
            </a:r>
          </a:p>
          <a:p>
            <a:pPr>
              <a:buFont typeface="Arial" pitchFamily="34" charset="0"/>
              <a:buChar char="•"/>
            </a:pPr>
            <a:endParaRPr lang="en-US" sz="1200" b="1" dirty="0" smtClean="0">
              <a:solidFill>
                <a:srgbClr val="3891A7"/>
              </a:solidFill>
            </a:endParaRPr>
          </a:p>
          <a:p>
            <a:pPr>
              <a:buFont typeface="Arial" pitchFamily="34" charset="0"/>
              <a:buChar char="•"/>
            </a:pPr>
            <a:r>
              <a:rPr lang="en-US" sz="1200" b="1" dirty="0" smtClean="0">
                <a:solidFill>
                  <a:srgbClr val="3891A7"/>
                </a:solidFill>
              </a:rPr>
              <a:t> The premium breakdown is very important to review.  You can use this as a guideline if you are trying to cut costs or looking for areas to add more coverage in.</a:t>
            </a:r>
            <a:endParaRPr lang="en-US" sz="1200" b="1" dirty="0">
              <a:solidFill>
                <a:srgbClr val="3891A7"/>
              </a:solidFill>
            </a:endParaRPr>
          </a:p>
        </p:txBody>
      </p:sp>
      <p:sp>
        <p:nvSpPr>
          <p:cNvPr id="8"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498080" cy="1143000"/>
          </a:xfrm>
        </p:spPr>
        <p:txBody>
          <a:bodyPr>
            <a:normAutofit fontScale="90000"/>
          </a:bodyPr>
          <a:lstStyle/>
          <a:p>
            <a:pPr algn="ctr"/>
            <a:r>
              <a:rPr lang="en-US" dirty="0" smtClean="0"/>
              <a:t>Citizens Homeowners Insurance Rating Information</a:t>
            </a:r>
            <a:endParaRPr lang="en-US" dirty="0"/>
          </a:p>
        </p:txBody>
      </p:sp>
      <p:pic>
        <p:nvPicPr>
          <p:cNvPr id="9" name="Content Placeholder 8" descr="Page 1 from #1 - Metropolitan Auto Dec Pg.jpg"/>
          <p:cNvPicPr>
            <a:picLocks noGrp="1" noChangeAspect="1"/>
          </p:cNvPicPr>
          <p:nvPr>
            <p:ph idx="1"/>
          </p:nvPr>
        </p:nvPicPr>
        <p:blipFill>
          <a:blip r:embed="rId3" cstate="print"/>
          <a:srcRect l="3641" t="29455" r="3507" b="25661"/>
          <a:stretch>
            <a:fillRect/>
          </a:stretch>
        </p:blipFill>
        <p:spPr>
          <a:xfrm>
            <a:off x="2057400" y="1295400"/>
            <a:ext cx="5943600" cy="3729317"/>
          </a:xfrm>
        </p:spPr>
      </p:pic>
      <p:sp>
        <p:nvSpPr>
          <p:cNvPr id="7" name="Slide Number Placeholder 6"/>
          <p:cNvSpPr>
            <a:spLocks noGrp="1"/>
          </p:cNvSpPr>
          <p:nvPr>
            <p:ph type="sldNum" sz="quarter" idx="12"/>
          </p:nvPr>
        </p:nvSpPr>
        <p:spPr/>
        <p:txBody>
          <a:bodyPr/>
          <a:lstStyle/>
          <a:p>
            <a:fld id="{6294C92D-0306-4E69-9CD3-20855E849650}" type="slidenum">
              <a:rPr kumimoji="0" lang="en-US" smtClean="0"/>
              <a:pPr/>
              <a:t>12</a:t>
            </a:fld>
            <a:endParaRPr kumimoji="0" lang="en-US"/>
          </a:p>
        </p:txBody>
      </p:sp>
      <p:sp>
        <p:nvSpPr>
          <p:cNvPr id="5" name="TextBox 4"/>
          <p:cNvSpPr txBox="1"/>
          <p:nvPr/>
        </p:nvSpPr>
        <p:spPr>
          <a:xfrm>
            <a:off x="1295400" y="4986516"/>
            <a:ext cx="7391400" cy="1261884"/>
          </a:xfrm>
          <a:prstGeom prst="rect">
            <a:avLst/>
          </a:prstGeom>
          <a:noFill/>
        </p:spPr>
        <p:txBody>
          <a:bodyPr wrap="square" rtlCol="0">
            <a:spAutoFit/>
          </a:bodyPr>
          <a:lstStyle/>
          <a:p>
            <a:r>
              <a:rPr lang="en-US" sz="1400" b="1" dirty="0" smtClean="0">
                <a:solidFill>
                  <a:srgbClr val="3891A7"/>
                </a:solidFill>
              </a:rPr>
              <a:t>Notes:</a:t>
            </a:r>
          </a:p>
          <a:p>
            <a:pPr>
              <a:buFont typeface="Arial" pitchFamily="34" charset="0"/>
              <a:buChar char="•"/>
            </a:pPr>
            <a:r>
              <a:rPr lang="en-US" sz="1400" b="1" dirty="0" smtClean="0">
                <a:solidFill>
                  <a:srgbClr val="3891A7"/>
                </a:solidFill>
              </a:rPr>
              <a:t> </a:t>
            </a:r>
            <a:r>
              <a:rPr lang="en-US" sz="1200" b="1" dirty="0" smtClean="0">
                <a:solidFill>
                  <a:srgbClr val="3891A7"/>
                </a:solidFill>
              </a:rPr>
              <a:t>Pay attention to the  way that your home is classified.</a:t>
            </a:r>
          </a:p>
          <a:p>
            <a:pPr>
              <a:buFont typeface="Arial" pitchFamily="34" charset="0"/>
              <a:buChar char="•"/>
            </a:pPr>
            <a:endParaRPr lang="en-US" sz="1200" b="1" dirty="0" smtClean="0">
              <a:solidFill>
                <a:srgbClr val="3891A7"/>
              </a:solidFill>
            </a:endParaRPr>
          </a:p>
          <a:p>
            <a:pPr>
              <a:buFont typeface="Arial" pitchFamily="34" charset="0"/>
              <a:buChar char="•"/>
            </a:pPr>
            <a:r>
              <a:rPr lang="en-US" sz="1200" b="1" dirty="0" smtClean="0">
                <a:solidFill>
                  <a:srgbClr val="3891A7"/>
                </a:solidFill>
              </a:rPr>
              <a:t> Upgrading your home security is a great way to better protect your family and also lower your insurance costs.  This example shows that this home does not have any of the available “protective device credits” that could help discount policy costs.</a:t>
            </a:r>
            <a:endParaRPr lang="en-US" sz="1200" b="1" dirty="0">
              <a:solidFill>
                <a:srgbClr val="3891A7"/>
              </a:solidFill>
            </a:endParaRPr>
          </a:p>
        </p:txBody>
      </p:sp>
      <p:sp>
        <p:nvSpPr>
          <p:cNvPr id="6" name="Oval 5"/>
          <p:cNvSpPr/>
          <p:nvPr/>
        </p:nvSpPr>
        <p:spPr>
          <a:xfrm>
            <a:off x="2133600" y="2667000"/>
            <a:ext cx="2362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498080" cy="1143000"/>
          </a:xfrm>
        </p:spPr>
        <p:txBody>
          <a:bodyPr>
            <a:normAutofit fontScale="90000"/>
          </a:bodyPr>
          <a:lstStyle/>
          <a:p>
            <a:pPr algn="ctr"/>
            <a:r>
              <a:rPr lang="en-US" dirty="0" smtClean="0"/>
              <a:t>Citizens Homeowners Insurance Disclaimer</a:t>
            </a:r>
            <a:endParaRPr lang="en-US" dirty="0"/>
          </a:p>
        </p:txBody>
      </p:sp>
      <p:pic>
        <p:nvPicPr>
          <p:cNvPr id="9" name="Content Placeholder 8" descr="Page 1 from #1 - Metropolitan Auto Dec Pg.jpg"/>
          <p:cNvPicPr>
            <a:picLocks noGrp="1" noChangeAspect="1"/>
          </p:cNvPicPr>
          <p:nvPr>
            <p:ph idx="1"/>
          </p:nvPr>
        </p:nvPicPr>
        <p:blipFill>
          <a:blip r:embed="rId3" cstate="print"/>
          <a:srcRect r="978" b="32836"/>
          <a:stretch>
            <a:fillRect/>
          </a:stretch>
        </p:blipFill>
        <p:spPr>
          <a:xfrm>
            <a:off x="2743200" y="1371600"/>
            <a:ext cx="4749801" cy="4191001"/>
          </a:xfrm>
        </p:spPr>
      </p:pic>
      <p:sp>
        <p:nvSpPr>
          <p:cNvPr id="5" name="Slide Number Placeholder 4"/>
          <p:cNvSpPr>
            <a:spLocks noGrp="1"/>
          </p:cNvSpPr>
          <p:nvPr>
            <p:ph type="sldNum" sz="quarter" idx="12"/>
          </p:nvPr>
        </p:nvSpPr>
        <p:spPr/>
        <p:txBody>
          <a:bodyPr/>
          <a:lstStyle/>
          <a:p>
            <a:fld id="{6294C92D-0306-4E69-9CD3-20855E849650}" type="slidenum">
              <a:rPr kumimoji="0" lang="en-US" smtClean="0"/>
              <a:pPr/>
              <a:t>13</a:t>
            </a:fld>
            <a:endParaRPr kumimoji="0" lang="en-US"/>
          </a:p>
        </p:txBody>
      </p:sp>
      <p:sp>
        <p:nvSpPr>
          <p:cNvPr id="6" name="TextBox 5"/>
          <p:cNvSpPr txBox="1"/>
          <p:nvPr/>
        </p:nvSpPr>
        <p:spPr>
          <a:xfrm>
            <a:off x="1295400" y="5215116"/>
            <a:ext cx="7391400" cy="1077218"/>
          </a:xfrm>
          <a:prstGeom prst="rect">
            <a:avLst/>
          </a:prstGeom>
          <a:noFill/>
        </p:spPr>
        <p:txBody>
          <a:bodyPr wrap="square" rtlCol="0">
            <a:spAutoFit/>
          </a:bodyPr>
          <a:lstStyle/>
          <a:p>
            <a:r>
              <a:rPr lang="en-US" sz="1400" b="1" dirty="0" smtClean="0">
                <a:solidFill>
                  <a:srgbClr val="3891A7"/>
                </a:solidFill>
              </a:rPr>
              <a:t>Notes:</a:t>
            </a:r>
          </a:p>
          <a:p>
            <a:pPr>
              <a:buFont typeface="Arial" pitchFamily="34" charset="0"/>
              <a:buChar char="•"/>
            </a:pPr>
            <a:r>
              <a:rPr lang="en-US" sz="1400" b="1" dirty="0" smtClean="0">
                <a:solidFill>
                  <a:srgbClr val="3891A7"/>
                </a:solidFill>
              </a:rPr>
              <a:t> </a:t>
            </a:r>
            <a:r>
              <a:rPr lang="en-US" sz="1200" b="1" dirty="0" smtClean="0">
                <a:solidFill>
                  <a:srgbClr val="3891A7"/>
                </a:solidFill>
              </a:rPr>
              <a:t>Having a home in Florida puts you at a higher risk of hurricane damages.   This sample shows that an additional hurricane loss deductible can be added to this policy for an additional premium.</a:t>
            </a:r>
          </a:p>
          <a:p>
            <a:pPr>
              <a:buFont typeface="Arial" pitchFamily="34" charset="0"/>
              <a:buChar char="•"/>
            </a:pPr>
            <a:endParaRPr lang="en-US" sz="1200" b="1" dirty="0" smtClean="0">
              <a:solidFill>
                <a:srgbClr val="3891A7"/>
              </a:solidFill>
            </a:endParaRPr>
          </a:p>
          <a:p>
            <a:pPr>
              <a:buFont typeface="Arial" pitchFamily="34" charset="0"/>
              <a:buChar char="•"/>
            </a:pPr>
            <a:r>
              <a:rPr lang="en-US" sz="1200" b="1" dirty="0" smtClean="0">
                <a:solidFill>
                  <a:srgbClr val="3891A7"/>
                </a:solidFill>
              </a:rPr>
              <a:t> Flood coverage is typically not covered under homeowners insurance.</a:t>
            </a:r>
            <a:endParaRPr lang="en-US" sz="1200" b="1" dirty="0">
              <a:solidFill>
                <a:srgbClr val="3891A7"/>
              </a:solidFill>
            </a:endParaRPr>
          </a:p>
        </p:txBody>
      </p:sp>
      <p:sp>
        <p:nvSpPr>
          <p:cNvPr id="7"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498080" cy="1143000"/>
          </a:xfrm>
        </p:spPr>
        <p:txBody>
          <a:bodyPr>
            <a:normAutofit fontScale="90000"/>
          </a:bodyPr>
          <a:lstStyle/>
          <a:p>
            <a:pPr algn="ctr"/>
            <a:r>
              <a:rPr lang="en-US" dirty="0" smtClean="0"/>
              <a:t>Citizens Homeowners Insurance Checklist of Coverage</a:t>
            </a:r>
            <a:endParaRPr lang="en-US" dirty="0"/>
          </a:p>
        </p:txBody>
      </p:sp>
      <p:pic>
        <p:nvPicPr>
          <p:cNvPr id="9" name="Content Placeholder 8" descr="Page 1 from #1 - Metropolitan Auto Dec Pg.jpg"/>
          <p:cNvPicPr>
            <a:picLocks noGrp="1" noChangeAspect="1"/>
          </p:cNvPicPr>
          <p:nvPr>
            <p:ph idx="1"/>
          </p:nvPr>
        </p:nvPicPr>
        <p:blipFill>
          <a:blip r:embed="rId3" cstate="print"/>
          <a:srcRect l="8475" t="12121" r="3390" b="6061"/>
          <a:stretch>
            <a:fillRect/>
          </a:stretch>
        </p:blipFill>
        <p:spPr>
          <a:xfrm>
            <a:off x="1447800" y="1345223"/>
            <a:ext cx="5015089" cy="5207977"/>
          </a:xfrm>
        </p:spPr>
      </p:pic>
      <p:sp>
        <p:nvSpPr>
          <p:cNvPr id="5" name="Slide Number Placeholder 4"/>
          <p:cNvSpPr>
            <a:spLocks noGrp="1"/>
          </p:cNvSpPr>
          <p:nvPr>
            <p:ph type="sldNum" sz="quarter" idx="12"/>
          </p:nvPr>
        </p:nvSpPr>
        <p:spPr/>
        <p:txBody>
          <a:bodyPr/>
          <a:lstStyle/>
          <a:p>
            <a:fld id="{6294C92D-0306-4E69-9CD3-20855E849650}" type="slidenum">
              <a:rPr kumimoji="0" lang="en-US" smtClean="0"/>
              <a:pPr/>
              <a:t>14</a:t>
            </a:fld>
            <a:endParaRPr kumimoji="0" lang="en-US"/>
          </a:p>
        </p:txBody>
      </p:sp>
      <p:sp>
        <p:nvSpPr>
          <p:cNvPr id="6" name="TextBox 5"/>
          <p:cNvSpPr txBox="1"/>
          <p:nvPr/>
        </p:nvSpPr>
        <p:spPr>
          <a:xfrm>
            <a:off x="6400800" y="1828562"/>
            <a:ext cx="2438400" cy="1600438"/>
          </a:xfrm>
          <a:prstGeom prst="rect">
            <a:avLst/>
          </a:prstGeom>
          <a:noFill/>
        </p:spPr>
        <p:txBody>
          <a:bodyPr wrap="square" rtlCol="0">
            <a:spAutoFit/>
          </a:bodyPr>
          <a:lstStyle/>
          <a:p>
            <a:pPr algn="just"/>
            <a:r>
              <a:rPr lang="en-US" sz="1400" b="1" dirty="0" smtClean="0">
                <a:solidFill>
                  <a:srgbClr val="3891A7"/>
                </a:solidFill>
              </a:rPr>
              <a:t>Notes:</a:t>
            </a:r>
          </a:p>
          <a:p>
            <a:pPr algn="just">
              <a:buFont typeface="Arial" pitchFamily="34" charset="0"/>
              <a:buChar char="•"/>
            </a:pPr>
            <a:r>
              <a:rPr lang="en-US" sz="1200" b="1" dirty="0" smtClean="0">
                <a:solidFill>
                  <a:srgbClr val="3891A7"/>
                </a:solidFill>
              </a:rPr>
              <a:t> Always read through the information pertaining to the classification of your home.  Being thorough throughout this process will ensure that you are receiving the exact coverage that you are eligible for.</a:t>
            </a:r>
          </a:p>
        </p:txBody>
      </p:sp>
      <p:sp>
        <p:nvSpPr>
          <p:cNvPr id="7"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498080" cy="1143000"/>
          </a:xfrm>
        </p:spPr>
        <p:txBody>
          <a:bodyPr>
            <a:normAutofit fontScale="90000"/>
          </a:bodyPr>
          <a:lstStyle/>
          <a:p>
            <a:pPr algn="ctr"/>
            <a:r>
              <a:rPr lang="en-US" dirty="0" smtClean="0"/>
              <a:t>Citizens Homeowners Insurance Checklist of Coverage cont’d…</a:t>
            </a:r>
            <a:endParaRPr lang="en-US" dirty="0"/>
          </a:p>
        </p:txBody>
      </p:sp>
      <p:pic>
        <p:nvPicPr>
          <p:cNvPr id="9" name="Content Placeholder 8" descr="Page 1 from #1 - Metropolitan Auto Dec Pg.jpg"/>
          <p:cNvPicPr>
            <a:picLocks noGrp="1" noChangeAspect="1"/>
          </p:cNvPicPr>
          <p:nvPr>
            <p:ph idx="1"/>
          </p:nvPr>
        </p:nvPicPr>
        <p:blipFill>
          <a:blip r:embed="rId3" cstate="print"/>
          <a:srcRect l="7706" t="4545" r="7705" b="6061"/>
          <a:stretch>
            <a:fillRect/>
          </a:stretch>
        </p:blipFill>
        <p:spPr>
          <a:xfrm>
            <a:off x="1524000" y="1297172"/>
            <a:ext cx="4343400" cy="5332228"/>
          </a:xfrm>
        </p:spPr>
      </p:pic>
      <p:sp>
        <p:nvSpPr>
          <p:cNvPr id="5" name="Slide Number Placeholder 4"/>
          <p:cNvSpPr>
            <a:spLocks noGrp="1"/>
          </p:cNvSpPr>
          <p:nvPr>
            <p:ph type="sldNum" sz="quarter" idx="12"/>
          </p:nvPr>
        </p:nvSpPr>
        <p:spPr/>
        <p:txBody>
          <a:bodyPr/>
          <a:lstStyle/>
          <a:p>
            <a:fld id="{6294C92D-0306-4E69-9CD3-20855E849650}" type="slidenum">
              <a:rPr kumimoji="0" lang="en-US" smtClean="0"/>
              <a:pPr/>
              <a:t>15</a:t>
            </a:fld>
            <a:endParaRPr kumimoji="0" lang="en-US"/>
          </a:p>
        </p:txBody>
      </p:sp>
      <p:sp>
        <p:nvSpPr>
          <p:cNvPr id="6" name="TextBox 5"/>
          <p:cNvSpPr txBox="1"/>
          <p:nvPr/>
        </p:nvSpPr>
        <p:spPr>
          <a:xfrm>
            <a:off x="5943600" y="1676162"/>
            <a:ext cx="2438400" cy="861774"/>
          </a:xfrm>
          <a:prstGeom prst="rect">
            <a:avLst/>
          </a:prstGeom>
          <a:noFill/>
        </p:spPr>
        <p:txBody>
          <a:bodyPr wrap="square" rtlCol="0">
            <a:spAutoFit/>
          </a:bodyPr>
          <a:lstStyle/>
          <a:p>
            <a:pPr algn="just"/>
            <a:r>
              <a:rPr lang="en-US" sz="1400" b="1" dirty="0" smtClean="0">
                <a:solidFill>
                  <a:srgbClr val="3891A7"/>
                </a:solidFill>
              </a:rPr>
              <a:t>Notes:</a:t>
            </a:r>
          </a:p>
          <a:p>
            <a:pPr algn="just">
              <a:buFont typeface="Arial" pitchFamily="34" charset="0"/>
              <a:buChar char="•"/>
            </a:pPr>
            <a:r>
              <a:rPr lang="en-US" sz="1200" b="1" dirty="0" smtClean="0">
                <a:solidFill>
                  <a:srgbClr val="3891A7"/>
                </a:solidFill>
              </a:rPr>
              <a:t> This type of coverage checklist is a great way to evaluate the coverage that your home has.</a:t>
            </a:r>
          </a:p>
        </p:txBody>
      </p:sp>
      <p:sp>
        <p:nvSpPr>
          <p:cNvPr id="7"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498080" cy="1143000"/>
          </a:xfrm>
        </p:spPr>
        <p:txBody>
          <a:bodyPr>
            <a:normAutofit fontScale="90000"/>
          </a:bodyPr>
          <a:lstStyle/>
          <a:p>
            <a:pPr algn="ctr"/>
            <a:r>
              <a:rPr lang="en-US" dirty="0" smtClean="0"/>
              <a:t>Citizens Homeowners Insurance Checklist of Coverage cont’d…</a:t>
            </a:r>
            <a:endParaRPr lang="en-US" dirty="0"/>
          </a:p>
        </p:txBody>
      </p:sp>
      <p:pic>
        <p:nvPicPr>
          <p:cNvPr id="9" name="Content Placeholder 8" descr="Page 1 from #1 - Metropolitan Auto Dec Pg.jpg"/>
          <p:cNvPicPr>
            <a:picLocks noGrp="1" noChangeAspect="1"/>
          </p:cNvPicPr>
          <p:nvPr>
            <p:ph idx="1"/>
          </p:nvPr>
        </p:nvPicPr>
        <p:blipFill>
          <a:blip r:embed="rId3" cstate="print"/>
          <a:srcRect l="7692" t="5520" r="7692" b="5555"/>
          <a:stretch>
            <a:fillRect/>
          </a:stretch>
        </p:blipFill>
        <p:spPr>
          <a:xfrm>
            <a:off x="1371600" y="1260763"/>
            <a:ext cx="4800600" cy="5299363"/>
          </a:xfrm>
        </p:spPr>
      </p:pic>
      <p:sp>
        <p:nvSpPr>
          <p:cNvPr id="5" name="Slide Number Placeholder 4"/>
          <p:cNvSpPr>
            <a:spLocks noGrp="1"/>
          </p:cNvSpPr>
          <p:nvPr>
            <p:ph type="sldNum" sz="quarter" idx="12"/>
          </p:nvPr>
        </p:nvSpPr>
        <p:spPr/>
        <p:txBody>
          <a:bodyPr/>
          <a:lstStyle/>
          <a:p>
            <a:fld id="{6294C92D-0306-4E69-9CD3-20855E849650}" type="slidenum">
              <a:rPr kumimoji="0" lang="en-US" smtClean="0"/>
              <a:pPr/>
              <a:t>16</a:t>
            </a:fld>
            <a:endParaRPr kumimoji="0" lang="en-US"/>
          </a:p>
        </p:txBody>
      </p:sp>
      <p:sp>
        <p:nvSpPr>
          <p:cNvPr id="6" name="TextBox 5"/>
          <p:cNvSpPr txBox="1"/>
          <p:nvPr/>
        </p:nvSpPr>
        <p:spPr>
          <a:xfrm>
            <a:off x="6172200" y="1676162"/>
            <a:ext cx="2590800" cy="2708433"/>
          </a:xfrm>
          <a:prstGeom prst="rect">
            <a:avLst/>
          </a:prstGeom>
          <a:noFill/>
        </p:spPr>
        <p:txBody>
          <a:bodyPr wrap="square" rtlCol="0">
            <a:spAutoFit/>
          </a:bodyPr>
          <a:lstStyle/>
          <a:p>
            <a:pPr algn="just"/>
            <a:r>
              <a:rPr lang="en-US" sz="1400" b="1" dirty="0" smtClean="0">
                <a:solidFill>
                  <a:srgbClr val="3891A7"/>
                </a:solidFill>
              </a:rPr>
              <a:t>Notes:</a:t>
            </a:r>
          </a:p>
          <a:p>
            <a:pPr algn="just">
              <a:buFont typeface="Arial" pitchFamily="34" charset="0"/>
              <a:buChar char="•"/>
            </a:pPr>
            <a:r>
              <a:rPr lang="en-US" sz="1200" b="1" dirty="0" smtClean="0">
                <a:solidFill>
                  <a:srgbClr val="3891A7"/>
                </a:solidFill>
              </a:rPr>
              <a:t> In this example, you can see the types of discounts available to the insured.</a:t>
            </a:r>
          </a:p>
          <a:p>
            <a:pPr algn="just">
              <a:buFont typeface="Arial" pitchFamily="34" charset="0"/>
              <a:buChar char="•"/>
            </a:pPr>
            <a:endParaRPr lang="en-US" sz="1200" b="1" dirty="0" smtClean="0">
              <a:solidFill>
                <a:srgbClr val="3891A7"/>
              </a:solidFill>
            </a:endParaRPr>
          </a:p>
          <a:p>
            <a:pPr algn="just">
              <a:buFont typeface="Arial" pitchFamily="34" charset="0"/>
              <a:buChar char="•"/>
            </a:pPr>
            <a:r>
              <a:rPr lang="en-US" sz="1200" b="1" dirty="0" smtClean="0">
                <a:solidFill>
                  <a:srgbClr val="3891A7"/>
                </a:solidFill>
              </a:rPr>
              <a:t> Some companies will offer a discount if you hold more than one type of insurance policy with them.  If your homeowners insurance company also offers auto or liability insurance, you should inquire about the possibility of multiple policy discounts.   </a:t>
            </a:r>
          </a:p>
        </p:txBody>
      </p:sp>
      <p:sp>
        <p:nvSpPr>
          <p:cNvPr id="7" name="Oval 6"/>
          <p:cNvSpPr/>
          <p:nvPr/>
        </p:nvSpPr>
        <p:spPr>
          <a:xfrm>
            <a:off x="1219200" y="1371600"/>
            <a:ext cx="5029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498080" cy="1143000"/>
          </a:xfrm>
        </p:spPr>
        <p:txBody>
          <a:bodyPr>
            <a:normAutofit fontScale="90000"/>
          </a:bodyPr>
          <a:lstStyle/>
          <a:p>
            <a:pPr algn="ctr"/>
            <a:r>
              <a:rPr lang="en-US" dirty="0" smtClean="0"/>
              <a:t>Homeowners Choice Insurance Declaration Page</a:t>
            </a:r>
            <a:endParaRPr lang="en-US" dirty="0"/>
          </a:p>
        </p:txBody>
      </p:sp>
      <p:pic>
        <p:nvPicPr>
          <p:cNvPr id="9" name="Content Placeholder 8" descr="Page 1 from #1 - Metropolitan Auto Dec Pg.jpg"/>
          <p:cNvPicPr>
            <a:picLocks noGrp="1" noChangeAspect="1"/>
          </p:cNvPicPr>
          <p:nvPr>
            <p:ph idx="1"/>
          </p:nvPr>
        </p:nvPicPr>
        <p:blipFill>
          <a:blip r:embed="rId3" cstate="print"/>
          <a:srcRect l="8181" t="3529" r="4464" b="7320"/>
          <a:stretch>
            <a:fillRect/>
          </a:stretch>
        </p:blipFill>
        <p:spPr>
          <a:xfrm>
            <a:off x="1676400" y="1246761"/>
            <a:ext cx="4038600" cy="5327515"/>
          </a:xfrm>
        </p:spPr>
      </p:pic>
      <p:sp>
        <p:nvSpPr>
          <p:cNvPr id="5" name="Slide Number Placeholder 4"/>
          <p:cNvSpPr>
            <a:spLocks noGrp="1"/>
          </p:cNvSpPr>
          <p:nvPr>
            <p:ph type="sldNum" sz="quarter" idx="12"/>
          </p:nvPr>
        </p:nvSpPr>
        <p:spPr/>
        <p:txBody>
          <a:bodyPr/>
          <a:lstStyle/>
          <a:p>
            <a:fld id="{6294C92D-0306-4E69-9CD3-20855E849650}" type="slidenum">
              <a:rPr kumimoji="0" lang="en-US" smtClean="0"/>
              <a:pPr/>
              <a:t>17</a:t>
            </a:fld>
            <a:endParaRPr kumimoji="0" lang="en-US"/>
          </a:p>
        </p:txBody>
      </p:sp>
      <p:sp>
        <p:nvSpPr>
          <p:cNvPr id="6" name="TextBox 5"/>
          <p:cNvSpPr txBox="1"/>
          <p:nvPr/>
        </p:nvSpPr>
        <p:spPr>
          <a:xfrm>
            <a:off x="5791200" y="1676162"/>
            <a:ext cx="3048000" cy="1415772"/>
          </a:xfrm>
          <a:prstGeom prst="rect">
            <a:avLst/>
          </a:prstGeom>
          <a:noFill/>
        </p:spPr>
        <p:txBody>
          <a:bodyPr wrap="square" rtlCol="0">
            <a:spAutoFit/>
          </a:bodyPr>
          <a:lstStyle/>
          <a:p>
            <a:pPr algn="just"/>
            <a:r>
              <a:rPr lang="en-US" sz="1400" b="1" dirty="0" smtClean="0">
                <a:solidFill>
                  <a:srgbClr val="3891A7"/>
                </a:solidFill>
              </a:rPr>
              <a:t>Notes:</a:t>
            </a:r>
          </a:p>
          <a:p>
            <a:pPr algn="just">
              <a:buFont typeface="Arial" pitchFamily="34" charset="0"/>
              <a:buChar char="•"/>
            </a:pPr>
            <a:r>
              <a:rPr lang="en-US" sz="1200" b="1" dirty="0" smtClean="0">
                <a:solidFill>
                  <a:srgbClr val="3891A7"/>
                </a:solidFill>
              </a:rPr>
              <a:t> Always read through the information pertaining to the classification of your home.  Being thorough throughout this process will ensure that you are receiving the exact coverage that you are eligible for.</a:t>
            </a:r>
          </a:p>
        </p:txBody>
      </p:sp>
      <p:sp>
        <p:nvSpPr>
          <p:cNvPr id="7"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498080" cy="1143000"/>
          </a:xfrm>
        </p:spPr>
        <p:txBody>
          <a:bodyPr>
            <a:normAutofit fontScale="90000"/>
          </a:bodyPr>
          <a:lstStyle/>
          <a:p>
            <a:pPr algn="ctr"/>
            <a:r>
              <a:rPr lang="en-US" dirty="0" smtClean="0"/>
              <a:t>Homeowners Choice Insurance Breakdown of Premium</a:t>
            </a:r>
            <a:endParaRPr lang="en-US" dirty="0"/>
          </a:p>
        </p:txBody>
      </p:sp>
      <p:pic>
        <p:nvPicPr>
          <p:cNvPr id="9" name="Content Placeholder 8" descr="Page 1 from #1 - Metropolitan Auto Dec Pg.jpg"/>
          <p:cNvPicPr>
            <a:picLocks noGrp="1" noChangeAspect="1"/>
          </p:cNvPicPr>
          <p:nvPr>
            <p:ph idx="1"/>
          </p:nvPr>
        </p:nvPicPr>
        <p:blipFill>
          <a:blip r:embed="rId3" cstate="print"/>
          <a:srcRect l="5660" t="3198" r="7547" b="5571"/>
          <a:stretch>
            <a:fillRect/>
          </a:stretch>
        </p:blipFill>
        <p:spPr>
          <a:xfrm>
            <a:off x="1524000" y="1287117"/>
            <a:ext cx="3962400" cy="5426766"/>
          </a:xfrm>
        </p:spPr>
      </p:pic>
      <p:sp>
        <p:nvSpPr>
          <p:cNvPr id="5" name="Slide Number Placeholder 4"/>
          <p:cNvSpPr>
            <a:spLocks noGrp="1"/>
          </p:cNvSpPr>
          <p:nvPr>
            <p:ph type="sldNum" sz="quarter" idx="12"/>
          </p:nvPr>
        </p:nvSpPr>
        <p:spPr/>
        <p:txBody>
          <a:bodyPr/>
          <a:lstStyle/>
          <a:p>
            <a:fld id="{6294C92D-0306-4E69-9CD3-20855E849650}" type="slidenum">
              <a:rPr kumimoji="0" lang="en-US" smtClean="0"/>
              <a:pPr/>
              <a:t>18</a:t>
            </a:fld>
            <a:endParaRPr kumimoji="0" lang="en-US"/>
          </a:p>
        </p:txBody>
      </p:sp>
      <p:sp>
        <p:nvSpPr>
          <p:cNvPr id="6" name="TextBox 5"/>
          <p:cNvSpPr txBox="1"/>
          <p:nvPr/>
        </p:nvSpPr>
        <p:spPr>
          <a:xfrm>
            <a:off x="5791200" y="1447800"/>
            <a:ext cx="2971800" cy="2708433"/>
          </a:xfrm>
          <a:prstGeom prst="rect">
            <a:avLst/>
          </a:prstGeom>
          <a:noFill/>
        </p:spPr>
        <p:txBody>
          <a:bodyPr wrap="square" rtlCol="0">
            <a:spAutoFit/>
          </a:bodyPr>
          <a:lstStyle/>
          <a:p>
            <a:pPr algn="just"/>
            <a:r>
              <a:rPr lang="en-US" sz="1400" b="1" dirty="0" smtClean="0">
                <a:solidFill>
                  <a:srgbClr val="3891A7"/>
                </a:solidFill>
              </a:rPr>
              <a:t>Notes:</a:t>
            </a:r>
          </a:p>
          <a:p>
            <a:pPr algn="just">
              <a:buFont typeface="Arial" pitchFamily="34" charset="0"/>
              <a:buChar char="•"/>
            </a:pPr>
            <a:r>
              <a:rPr lang="en-US" sz="1200" b="1" dirty="0" smtClean="0">
                <a:solidFill>
                  <a:srgbClr val="3891A7"/>
                </a:solidFill>
              </a:rPr>
              <a:t> It is always a good idea to know exactly where your money is going.  This sample shows what portion of your premium payments goes to surcharges and fees.</a:t>
            </a:r>
          </a:p>
          <a:p>
            <a:pPr algn="just">
              <a:buFont typeface="Arial" pitchFamily="34" charset="0"/>
              <a:buChar char="•"/>
            </a:pPr>
            <a:endParaRPr lang="en-US" sz="1200" b="1" dirty="0" smtClean="0">
              <a:solidFill>
                <a:srgbClr val="3891A7"/>
              </a:solidFill>
            </a:endParaRPr>
          </a:p>
          <a:p>
            <a:pPr algn="just">
              <a:buFont typeface="Arial" pitchFamily="34" charset="0"/>
              <a:buChar char="•"/>
            </a:pPr>
            <a:r>
              <a:rPr lang="en-US" sz="1200" b="1" dirty="0" smtClean="0">
                <a:solidFill>
                  <a:srgbClr val="3891A7"/>
                </a:solidFill>
              </a:rPr>
              <a:t> This sample also indicates that hurricane loss coverage can be obtained for an additional premium.</a:t>
            </a:r>
          </a:p>
          <a:p>
            <a:pPr algn="just">
              <a:buFont typeface="Arial" pitchFamily="34" charset="0"/>
              <a:buChar char="•"/>
            </a:pPr>
            <a:endParaRPr lang="en-US" sz="1200" b="1" dirty="0" smtClean="0">
              <a:solidFill>
                <a:srgbClr val="3891A7"/>
              </a:solidFill>
            </a:endParaRPr>
          </a:p>
          <a:p>
            <a:pPr algn="just">
              <a:buFont typeface="Arial" pitchFamily="34" charset="0"/>
              <a:buChar char="•"/>
            </a:pPr>
            <a:r>
              <a:rPr lang="en-US" sz="1200" b="1" dirty="0" smtClean="0">
                <a:solidFill>
                  <a:srgbClr val="3891A7"/>
                </a:solidFill>
              </a:rPr>
              <a:t> Flood and rising water coverage must be purchased as a separate insurance policy.</a:t>
            </a:r>
          </a:p>
        </p:txBody>
      </p:sp>
      <p:sp>
        <p:nvSpPr>
          <p:cNvPr id="7"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498080" cy="1143000"/>
          </a:xfrm>
        </p:spPr>
        <p:txBody>
          <a:bodyPr>
            <a:normAutofit fontScale="90000"/>
          </a:bodyPr>
          <a:lstStyle/>
          <a:p>
            <a:pPr algn="ctr"/>
            <a:r>
              <a:rPr lang="en-US" dirty="0" smtClean="0"/>
              <a:t>United Animal Liability Coverage</a:t>
            </a:r>
            <a:endParaRPr lang="en-US" dirty="0"/>
          </a:p>
        </p:txBody>
      </p:sp>
      <p:pic>
        <p:nvPicPr>
          <p:cNvPr id="9" name="Content Placeholder 8" descr="Page 1 from #1 - Metropolitan Auto Dec Pg.jpg"/>
          <p:cNvPicPr>
            <a:picLocks noGrp="1" noChangeAspect="1"/>
          </p:cNvPicPr>
          <p:nvPr>
            <p:ph idx="1"/>
          </p:nvPr>
        </p:nvPicPr>
        <p:blipFill>
          <a:blip r:embed="rId3" cstate="print"/>
          <a:srcRect l="9615" t="7254" r="5769" b="14499"/>
          <a:stretch>
            <a:fillRect/>
          </a:stretch>
        </p:blipFill>
        <p:spPr>
          <a:xfrm>
            <a:off x="1143000" y="1066800"/>
            <a:ext cx="4495800" cy="5330536"/>
          </a:xfrm>
        </p:spPr>
      </p:pic>
      <p:sp>
        <p:nvSpPr>
          <p:cNvPr id="6" name="Slide Number Placeholder 5"/>
          <p:cNvSpPr>
            <a:spLocks noGrp="1"/>
          </p:cNvSpPr>
          <p:nvPr>
            <p:ph type="sldNum" sz="quarter" idx="12"/>
          </p:nvPr>
        </p:nvSpPr>
        <p:spPr/>
        <p:txBody>
          <a:bodyPr/>
          <a:lstStyle/>
          <a:p>
            <a:fld id="{6294C92D-0306-4E69-9CD3-20855E849650}" type="slidenum">
              <a:rPr kumimoji="0" lang="en-US" smtClean="0"/>
              <a:pPr/>
              <a:t>19</a:t>
            </a:fld>
            <a:endParaRPr kumimoji="0" lang="en-US"/>
          </a:p>
        </p:txBody>
      </p:sp>
      <p:sp>
        <p:nvSpPr>
          <p:cNvPr id="4" name="Rectangle 3"/>
          <p:cNvSpPr/>
          <p:nvPr/>
        </p:nvSpPr>
        <p:spPr>
          <a:xfrm>
            <a:off x="5562600" y="1775936"/>
            <a:ext cx="3276600" cy="892552"/>
          </a:xfrm>
          <a:prstGeom prst="rect">
            <a:avLst/>
          </a:prstGeom>
        </p:spPr>
        <p:txBody>
          <a:bodyPr wrap="square">
            <a:spAutoFit/>
          </a:bodyPr>
          <a:lstStyle/>
          <a:p>
            <a:pPr algn="just"/>
            <a:r>
              <a:rPr lang="en-US" sz="1400" b="1" dirty="0" smtClean="0">
                <a:solidFill>
                  <a:srgbClr val="3891A7"/>
                </a:solidFill>
              </a:rPr>
              <a:t>Notes:</a:t>
            </a:r>
          </a:p>
          <a:p>
            <a:pPr algn="just">
              <a:buFont typeface="Arial" pitchFamily="34" charset="0"/>
              <a:buChar char="•"/>
            </a:pPr>
            <a:r>
              <a:rPr lang="en-US" sz="1400" b="1" dirty="0" smtClean="0">
                <a:solidFill>
                  <a:srgbClr val="3891A7"/>
                </a:solidFill>
              </a:rPr>
              <a:t> </a:t>
            </a:r>
            <a:r>
              <a:rPr lang="en-US" sz="1200" b="1" dirty="0" smtClean="0">
                <a:solidFill>
                  <a:srgbClr val="3891A7"/>
                </a:solidFill>
              </a:rPr>
              <a:t>United is one of the few companies that will offer animal liability coverage for an additional premium.</a:t>
            </a:r>
          </a:p>
        </p:txBody>
      </p:sp>
      <p:sp>
        <p:nvSpPr>
          <p:cNvPr id="7"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152400" y="563969"/>
            <a:ext cx="8610600" cy="6771084"/>
          </a:xfrm>
          <a:prstGeom prst="rect">
            <a:avLst/>
          </a:prstGeom>
          <a:noFill/>
        </p:spPr>
        <p:txBody>
          <a:bodyPr wrap="square" rtlCol="0">
            <a:spAutoFit/>
          </a:bodyPr>
          <a:lstStyle/>
          <a:p>
            <a:r>
              <a:rPr lang="en-US" sz="1400" b="1" dirty="0" smtClean="0"/>
              <a:t>Dentists are Different: The Tax and Business Advisor’s Guide to Representing Dentists in Buy-Sell, Practice Sale, Buy In, Retirement and Planning </a:t>
            </a:r>
          </a:p>
          <a:p>
            <a:r>
              <a:rPr lang="en-US" sz="1400" b="1" dirty="0" smtClean="0"/>
              <a:t>	</a:t>
            </a:r>
            <a:r>
              <a:rPr lang="en-US" sz="1400" dirty="0" smtClean="0"/>
              <a:t>Tuesday, August 30, 2011 at 12:30 p.m.</a:t>
            </a:r>
          </a:p>
          <a:p>
            <a:r>
              <a:rPr lang="en-US" sz="1400" dirty="0" smtClean="0"/>
              <a:t>	</a:t>
            </a:r>
            <a:r>
              <a:rPr lang="en-US" sz="1400" b="1" dirty="0" smtClean="0"/>
              <a:t>Sponsored by BNA Tax &amp; Accounting</a:t>
            </a:r>
          </a:p>
          <a:p>
            <a:r>
              <a:rPr lang="en-US" sz="1400" dirty="0" smtClean="0"/>
              <a:t>	Speakers: Alan Gassman and William Prescott</a:t>
            </a:r>
          </a:p>
          <a:p>
            <a:r>
              <a:rPr lang="en-US" sz="1400" dirty="0" smtClean="0"/>
              <a:t>	</a:t>
            </a:r>
            <a:r>
              <a:rPr lang="en-US" sz="1400" u="sng" dirty="0" smtClean="0"/>
              <a:t>To register please visit:</a:t>
            </a:r>
          </a:p>
          <a:p>
            <a:r>
              <a:rPr lang="en-US" sz="1400" dirty="0" smtClean="0"/>
              <a:t>	 http://www.bna.com/dentists-different-tax-w12884903113/</a:t>
            </a:r>
          </a:p>
          <a:p>
            <a:endParaRPr lang="en-US" sz="1400" b="1" dirty="0" smtClean="0"/>
          </a:p>
          <a:p>
            <a:r>
              <a:rPr lang="en-US" sz="1400" b="1" dirty="0" smtClean="0"/>
              <a:t>The 15 Minute Guide to the New Florida Power of Attorney Act – Essential Information on Important Changes</a:t>
            </a:r>
          </a:p>
          <a:p>
            <a:r>
              <a:rPr lang="en-US" sz="1400" dirty="0" smtClean="0"/>
              <a:t>	Tuesday, August 30, 2011 at 5:30 p.m.</a:t>
            </a:r>
          </a:p>
          <a:p>
            <a:r>
              <a:rPr lang="en-US" sz="1400" dirty="0" smtClean="0"/>
              <a:t>	Speaker: Alan Gassman</a:t>
            </a:r>
          </a:p>
          <a:p>
            <a:r>
              <a:rPr lang="en-US" sz="1400" dirty="0" smtClean="0"/>
              <a:t>	</a:t>
            </a:r>
            <a:r>
              <a:rPr lang="en-US" sz="1400" u="sng" dirty="0" smtClean="0"/>
              <a:t>To register please visit:</a:t>
            </a:r>
          </a:p>
          <a:p>
            <a:r>
              <a:rPr lang="en-US" sz="1400" dirty="0" smtClean="0"/>
              <a:t>	https://www2.gotomeeting.com/register/872973338</a:t>
            </a:r>
          </a:p>
          <a:p>
            <a:endParaRPr lang="en-US" sz="1400" b="1" dirty="0" smtClean="0"/>
          </a:p>
          <a:p>
            <a:r>
              <a:rPr lang="en-US" sz="1400" b="1" dirty="0" smtClean="0"/>
              <a:t>Riders on the Storm: How To Make Sure Your Insurances Do Not Have Any Catastrophic Exceptions</a:t>
            </a:r>
          </a:p>
          <a:p>
            <a:r>
              <a:rPr lang="en-US" sz="1400" dirty="0" smtClean="0"/>
              <a:t>	Monday, September 12, 2011 at 5:30 p.m.</a:t>
            </a:r>
          </a:p>
          <a:p>
            <a:r>
              <a:rPr lang="en-US" sz="1400" dirty="0" smtClean="0"/>
              <a:t>		Speakers: Alan Gassman and Chuck Wasson</a:t>
            </a:r>
          </a:p>
          <a:p>
            <a:r>
              <a:rPr lang="en-US" sz="1400" dirty="0" smtClean="0"/>
              <a:t>		</a:t>
            </a:r>
            <a:r>
              <a:rPr lang="en-US" sz="1400" u="sng" dirty="0" smtClean="0"/>
              <a:t>To register please visit:</a:t>
            </a:r>
          </a:p>
          <a:p>
            <a:r>
              <a:rPr lang="en-US" sz="1400" dirty="0" smtClean="0"/>
              <a:t>		https://www2.gotomeeting.com/register/947445370</a:t>
            </a:r>
          </a:p>
          <a:p>
            <a:endParaRPr lang="en-US" sz="1400" b="1" dirty="0" smtClean="0"/>
          </a:p>
          <a:p>
            <a:r>
              <a:rPr lang="en-US" sz="1400" b="1" dirty="0" smtClean="0"/>
              <a:t>Special Planning Needs for Doctors Who Are Married To Doctors</a:t>
            </a:r>
            <a:endParaRPr lang="en-US" sz="1400" dirty="0" smtClean="0"/>
          </a:p>
          <a:p>
            <a:r>
              <a:rPr lang="en-US" sz="1400" b="1" dirty="0" smtClean="0"/>
              <a:t>	</a:t>
            </a:r>
            <a:r>
              <a:rPr lang="en-US" sz="1400" dirty="0" smtClean="0"/>
              <a:t>Monday, September 19, 2011 at 5:30 p.m.</a:t>
            </a:r>
          </a:p>
          <a:p>
            <a:r>
              <a:rPr lang="en-US" sz="1400" dirty="0" smtClean="0"/>
              <a:t>		Speakers: Alan </a:t>
            </a:r>
            <a:r>
              <a:rPr lang="en-US" sz="1400" dirty="0" err="1" smtClean="0"/>
              <a:t>Gassman</a:t>
            </a:r>
            <a:r>
              <a:rPr lang="en-US" sz="1400" dirty="0" smtClean="0"/>
              <a:t> and Lester Perling</a:t>
            </a:r>
          </a:p>
          <a:p>
            <a:r>
              <a:rPr lang="en-US" sz="1400" b="1" dirty="0" smtClean="0"/>
              <a:t>		</a:t>
            </a:r>
            <a:r>
              <a:rPr lang="en-US" sz="1400" u="sng" dirty="0" smtClean="0"/>
              <a:t>To register please visit:</a:t>
            </a:r>
          </a:p>
          <a:p>
            <a:r>
              <a:rPr lang="en-US" sz="1400" dirty="0" smtClean="0"/>
              <a:t>		https://www2.gotomeeting.com/register/739715802</a:t>
            </a:r>
          </a:p>
          <a:p>
            <a:endParaRPr lang="en-US" sz="1400" dirty="0" smtClean="0"/>
          </a:p>
          <a:p>
            <a:endParaRPr lang="en-US" sz="1400" b="1" dirty="0" smtClean="0"/>
          </a:p>
          <a:p>
            <a:endParaRPr lang="en-US" sz="1400" b="1" dirty="0" smtClean="0"/>
          </a:p>
          <a:p>
            <a:endParaRPr lang="en-US" sz="1400" dirty="0" smtClean="0"/>
          </a:p>
          <a:p>
            <a:endParaRPr lang="en-US" sz="1400" dirty="0"/>
          </a:p>
        </p:txBody>
      </p:sp>
      <p:sp>
        <p:nvSpPr>
          <p:cNvPr id="2" name="Slide Number Placeholder 1"/>
          <p:cNvSpPr>
            <a:spLocks noGrp="1"/>
          </p:cNvSpPr>
          <p:nvPr>
            <p:ph type="sldNum" sz="quarter" idx="12"/>
          </p:nvPr>
        </p:nvSpPr>
        <p:spPr/>
        <p:txBody>
          <a:bodyPr/>
          <a:lstStyle/>
          <a:p>
            <a:fld id="{3A83851E-9B8A-497A-85DA-1BEB44B829D7}" type="slidenum">
              <a:rPr lang="en-US" smtClean="0">
                <a:solidFill>
                  <a:schemeClr val="tx1"/>
                </a:solidFill>
              </a:rPr>
              <a:pPr/>
              <a:t>2</a:t>
            </a:fld>
            <a:endParaRPr lang="en-US" dirty="0">
              <a:solidFill>
                <a:schemeClr val="tx1"/>
              </a:solidFill>
            </a:endParaRPr>
          </a:p>
        </p:txBody>
      </p:sp>
      <p:sp>
        <p:nvSpPr>
          <p:cNvPr id="5" name="Title 1"/>
          <p:cNvSpPr txBox="1">
            <a:spLocks/>
          </p:cNvSpPr>
          <p:nvPr/>
        </p:nvSpPr>
        <p:spPr>
          <a:xfrm>
            <a:off x="457200" y="0"/>
            <a:ext cx="7467600" cy="7159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0" i="0" u="sng" strike="noStrike" kern="1200" cap="small" spc="0" normalizeH="0" baseline="0" noProof="0" dirty="0" smtClean="0">
                <a:ln>
                  <a:noFill/>
                </a:ln>
                <a:solidFill>
                  <a:schemeClr val="tx2"/>
                </a:solidFill>
                <a:effectLst/>
                <a:uLnTx/>
                <a:uFillTx/>
                <a:latin typeface="+mj-lt"/>
                <a:ea typeface="+mj-ea"/>
                <a:cs typeface="+mj-cs"/>
              </a:rPr>
              <a:t>Upcoming Webinars</a:t>
            </a:r>
          </a:p>
        </p:txBody>
      </p:sp>
      <p:sp>
        <p:nvSpPr>
          <p:cNvPr id="8" name="Rectangle 7"/>
          <p:cNvSpPr/>
          <p:nvPr/>
        </p:nvSpPr>
        <p:spPr>
          <a:xfrm>
            <a:off x="0" y="6642556"/>
            <a:ext cx="989373" cy="215444"/>
          </a:xfrm>
          <a:prstGeom prst="rect">
            <a:avLst/>
          </a:prstGeom>
        </p:spPr>
        <p:txBody>
          <a:bodyPr wrap="none">
            <a:spAutoFit/>
          </a:bodyPr>
          <a:lstStyle/>
          <a:p>
            <a:pPr algn="ctr"/>
            <a:r>
              <a:rPr lang="en-US" sz="800" dirty="0" smtClean="0"/>
              <a:t>Copyright © 2011</a:t>
            </a:r>
            <a:endParaRPr lang="en-US" sz="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498080" cy="1143000"/>
          </a:xfrm>
        </p:spPr>
        <p:txBody>
          <a:bodyPr>
            <a:normAutofit fontScale="90000"/>
          </a:bodyPr>
          <a:lstStyle/>
          <a:p>
            <a:pPr algn="ctr"/>
            <a:r>
              <a:rPr lang="en-US" dirty="0" smtClean="0"/>
              <a:t>United Animal Liability Coverage Application Page</a:t>
            </a:r>
            <a:endParaRPr lang="en-US" dirty="0"/>
          </a:p>
        </p:txBody>
      </p:sp>
      <p:pic>
        <p:nvPicPr>
          <p:cNvPr id="9" name="Content Placeholder 8" descr="Page 1 from #1 - Metropolitan Auto Dec Pg.jpg"/>
          <p:cNvPicPr>
            <a:picLocks noGrp="1" noChangeAspect="1"/>
          </p:cNvPicPr>
          <p:nvPr>
            <p:ph idx="1"/>
          </p:nvPr>
        </p:nvPicPr>
        <p:blipFill>
          <a:blip r:embed="rId3" cstate="print"/>
          <a:srcRect l="6498" t="2859" r="8349" b="4224"/>
          <a:stretch>
            <a:fillRect/>
          </a:stretch>
        </p:blipFill>
        <p:spPr>
          <a:xfrm>
            <a:off x="1447800" y="1295400"/>
            <a:ext cx="4038600" cy="5383696"/>
          </a:xfrm>
        </p:spPr>
      </p:pic>
      <p:sp>
        <p:nvSpPr>
          <p:cNvPr id="6" name="Slide Number Placeholder 5"/>
          <p:cNvSpPr>
            <a:spLocks noGrp="1"/>
          </p:cNvSpPr>
          <p:nvPr>
            <p:ph type="sldNum" sz="quarter" idx="12"/>
          </p:nvPr>
        </p:nvSpPr>
        <p:spPr/>
        <p:txBody>
          <a:bodyPr/>
          <a:lstStyle/>
          <a:p>
            <a:fld id="{6294C92D-0306-4E69-9CD3-20855E849650}" type="slidenum">
              <a:rPr kumimoji="0" lang="en-US" smtClean="0"/>
              <a:pPr/>
              <a:t>20</a:t>
            </a:fld>
            <a:endParaRPr kumimoji="0" lang="en-US"/>
          </a:p>
        </p:txBody>
      </p:sp>
      <p:sp>
        <p:nvSpPr>
          <p:cNvPr id="4" name="Rectangle 3"/>
          <p:cNvSpPr/>
          <p:nvPr/>
        </p:nvSpPr>
        <p:spPr>
          <a:xfrm>
            <a:off x="5638800" y="1626275"/>
            <a:ext cx="3124200" cy="1969770"/>
          </a:xfrm>
          <a:prstGeom prst="rect">
            <a:avLst/>
          </a:prstGeom>
        </p:spPr>
        <p:txBody>
          <a:bodyPr wrap="square">
            <a:spAutoFit/>
          </a:bodyPr>
          <a:lstStyle/>
          <a:p>
            <a:pPr algn="just"/>
            <a:r>
              <a:rPr lang="en-US" sz="1400" b="1" dirty="0" smtClean="0">
                <a:solidFill>
                  <a:srgbClr val="3891A7"/>
                </a:solidFill>
              </a:rPr>
              <a:t>Notes:</a:t>
            </a:r>
          </a:p>
          <a:p>
            <a:pPr algn="just">
              <a:buFont typeface="Arial" pitchFamily="34" charset="0"/>
              <a:buChar char="•"/>
            </a:pPr>
            <a:r>
              <a:rPr lang="en-US" sz="1200" b="1" dirty="0" smtClean="0">
                <a:solidFill>
                  <a:srgbClr val="3891A7"/>
                </a:solidFill>
              </a:rPr>
              <a:t> Animal liability coverage usually comes in increments of $25,000, $50,000, or $100,000.</a:t>
            </a:r>
          </a:p>
          <a:p>
            <a:pPr algn="just">
              <a:buFont typeface="Arial" pitchFamily="34" charset="0"/>
              <a:buChar char="•"/>
            </a:pPr>
            <a:endParaRPr lang="en-US" sz="1200" b="1" dirty="0" smtClean="0">
              <a:solidFill>
                <a:srgbClr val="3891A7"/>
              </a:solidFill>
            </a:endParaRPr>
          </a:p>
          <a:p>
            <a:pPr algn="just">
              <a:buFont typeface="Arial" pitchFamily="34" charset="0"/>
              <a:buChar char="•"/>
            </a:pPr>
            <a:r>
              <a:rPr lang="en-US" sz="1200" b="1" dirty="0" smtClean="0">
                <a:solidFill>
                  <a:srgbClr val="3891A7"/>
                </a:solidFill>
              </a:rPr>
              <a:t> Animals with a history of violence are not insurable.</a:t>
            </a:r>
          </a:p>
          <a:p>
            <a:pPr algn="just">
              <a:buFont typeface="Arial" pitchFamily="34" charset="0"/>
              <a:buChar char="•"/>
            </a:pPr>
            <a:endParaRPr lang="en-US" sz="1200" b="1" dirty="0" smtClean="0">
              <a:solidFill>
                <a:srgbClr val="3891A7"/>
              </a:solidFill>
            </a:endParaRPr>
          </a:p>
          <a:p>
            <a:pPr algn="just">
              <a:buFont typeface="Arial" pitchFamily="34" charset="0"/>
              <a:buChar char="•"/>
            </a:pPr>
            <a:r>
              <a:rPr lang="en-US" sz="1200" b="1" dirty="0" smtClean="0">
                <a:solidFill>
                  <a:srgbClr val="3891A7"/>
                </a:solidFill>
              </a:rPr>
              <a:t> Animals of certain breeds are not insurable.</a:t>
            </a:r>
          </a:p>
        </p:txBody>
      </p:sp>
      <p:sp>
        <p:nvSpPr>
          <p:cNvPr id="7"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498080" cy="1143000"/>
          </a:xfrm>
        </p:spPr>
        <p:txBody>
          <a:bodyPr>
            <a:normAutofit fontScale="90000"/>
          </a:bodyPr>
          <a:lstStyle/>
          <a:p>
            <a:pPr algn="ctr"/>
            <a:r>
              <a:rPr lang="en-US" dirty="0" smtClean="0"/>
              <a:t>United Liability Ineligibility Language</a:t>
            </a:r>
            <a:endParaRPr lang="en-US" dirty="0"/>
          </a:p>
        </p:txBody>
      </p:sp>
      <p:pic>
        <p:nvPicPr>
          <p:cNvPr id="9" name="Content Placeholder 8" descr="Page 1 from #1 - Metropolitan Auto Dec Pg.jpg"/>
          <p:cNvPicPr>
            <a:picLocks noGrp="1" noChangeAspect="1"/>
          </p:cNvPicPr>
          <p:nvPr>
            <p:ph idx="1"/>
          </p:nvPr>
        </p:nvPicPr>
        <p:blipFill>
          <a:blip r:embed="rId3" cstate="print"/>
          <a:srcRect l="9434" t="5771" r="7547" b="16931"/>
          <a:stretch>
            <a:fillRect/>
          </a:stretch>
        </p:blipFill>
        <p:spPr>
          <a:xfrm>
            <a:off x="1143000" y="1366405"/>
            <a:ext cx="4495800" cy="5415395"/>
          </a:xfrm>
        </p:spPr>
      </p:pic>
      <p:sp>
        <p:nvSpPr>
          <p:cNvPr id="6" name="Slide Number Placeholder 5"/>
          <p:cNvSpPr>
            <a:spLocks noGrp="1"/>
          </p:cNvSpPr>
          <p:nvPr>
            <p:ph type="sldNum" sz="quarter" idx="12"/>
          </p:nvPr>
        </p:nvSpPr>
        <p:spPr/>
        <p:txBody>
          <a:bodyPr/>
          <a:lstStyle/>
          <a:p>
            <a:fld id="{6294C92D-0306-4E69-9CD3-20855E849650}" type="slidenum">
              <a:rPr kumimoji="0" lang="en-US" smtClean="0"/>
              <a:pPr/>
              <a:t>21</a:t>
            </a:fld>
            <a:endParaRPr kumimoji="0" lang="en-US"/>
          </a:p>
        </p:txBody>
      </p:sp>
      <p:sp>
        <p:nvSpPr>
          <p:cNvPr id="4" name="Rectangle 3"/>
          <p:cNvSpPr/>
          <p:nvPr/>
        </p:nvSpPr>
        <p:spPr>
          <a:xfrm>
            <a:off x="5638800" y="1447562"/>
            <a:ext cx="2895600" cy="1969770"/>
          </a:xfrm>
          <a:prstGeom prst="rect">
            <a:avLst/>
          </a:prstGeom>
        </p:spPr>
        <p:txBody>
          <a:bodyPr wrap="square">
            <a:spAutoFit/>
          </a:bodyPr>
          <a:lstStyle/>
          <a:p>
            <a:pPr algn="just"/>
            <a:r>
              <a:rPr lang="en-US" sz="1400" b="1" dirty="0" smtClean="0">
                <a:solidFill>
                  <a:srgbClr val="3891A7"/>
                </a:solidFill>
              </a:rPr>
              <a:t>Notes: </a:t>
            </a:r>
          </a:p>
          <a:p>
            <a:pPr algn="just">
              <a:buFont typeface="Arial" pitchFamily="34" charset="0"/>
              <a:buChar char="•"/>
            </a:pPr>
            <a:r>
              <a:rPr lang="en-US" sz="1200" b="1" dirty="0" smtClean="0">
                <a:solidFill>
                  <a:srgbClr val="3891A7"/>
                </a:solidFill>
              </a:rPr>
              <a:t>There are many instances that are not covered under liability insurance.  You should thoroughly read through your policy to be aware of what exactly it covers. </a:t>
            </a:r>
          </a:p>
          <a:p>
            <a:pPr algn="just">
              <a:buFont typeface="Arial" pitchFamily="34" charset="0"/>
              <a:buChar char="•"/>
            </a:pPr>
            <a:endParaRPr lang="en-US" sz="1200" b="1" dirty="0" smtClean="0">
              <a:solidFill>
                <a:srgbClr val="3891A7"/>
              </a:solidFill>
            </a:endParaRPr>
          </a:p>
          <a:p>
            <a:pPr algn="just">
              <a:buFont typeface="Arial" pitchFamily="34" charset="0"/>
              <a:buChar char="•"/>
            </a:pPr>
            <a:r>
              <a:rPr lang="en-US" sz="1200" b="1" dirty="0" smtClean="0">
                <a:solidFill>
                  <a:srgbClr val="3891A7"/>
                </a:solidFill>
              </a:rPr>
              <a:t> Vicious, dangerous, or exotic animals are not eligible for animal liability coverage.</a:t>
            </a:r>
          </a:p>
        </p:txBody>
      </p:sp>
      <p:sp>
        <p:nvSpPr>
          <p:cNvPr id="7"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498080" cy="1143000"/>
          </a:xfrm>
        </p:spPr>
        <p:txBody>
          <a:bodyPr>
            <a:normAutofit fontScale="90000"/>
          </a:bodyPr>
          <a:lstStyle/>
          <a:p>
            <a:pPr algn="ctr"/>
            <a:r>
              <a:rPr lang="en-US" dirty="0" smtClean="0"/>
              <a:t>United Animal Liability Limited Coverage</a:t>
            </a:r>
            <a:endParaRPr lang="en-US" dirty="0"/>
          </a:p>
        </p:txBody>
      </p:sp>
      <p:pic>
        <p:nvPicPr>
          <p:cNvPr id="9" name="Content Placeholder 8" descr="Page 1 from #1 - Metropolitan Auto Dec Pg.jpg"/>
          <p:cNvPicPr>
            <a:picLocks noGrp="1" noChangeAspect="1"/>
          </p:cNvPicPr>
          <p:nvPr>
            <p:ph idx="1"/>
          </p:nvPr>
        </p:nvPicPr>
        <p:blipFill>
          <a:blip r:embed="rId3" cstate="print"/>
          <a:srcRect l="8807" t="5628" r="5146" b="32459"/>
          <a:stretch>
            <a:fillRect/>
          </a:stretch>
        </p:blipFill>
        <p:spPr>
          <a:xfrm>
            <a:off x="1295400" y="1295400"/>
            <a:ext cx="5334000" cy="5278876"/>
          </a:xfrm>
        </p:spPr>
      </p:pic>
      <p:sp>
        <p:nvSpPr>
          <p:cNvPr id="6" name="Slide Number Placeholder 5"/>
          <p:cNvSpPr>
            <a:spLocks noGrp="1"/>
          </p:cNvSpPr>
          <p:nvPr>
            <p:ph type="sldNum" sz="quarter" idx="12"/>
          </p:nvPr>
        </p:nvSpPr>
        <p:spPr/>
        <p:txBody>
          <a:bodyPr/>
          <a:lstStyle/>
          <a:p>
            <a:fld id="{6294C92D-0306-4E69-9CD3-20855E849650}" type="slidenum">
              <a:rPr kumimoji="0" lang="en-US" smtClean="0"/>
              <a:pPr/>
              <a:t>22</a:t>
            </a:fld>
            <a:endParaRPr kumimoji="0" lang="en-US"/>
          </a:p>
        </p:txBody>
      </p:sp>
      <p:sp>
        <p:nvSpPr>
          <p:cNvPr id="5" name="TextBox 4"/>
          <p:cNvSpPr txBox="1"/>
          <p:nvPr/>
        </p:nvSpPr>
        <p:spPr>
          <a:xfrm>
            <a:off x="6629400" y="1447800"/>
            <a:ext cx="2133600" cy="4555092"/>
          </a:xfrm>
          <a:prstGeom prst="rect">
            <a:avLst/>
          </a:prstGeom>
          <a:noFill/>
        </p:spPr>
        <p:txBody>
          <a:bodyPr wrap="square" rtlCol="0">
            <a:spAutoFit/>
          </a:bodyPr>
          <a:lstStyle/>
          <a:p>
            <a:pPr algn="just"/>
            <a:r>
              <a:rPr lang="en-US" sz="1400" b="1" dirty="0" smtClean="0">
                <a:solidFill>
                  <a:srgbClr val="3891A7"/>
                </a:solidFill>
              </a:rPr>
              <a:t>Notes:</a:t>
            </a:r>
          </a:p>
          <a:p>
            <a:pPr algn="just">
              <a:buFont typeface="Arial" pitchFamily="34" charset="0"/>
              <a:buChar char="•"/>
            </a:pPr>
            <a:r>
              <a:rPr lang="en-US" sz="1200" b="1" dirty="0" smtClean="0">
                <a:solidFill>
                  <a:srgbClr val="3891A7"/>
                </a:solidFill>
              </a:rPr>
              <a:t> Animal Liability Coverage can be added on to some policies.  This type of liability coverage will apply to injuries to others or damages to property caused by animals. Not all companies offer this type of coverage.  If your insurance company does, they will usually offer a liability limit for an additional monthly premium.</a:t>
            </a:r>
          </a:p>
          <a:p>
            <a:pPr algn="just">
              <a:buFont typeface="Arial" pitchFamily="34" charset="0"/>
              <a:buChar char="•"/>
            </a:pPr>
            <a:endParaRPr lang="en-US" sz="1200" b="1" dirty="0" smtClean="0">
              <a:solidFill>
                <a:srgbClr val="3891A7"/>
              </a:solidFill>
            </a:endParaRPr>
          </a:p>
          <a:p>
            <a:pPr algn="just">
              <a:buFont typeface="Arial" pitchFamily="34" charset="0"/>
              <a:buChar char="•"/>
            </a:pPr>
            <a:r>
              <a:rPr lang="en-US" sz="1200" b="1" dirty="0" smtClean="0">
                <a:solidFill>
                  <a:srgbClr val="3891A7"/>
                </a:solidFill>
              </a:rPr>
              <a:t> This excerpt from United Property &amp; Casualty states that they will offer $25,000 of animal liability coverage for an additional $40 per month, $50,000 for $60 per month, and $100,000 for $95 per month.</a:t>
            </a:r>
          </a:p>
        </p:txBody>
      </p:sp>
      <p:sp>
        <p:nvSpPr>
          <p:cNvPr id="7" name="Oval 6"/>
          <p:cNvSpPr/>
          <p:nvPr/>
        </p:nvSpPr>
        <p:spPr>
          <a:xfrm>
            <a:off x="2133600" y="4343400"/>
            <a:ext cx="3733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Southern Oak Animal Liability Coverage Wording</a:t>
            </a:r>
            <a:endParaRPr lang="en-US" dirty="0"/>
          </a:p>
        </p:txBody>
      </p:sp>
      <p:pic>
        <p:nvPicPr>
          <p:cNvPr id="9" name="Content Placeholder 8" descr="Page 1 from #1 - Metropolitan Auto Dec Pg.jpg"/>
          <p:cNvPicPr>
            <a:picLocks noGrp="1" noChangeAspect="1"/>
          </p:cNvPicPr>
          <p:nvPr>
            <p:ph sz="half" idx="1"/>
          </p:nvPr>
        </p:nvPicPr>
        <p:blipFill>
          <a:blip r:embed="rId3" cstate="print"/>
          <a:srcRect l="9164" t="6535" r="6273" b="8509"/>
          <a:stretch>
            <a:fillRect/>
          </a:stretch>
        </p:blipFill>
        <p:spPr>
          <a:xfrm>
            <a:off x="1295400" y="1524000"/>
            <a:ext cx="3886200" cy="4038600"/>
          </a:xfrm>
        </p:spPr>
      </p:pic>
      <p:pic>
        <p:nvPicPr>
          <p:cNvPr id="5" name="Content Placeholder 4" descr="Southern Oak Animal Liab Page 2.jpg"/>
          <p:cNvPicPr>
            <a:picLocks noGrp="1" noChangeAspect="1"/>
          </p:cNvPicPr>
          <p:nvPr>
            <p:ph sz="half" idx="2"/>
          </p:nvPr>
        </p:nvPicPr>
        <p:blipFill>
          <a:blip r:embed="rId4" cstate="print"/>
          <a:srcRect l="7098" t="4901" r="8158" b="5242"/>
          <a:stretch>
            <a:fillRect/>
          </a:stretch>
        </p:blipFill>
        <p:spPr>
          <a:xfrm>
            <a:off x="5334000" y="1543050"/>
            <a:ext cx="3200400" cy="4019550"/>
          </a:xfrm>
        </p:spPr>
      </p:pic>
      <p:sp>
        <p:nvSpPr>
          <p:cNvPr id="10" name="Slide Number Placeholder 9"/>
          <p:cNvSpPr>
            <a:spLocks noGrp="1"/>
          </p:cNvSpPr>
          <p:nvPr>
            <p:ph type="sldNum" sz="quarter" idx="12"/>
          </p:nvPr>
        </p:nvSpPr>
        <p:spPr/>
        <p:txBody>
          <a:bodyPr/>
          <a:lstStyle/>
          <a:p>
            <a:fld id="{6294C92D-0306-4E69-9CD3-20855E849650}" type="slidenum">
              <a:rPr kumimoji="0" lang="en-US" smtClean="0"/>
              <a:pPr/>
              <a:t>23</a:t>
            </a:fld>
            <a:endParaRPr kumimoji="0" lang="en-US"/>
          </a:p>
        </p:txBody>
      </p:sp>
      <p:sp>
        <p:nvSpPr>
          <p:cNvPr id="6" name="Oval 5"/>
          <p:cNvSpPr/>
          <p:nvPr/>
        </p:nvSpPr>
        <p:spPr>
          <a:xfrm>
            <a:off x="3200400" y="4876800"/>
            <a:ext cx="19812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05400" y="1524000"/>
            <a:ext cx="19812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43000" y="5562600"/>
            <a:ext cx="7696200" cy="1231106"/>
          </a:xfrm>
          <a:prstGeom prst="rect">
            <a:avLst/>
          </a:prstGeom>
          <a:noFill/>
        </p:spPr>
        <p:txBody>
          <a:bodyPr wrap="square" rtlCol="0">
            <a:spAutoFit/>
          </a:bodyPr>
          <a:lstStyle/>
          <a:p>
            <a:pPr algn="just"/>
            <a:r>
              <a:rPr lang="en-US" sz="1400" b="1" dirty="0" smtClean="0">
                <a:solidFill>
                  <a:srgbClr val="3891A7"/>
                </a:solidFill>
              </a:rPr>
              <a:t>Notes:</a:t>
            </a:r>
          </a:p>
          <a:p>
            <a:pPr algn="just">
              <a:buFont typeface="Arial" pitchFamily="34" charset="0"/>
              <a:buChar char="•"/>
            </a:pPr>
            <a:r>
              <a:rPr lang="en-US" sz="1200" b="1" dirty="0" smtClean="0">
                <a:solidFill>
                  <a:srgbClr val="3891A7"/>
                </a:solidFill>
              </a:rPr>
              <a:t> This sample comes from another insurance company that will offer animal liability coverage.  They will add $25,000 of sub-limit liability coverage and $2,000 of medical payment coverage on to a policy for $25 per month.</a:t>
            </a:r>
          </a:p>
          <a:p>
            <a:pPr algn="just">
              <a:buFont typeface="Arial" pitchFamily="34" charset="0"/>
              <a:buChar char="•"/>
            </a:pPr>
            <a:endParaRPr lang="en-US" sz="1200" b="1" dirty="0" smtClean="0">
              <a:solidFill>
                <a:srgbClr val="3891A7"/>
              </a:solidFill>
            </a:endParaRPr>
          </a:p>
          <a:p>
            <a:pPr algn="just">
              <a:buFont typeface="Arial" pitchFamily="34" charset="0"/>
              <a:buChar char="•"/>
            </a:pPr>
            <a:r>
              <a:rPr lang="en-US" sz="1200" b="1" dirty="0" smtClean="0">
                <a:solidFill>
                  <a:srgbClr val="3891A7"/>
                </a:solidFill>
              </a:rPr>
              <a:t> This company also notes that dangerous animals will not be covered.</a:t>
            </a:r>
            <a:endParaRPr lang="en-US" sz="1200" b="1" dirty="0">
              <a:solidFill>
                <a:srgbClr val="3891A7"/>
              </a:solidFill>
            </a:endParaRPr>
          </a:p>
        </p:txBody>
      </p:sp>
      <p:sp>
        <p:nvSpPr>
          <p:cNvPr id="11"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dirty="0" smtClean="0"/>
              <a:t>Citizens Animal Liability Exclusion</a:t>
            </a:r>
            <a:endParaRPr lang="en-US" dirty="0"/>
          </a:p>
        </p:txBody>
      </p:sp>
      <p:pic>
        <p:nvPicPr>
          <p:cNvPr id="7" name="Content Placeholder 6" descr="#11 - Citizens Special Notices Page 1.jpg"/>
          <p:cNvPicPr>
            <a:picLocks noGrp="1" noChangeAspect="1"/>
          </p:cNvPicPr>
          <p:nvPr>
            <p:ph idx="1"/>
          </p:nvPr>
        </p:nvPicPr>
        <p:blipFill>
          <a:blip r:embed="rId3" cstate="print"/>
          <a:srcRect l="6232" t="7200" r="4382" b="39683"/>
          <a:stretch>
            <a:fillRect/>
          </a:stretch>
        </p:blipFill>
        <p:spPr>
          <a:xfrm>
            <a:off x="2286000" y="1371600"/>
            <a:ext cx="5562600" cy="4191000"/>
          </a:xfrm>
        </p:spPr>
      </p:pic>
      <p:sp>
        <p:nvSpPr>
          <p:cNvPr id="11" name="Slide Number Placeholder 10"/>
          <p:cNvSpPr>
            <a:spLocks noGrp="1"/>
          </p:cNvSpPr>
          <p:nvPr>
            <p:ph type="sldNum" sz="quarter" idx="12"/>
          </p:nvPr>
        </p:nvSpPr>
        <p:spPr/>
        <p:txBody>
          <a:bodyPr/>
          <a:lstStyle/>
          <a:p>
            <a:fld id="{6294C92D-0306-4E69-9CD3-20855E849650}" type="slidenum">
              <a:rPr kumimoji="0" lang="en-US" smtClean="0"/>
              <a:pPr/>
              <a:t>24</a:t>
            </a:fld>
            <a:endParaRPr kumimoji="0" lang="en-US"/>
          </a:p>
        </p:txBody>
      </p:sp>
      <p:sp>
        <p:nvSpPr>
          <p:cNvPr id="8" name="Oval 7"/>
          <p:cNvSpPr/>
          <p:nvPr/>
        </p:nvSpPr>
        <p:spPr>
          <a:xfrm>
            <a:off x="2133600" y="3276600"/>
            <a:ext cx="58674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43000" y="5635823"/>
            <a:ext cx="7696200" cy="677108"/>
          </a:xfrm>
          <a:prstGeom prst="rect">
            <a:avLst/>
          </a:prstGeom>
          <a:noFill/>
        </p:spPr>
        <p:txBody>
          <a:bodyPr wrap="square" rtlCol="0">
            <a:spAutoFit/>
          </a:bodyPr>
          <a:lstStyle/>
          <a:p>
            <a:pPr algn="just"/>
            <a:r>
              <a:rPr lang="en-US" sz="1400" b="1" dirty="0" smtClean="0">
                <a:solidFill>
                  <a:srgbClr val="3891A7"/>
                </a:solidFill>
              </a:rPr>
              <a:t>Notes:</a:t>
            </a:r>
          </a:p>
          <a:p>
            <a:pPr algn="just">
              <a:buFont typeface="Arial" pitchFamily="34" charset="0"/>
              <a:buChar char="•"/>
            </a:pPr>
            <a:r>
              <a:rPr lang="en-US" sz="1200" b="1" dirty="0" smtClean="0">
                <a:solidFill>
                  <a:srgbClr val="3891A7"/>
                </a:solidFill>
              </a:rPr>
              <a:t> Every one who has Citizens insurance is required to sign this acknowledgement stating that Citizens WILL NOT offer animal liability coverage.</a:t>
            </a:r>
            <a:endParaRPr lang="en-US" sz="1200" b="1" dirty="0">
              <a:solidFill>
                <a:srgbClr val="3891A7"/>
              </a:solidFill>
            </a:endParaRPr>
          </a:p>
        </p:txBody>
      </p:sp>
      <p:sp>
        <p:nvSpPr>
          <p:cNvPr id="10"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3800" dirty="0" smtClean="0"/>
              <a:t>Citizens Property Insurance Eligibility Requirements for a Pool</a:t>
            </a:r>
            <a:endParaRPr lang="en-US" sz="3800" dirty="0"/>
          </a:p>
        </p:txBody>
      </p:sp>
      <p:pic>
        <p:nvPicPr>
          <p:cNvPr id="7" name="Content Placeholder 6" descr="#11 - Citizens Special Notices Page 1.jpg"/>
          <p:cNvPicPr>
            <a:picLocks noGrp="1" noChangeAspect="1"/>
          </p:cNvPicPr>
          <p:nvPr>
            <p:ph idx="1"/>
          </p:nvPr>
        </p:nvPicPr>
        <p:blipFill>
          <a:blip r:embed="rId3" cstate="print"/>
          <a:srcRect l="5614" t="4779" r="5614" b="15572"/>
          <a:stretch>
            <a:fillRect/>
          </a:stretch>
        </p:blipFill>
        <p:spPr>
          <a:xfrm>
            <a:off x="1447800" y="1447800"/>
            <a:ext cx="4419600" cy="5139069"/>
          </a:xfrm>
        </p:spPr>
      </p:pic>
      <p:sp>
        <p:nvSpPr>
          <p:cNvPr id="9" name="Slide Number Placeholder 8"/>
          <p:cNvSpPr>
            <a:spLocks noGrp="1"/>
          </p:cNvSpPr>
          <p:nvPr>
            <p:ph type="sldNum" sz="quarter" idx="12"/>
          </p:nvPr>
        </p:nvSpPr>
        <p:spPr/>
        <p:txBody>
          <a:bodyPr/>
          <a:lstStyle/>
          <a:p>
            <a:fld id="{6294C92D-0306-4E69-9CD3-20855E849650}" type="slidenum">
              <a:rPr kumimoji="0" lang="en-US" smtClean="0"/>
              <a:pPr/>
              <a:t>25</a:t>
            </a:fld>
            <a:endParaRPr kumimoji="0" lang="en-US"/>
          </a:p>
        </p:txBody>
      </p:sp>
      <p:sp>
        <p:nvSpPr>
          <p:cNvPr id="6" name="TextBox 5"/>
          <p:cNvSpPr txBox="1"/>
          <p:nvPr/>
        </p:nvSpPr>
        <p:spPr>
          <a:xfrm>
            <a:off x="5867400" y="1928098"/>
            <a:ext cx="2971800" cy="2339102"/>
          </a:xfrm>
          <a:prstGeom prst="rect">
            <a:avLst/>
          </a:prstGeom>
          <a:noFill/>
        </p:spPr>
        <p:txBody>
          <a:bodyPr wrap="square" rtlCol="0">
            <a:spAutoFit/>
          </a:bodyPr>
          <a:lstStyle/>
          <a:p>
            <a:pPr algn="just"/>
            <a:r>
              <a:rPr lang="en-US" sz="1400" b="1" dirty="0" smtClean="0">
                <a:solidFill>
                  <a:srgbClr val="3891A7"/>
                </a:solidFill>
              </a:rPr>
              <a:t>Notes:</a:t>
            </a:r>
          </a:p>
          <a:p>
            <a:pPr algn="just">
              <a:buFont typeface="Arial" pitchFamily="34" charset="0"/>
              <a:buChar char="•"/>
            </a:pPr>
            <a:r>
              <a:rPr lang="en-US" sz="1200" b="1" dirty="0" smtClean="0">
                <a:solidFill>
                  <a:srgbClr val="3891A7"/>
                </a:solidFill>
              </a:rPr>
              <a:t> Most insurance companies will want to make sure that what they are insuring meets certain standards and requirements before approving insurability.</a:t>
            </a:r>
          </a:p>
          <a:p>
            <a:pPr algn="just">
              <a:buFont typeface="Arial" pitchFamily="34" charset="0"/>
              <a:buChar char="•"/>
            </a:pPr>
            <a:endParaRPr lang="en-US" sz="1200" b="1" dirty="0" smtClean="0">
              <a:solidFill>
                <a:srgbClr val="3891A7"/>
              </a:solidFill>
            </a:endParaRPr>
          </a:p>
          <a:p>
            <a:pPr algn="just">
              <a:buFont typeface="Arial" pitchFamily="34" charset="0"/>
              <a:buChar char="•"/>
            </a:pPr>
            <a:r>
              <a:rPr lang="en-US" sz="1200" b="1" dirty="0" smtClean="0">
                <a:solidFill>
                  <a:srgbClr val="3891A7"/>
                </a:solidFill>
              </a:rPr>
              <a:t>This is an example of Citizens insurability requirements for a pool.</a:t>
            </a:r>
          </a:p>
          <a:p>
            <a:pPr algn="just">
              <a:buFont typeface="Arial" pitchFamily="34" charset="0"/>
              <a:buChar char="•"/>
            </a:pPr>
            <a:endParaRPr lang="en-US" sz="1200" b="1" dirty="0" smtClean="0">
              <a:solidFill>
                <a:srgbClr val="3891A7"/>
              </a:solidFill>
            </a:endParaRPr>
          </a:p>
          <a:p>
            <a:pPr algn="just">
              <a:buFont typeface="Arial" pitchFamily="34" charset="0"/>
              <a:buChar char="•"/>
            </a:pPr>
            <a:r>
              <a:rPr lang="en-US" sz="1200" b="1" dirty="0" smtClean="0">
                <a:solidFill>
                  <a:srgbClr val="3891A7"/>
                </a:solidFill>
              </a:rPr>
              <a:t>Flood insurance requirements are also listed in this example.</a:t>
            </a:r>
            <a:endParaRPr lang="en-US" sz="1200" b="1" dirty="0">
              <a:solidFill>
                <a:srgbClr val="3891A7"/>
              </a:solidFill>
            </a:endParaRPr>
          </a:p>
        </p:txBody>
      </p:sp>
      <p:sp>
        <p:nvSpPr>
          <p:cNvPr id="8"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3800" dirty="0" smtClean="0"/>
              <a:t>RLI Personal Umbrella Liability</a:t>
            </a:r>
            <a:endParaRPr lang="en-US" sz="3800" dirty="0"/>
          </a:p>
        </p:txBody>
      </p:sp>
      <p:pic>
        <p:nvPicPr>
          <p:cNvPr id="7" name="Content Placeholder 6" descr="#11 - Citizens Special Notices Page 1.jpg"/>
          <p:cNvPicPr>
            <a:picLocks noGrp="1" noChangeAspect="1"/>
          </p:cNvPicPr>
          <p:nvPr>
            <p:ph idx="1"/>
          </p:nvPr>
        </p:nvPicPr>
        <p:blipFill>
          <a:blip r:embed="rId3" cstate="print"/>
          <a:srcRect l="5657" t="3621" r="3729" b="7414"/>
          <a:stretch>
            <a:fillRect/>
          </a:stretch>
        </p:blipFill>
        <p:spPr>
          <a:xfrm>
            <a:off x="1295400" y="1190017"/>
            <a:ext cx="4343400" cy="5544766"/>
          </a:xfrm>
        </p:spPr>
      </p:pic>
      <p:sp>
        <p:nvSpPr>
          <p:cNvPr id="8" name="Slide Number Placeholder 7"/>
          <p:cNvSpPr>
            <a:spLocks noGrp="1"/>
          </p:cNvSpPr>
          <p:nvPr>
            <p:ph type="sldNum" sz="quarter" idx="12"/>
          </p:nvPr>
        </p:nvSpPr>
        <p:spPr/>
        <p:txBody>
          <a:bodyPr/>
          <a:lstStyle/>
          <a:p>
            <a:fld id="{6294C92D-0306-4E69-9CD3-20855E849650}" type="slidenum">
              <a:rPr kumimoji="0" lang="en-US" smtClean="0"/>
              <a:pPr/>
              <a:t>26</a:t>
            </a:fld>
            <a:endParaRPr kumimoji="0" lang="en-US"/>
          </a:p>
        </p:txBody>
      </p:sp>
      <p:sp>
        <p:nvSpPr>
          <p:cNvPr id="4" name="Rectangle 3"/>
          <p:cNvSpPr/>
          <p:nvPr/>
        </p:nvSpPr>
        <p:spPr>
          <a:xfrm>
            <a:off x="5638800" y="1652826"/>
            <a:ext cx="3276600" cy="2154436"/>
          </a:xfrm>
          <a:prstGeom prst="rect">
            <a:avLst/>
          </a:prstGeom>
        </p:spPr>
        <p:txBody>
          <a:bodyPr wrap="square">
            <a:spAutoFit/>
          </a:bodyPr>
          <a:lstStyle/>
          <a:p>
            <a:pPr algn="just"/>
            <a:r>
              <a:rPr lang="en-US" sz="1400" b="1" dirty="0" smtClean="0">
                <a:solidFill>
                  <a:srgbClr val="3891A7"/>
                </a:solidFill>
              </a:rPr>
              <a:t>Notes:</a:t>
            </a:r>
          </a:p>
          <a:p>
            <a:pPr algn="just">
              <a:buFont typeface="Arial" pitchFamily="34" charset="0"/>
              <a:buChar char="•"/>
            </a:pPr>
            <a:r>
              <a:rPr lang="en-US" sz="1200" b="1" dirty="0" smtClean="0">
                <a:solidFill>
                  <a:srgbClr val="3891A7"/>
                </a:solidFill>
              </a:rPr>
              <a:t> RLI will no longer drop down to cover animal liability if the underlying policy does not cover the exposure.</a:t>
            </a:r>
          </a:p>
          <a:p>
            <a:pPr algn="just">
              <a:buFont typeface="Arial" pitchFamily="34" charset="0"/>
              <a:buChar char="•"/>
            </a:pPr>
            <a:endParaRPr lang="en-US" sz="1200" b="1" dirty="0" smtClean="0">
              <a:solidFill>
                <a:srgbClr val="3891A7"/>
              </a:solidFill>
            </a:endParaRPr>
          </a:p>
          <a:p>
            <a:pPr algn="just">
              <a:buFont typeface="Arial" pitchFamily="34" charset="0"/>
              <a:buChar char="•"/>
            </a:pPr>
            <a:r>
              <a:rPr lang="en-US" sz="1200" b="1" dirty="0" smtClean="0">
                <a:solidFill>
                  <a:srgbClr val="3891A7"/>
                </a:solidFill>
              </a:rPr>
              <a:t> Umbrella insurance is usually very reasonably priced additional liability protection.  After other insurance liability limits have been exhausted, the umbrella policy will kick in and cover up to the amount that is insured.</a:t>
            </a:r>
          </a:p>
        </p:txBody>
      </p:sp>
      <p:sp>
        <p:nvSpPr>
          <p:cNvPr id="6" name="Oval 5"/>
          <p:cNvSpPr/>
          <p:nvPr/>
        </p:nvSpPr>
        <p:spPr>
          <a:xfrm>
            <a:off x="1295400" y="3733800"/>
            <a:ext cx="2133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3800" dirty="0" smtClean="0"/>
              <a:t>RLI Personal Umbrella Liability</a:t>
            </a:r>
            <a:endParaRPr lang="en-US" sz="3800" dirty="0"/>
          </a:p>
        </p:txBody>
      </p:sp>
      <p:pic>
        <p:nvPicPr>
          <p:cNvPr id="7" name="Content Placeholder 6" descr="#11 - Citizens Special Notices Page 1.jpg"/>
          <p:cNvPicPr>
            <a:picLocks noGrp="1" noChangeAspect="1"/>
          </p:cNvPicPr>
          <p:nvPr>
            <p:ph idx="1"/>
          </p:nvPr>
        </p:nvPicPr>
        <p:blipFill>
          <a:blip r:embed="rId3" cstate="print"/>
          <a:srcRect l="4695" t="6023" r="6471" b="19766"/>
          <a:stretch>
            <a:fillRect/>
          </a:stretch>
        </p:blipFill>
        <p:spPr>
          <a:xfrm>
            <a:off x="1295400" y="1191768"/>
            <a:ext cx="5105400" cy="5513832"/>
          </a:xfrm>
        </p:spPr>
      </p:pic>
      <p:sp>
        <p:nvSpPr>
          <p:cNvPr id="6" name="Slide Number Placeholder 5"/>
          <p:cNvSpPr>
            <a:spLocks noGrp="1"/>
          </p:cNvSpPr>
          <p:nvPr>
            <p:ph type="sldNum" sz="quarter" idx="12"/>
          </p:nvPr>
        </p:nvSpPr>
        <p:spPr/>
        <p:txBody>
          <a:bodyPr/>
          <a:lstStyle/>
          <a:p>
            <a:fld id="{6294C92D-0306-4E69-9CD3-20855E849650}" type="slidenum">
              <a:rPr kumimoji="0" lang="en-US" smtClean="0"/>
              <a:pPr/>
              <a:t>27</a:t>
            </a:fld>
            <a:endParaRPr kumimoji="0" lang="en-US" dirty="0"/>
          </a:p>
        </p:txBody>
      </p:sp>
      <p:sp>
        <p:nvSpPr>
          <p:cNvPr id="8" name="TextBox 7"/>
          <p:cNvSpPr txBox="1"/>
          <p:nvPr/>
        </p:nvSpPr>
        <p:spPr>
          <a:xfrm>
            <a:off x="6400800" y="1556028"/>
            <a:ext cx="2438400" cy="2154436"/>
          </a:xfrm>
          <a:prstGeom prst="rect">
            <a:avLst/>
          </a:prstGeom>
          <a:noFill/>
        </p:spPr>
        <p:txBody>
          <a:bodyPr wrap="square" rtlCol="0">
            <a:spAutoFit/>
          </a:bodyPr>
          <a:lstStyle/>
          <a:p>
            <a:pPr algn="just"/>
            <a:r>
              <a:rPr lang="en-US" sz="1400" b="1" dirty="0" smtClean="0">
                <a:solidFill>
                  <a:srgbClr val="3891A7"/>
                </a:solidFill>
              </a:rPr>
              <a:t>Notes:</a:t>
            </a:r>
          </a:p>
          <a:p>
            <a:pPr algn="just">
              <a:buFont typeface="Arial" pitchFamily="34" charset="0"/>
              <a:buChar char="•"/>
            </a:pPr>
            <a:r>
              <a:rPr lang="en-US" sz="1200" b="1" dirty="0" smtClean="0">
                <a:solidFill>
                  <a:srgbClr val="3891A7"/>
                </a:solidFill>
              </a:rPr>
              <a:t> Umbrella liability coverage is a way to ensure that your assets will be protected in the event of an accident that wipes out your traditional insurance liability limitations.</a:t>
            </a:r>
          </a:p>
          <a:p>
            <a:pPr algn="just">
              <a:buFont typeface="Arial" pitchFamily="34" charset="0"/>
              <a:buChar char="•"/>
            </a:pPr>
            <a:endParaRPr lang="en-US" sz="1200" b="1" dirty="0" smtClean="0">
              <a:solidFill>
                <a:srgbClr val="3891A7"/>
              </a:solidFill>
            </a:endParaRPr>
          </a:p>
          <a:p>
            <a:pPr algn="just">
              <a:buFont typeface="Arial" pitchFamily="34" charset="0"/>
              <a:buChar char="•"/>
            </a:pPr>
            <a:r>
              <a:rPr lang="en-US" sz="1200" b="1" dirty="0" smtClean="0">
                <a:solidFill>
                  <a:srgbClr val="3891A7"/>
                </a:solidFill>
              </a:rPr>
              <a:t> For example, this policy owner already has $300,000 of homeowners liability in place.  </a:t>
            </a:r>
            <a:endParaRPr lang="en-US" sz="1200" b="1" dirty="0">
              <a:solidFill>
                <a:srgbClr val="3891A7"/>
              </a:solidFill>
            </a:endParaRPr>
          </a:p>
        </p:txBody>
      </p:sp>
      <p:sp>
        <p:nvSpPr>
          <p:cNvPr id="9" name="Oval 8"/>
          <p:cNvSpPr/>
          <p:nvPr/>
        </p:nvSpPr>
        <p:spPr>
          <a:xfrm>
            <a:off x="1143000" y="2819400"/>
            <a:ext cx="52578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smtClean="0"/>
              <a:t>Author Biographies</a:t>
            </a:r>
            <a:endParaRPr lang="en-US" dirty="0"/>
          </a:p>
        </p:txBody>
      </p:sp>
      <p:sp>
        <p:nvSpPr>
          <p:cNvPr id="3" name="Content Placeholder 2"/>
          <p:cNvSpPr>
            <a:spLocks noGrp="1"/>
          </p:cNvSpPr>
          <p:nvPr>
            <p:ph idx="1"/>
          </p:nvPr>
        </p:nvSpPr>
        <p:spPr>
          <a:xfrm>
            <a:off x="0" y="914400"/>
            <a:ext cx="9144000" cy="4800600"/>
          </a:xfrm>
        </p:spPr>
        <p:txBody>
          <a:bodyPr>
            <a:noAutofit/>
          </a:bodyPr>
          <a:lstStyle/>
          <a:p>
            <a:pPr marL="20638" indent="-20638" algn="just">
              <a:buNone/>
            </a:pPr>
            <a:r>
              <a:rPr lang="en-US" sz="1100" b="1" dirty="0" smtClean="0"/>
              <a:t>Chuck Wasson</a:t>
            </a:r>
            <a:r>
              <a:rPr lang="en-US" sz="1100" dirty="0" smtClean="0"/>
              <a:t>, President, began working at Sandy Wasson &amp; Associates Insurance in 1992. Prior to that he was an insurance adjuster and spent the last 30 days of his adjusting career in Miami following Hurricane Andrew. After entering the family agency, he began working with physicians which today accounts for the majority of the business at Wasson &amp; Associates. He has a Bachelor of Science degree from the University of Florida and holds the Chartered Property &amp; Casualty Underwriter and the Certified Insurance Counselors designations, both nationally recognized designations within the insurance industry.</a:t>
            </a:r>
          </a:p>
          <a:p>
            <a:pPr marL="20638" indent="-20638" algn="just">
              <a:buNone/>
            </a:pPr>
            <a:r>
              <a:rPr lang="en-US" sz="1100" dirty="0" smtClean="0"/>
              <a:t>Chuck is a past President of the Kiwanis Club of Pinellas Park is married and has two daughters. In his spare time, Chuck enjoys training and racing in Triathlons and completed Ironman Florida in 2004.</a:t>
            </a:r>
          </a:p>
          <a:p>
            <a:pPr marL="20638" indent="-20638">
              <a:buNone/>
            </a:pPr>
            <a:r>
              <a:rPr lang="en-US" sz="1100" dirty="0" smtClean="0"/>
              <a:t>Contact Chuck by clwasson@wassonandassoc.com or call 727-392-4400.</a:t>
            </a:r>
          </a:p>
          <a:p>
            <a:pPr>
              <a:buNone/>
            </a:pPr>
            <a:endParaRPr lang="en-US" sz="1100" dirty="0" smtClean="0"/>
          </a:p>
          <a:p>
            <a:pPr marL="1588" indent="-1588" algn="just">
              <a:buFont typeface="Wingdings" pitchFamily="2" charset="2"/>
              <a:buNone/>
              <a:defRPr/>
            </a:pPr>
            <a:r>
              <a:rPr lang="en-US" sz="1100" b="1" dirty="0" smtClean="0"/>
              <a:t>Alan S. Gassman, J.D., LL.M.</a:t>
            </a:r>
            <a:r>
              <a:rPr lang="en-US" sz="1100" dirty="0" smtClean="0"/>
              <a:t> is an attorney practicing in Clearwater, Florida with the firm of Gassman Law Associates, P.A. Mr. </a:t>
            </a:r>
            <a:r>
              <a:rPr lang="en-US" sz="1100" dirty="0" err="1" smtClean="0"/>
              <a:t>Gassman’s</a:t>
            </a:r>
            <a:r>
              <a:rPr lang="en-US" sz="1100" dirty="0" smtClean="0"/>
              <a:t> primary practice focus over the past 25 years has been the representation of high net worth individuals, physicians and business owners in estate planning, taxation, and business and personal asset structuring. </a:t>
            </a:r>
          </a:p>
          <a:p>
            <a:pPr algn="just">
              <a:defRPr/>
            </a:pPr>
            <a:endParaRPr lang="en-US" sz="1100" dirty="0" smtClean="0"/>
          </a:p>
          <a:p>
            <a:pPr marL="1588" indent="-1588" algn="just">
              <a:buFont typeface="Wingdings" pitchFamily="2" charset="2"/>
              <a:buNone/>
              <a:defRPr/>
            </a:pPr>
            <a:r>
              <a:rPr lang="en-US" sz="1100" dirty="0" smtClean="0"/>
              <a:t>	In 2009 and 2010 Mr. Gassman authored and co-authored the following published articles.  “Creditor Rights Under Private Annuities and Grantor-Retained Annuity Trusts in Florida”, The Florida Bar Journal, July/August, 2009. “Unconventional Uses of  529 Plans Should Not Be Ignored By Taxpayers and Their Advisors”, BNA Tax &amp; Accounting, March 11, 2010. “Don’t Overlook the Benefits - Tax and Otherwise - of Private Operating Foundations” Estates, Gifts and Trusts Journal, 11/12/2009.  “After Olmstead: Will a Multiple-member LLC Continue to Have Charging Order Protection?”, The Florida Bar Journal, December 2010. “Recent Adventures in Florida Tenancy By The Entirety - Important Developments” </a:t>
            </a:r>
            <a:r>
              <a:rPr lang="en-US" sz="1100" dirty="0" err="1" smtClean="0"/>
              <a:t>Leimberg</a:t>
            </a:r>
            <a:r>
              <a:rPr lang="en-US" sz="1100" dirty="0" smtClean="0"/>
              <a:t> Information Systems, Inc., June 18, 2009.  “One Good Reason Not To Do A Roth IRA Conversion”, </a:t>
            </a:r>
            <a:r>
              <a:rPr lang="en-US" sz="1100" dirty="0" err="1" smtClean="0"/>
              <a:t>Leimberg</a:t>
            </a:r>
            <a:r>
              <a:rPr lang="en-US" sz="1100" dirty="0" smtClean="0"/>
              <a:t> Information Systems, Inc., September 11, 2010.  “Mistakes Doctors Make Managing Their Practices and Investments”, </a:t>
            </a:r>
            <a:r>
              <a:rPr lang="en-US" sz="1100" dirty="0" err="1" smtClean="0"/>
              <a:t>Leimberg</a:t>
            </a:r>
            <a:r>
              <a:rPr lang="en-US" sz="1100" dirty="0" smtClean="0"/>
              <a:t> Information Systems, Inc., May 20, 2009.  </a:t>
            </a:r>
          </a:p>
          <a:p>
            <a:pPr marL="1588" indent="-1588" algn="just">
              <a:buFont typeface="Wingdings" pitchFamily="2" charset="2"/>
              <a:buNone/>
              <a:defRPr/>
            </a:pPr>
            <a:endParaRPr lang="en-US" sz="1100" dirty="0" smtClean="0"/>
          </a:p>
          <a:p>
            <a:pPr marL="1588" indent="-1588" algn="just">
              <a:buFont typeface="Wingdings" pitchFamily="2" charset="2"/>
              <a:buNone/>
              <a:defRPr/>
            </a:pPr>
            <a:r>
              <a:rPr lang="en-US" sz="1100" dirty="0" smtClean="0"/>
              <a:t>	In 2010 Mr. Gassman presented the following Webinars for professionals; Interesting Interest; Minimum and Maximum Interest Rates for Intra-Family Transactions and Applications of the OID Rules to Intra-Family Debt Obligations, BNA Tax &amp; Accounting with Professor Jerry Hesch, August 18, 2009, Individual and Group Medical Practices: Tax, Health Law, and Creditor Protection Planning, BNA Tax &amp; Accounting, March 2, 2010.  </a:t>
            </a:r>
          </a:p>
          <a:p>
            <a:pPr marL="1588" indent="-1588" algn="just">
              <a:buFont typeface="Wingdings" pitchFamily="2" charset="2"/>
              <a:buNone/>
              <a:defRPr/>
            </a:pPr>
            <a:endParaRPr lang="en-US" sz="1100" dirty="0" smtClean="0"/>
          </a:p>
          <a:p>
            <a:pPr marL="1588" indent="-1588" algn="just">
              <a:buFont typeface="Wingdings" pitchFamily="2" charset="2"/>
              <a:buNone/>
              <a:defRPr/>
            </a:pPr>
            <a:r>
              <a:rPr lang="en-US" sz="1100" dirty="0" smtClean="0"/>
              <a:t>	Mr. Gassman can be contacted at  </a:t>
            </a:r>
            <a:r>
              <a:rPr lang="en-US" sz="1100" dirty="0" smtClean="0">
                <a:hlinkClick r:id="rId2"/>
              </a:rPr>
              <a:t>agassman@gassmanpa.com</a:t>
            </a:r>
            <a:r>
              <a:rPr lang="en-US" sz="1100" dirty="0" smtClean="0"/>
              <a:t>, or by phone at 727-442-1200.  The Gassman Law Associates, P.A. website is www.gassmanlaw.com.</a:t>
            </a:r>
          </a:p>
          <a:p>
            <a:pPr>
              <a:buFont typeface="Wingdings" pitchFamily="2" charset="2"/>
              <a:buNone/>
              <a:defRPr/>
            </a:pPr>
            <a:endParaRPr lang="en-US" sz="1100" dirty="0" smtClean="0"/>
          </a:p>
          <a:p>
            <a:pPr>
              <a:buNone/>
            </a:pPr>
            <a:endParaRPr lang="en-US" sz="1100" dirty="0"/>
          </a:p>
        </p:txBody>
      </p:sp>
      <p:sp>
        <p:nvSpPr>
          <p:cNvPr id="4" name="Slide Number Placeholder 3"/>
          <p:cNvSpPr>
            <a:spLocks noGrp="1"/>
          </p:cNvSpPr>
          <p:nvPr>
            <p:ph type="sldNum" sz="quarter" idx="12"/>
          </p:nvPr>
        </p:nvSpPr>
        <p:spPr/>
        <p:txBody>
          <a:bodyPr/>
          <a:lstStyle/>
          <a:p>
            <a:fld id="{6294C92D-0306-4E69-9CD3-20855E849650}" type="slidenum">
              <a:rPr kumimoji="0" lang="en-US" smtClean="0"/>
              <a:pPr/>
              <a:t>28</a:t>
            </a:fld>
            <a:endParaRPr kumimoji="0"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400" y="1676400"/>
          <a:ext cx="8839200" cy="4876800"/>
        </p:xfrm>
        <a:graphic>
          <a:graphicData uri="http://schemas.openxmlformats.org/drawingml/2006/table">
            <a:tbl>
              <a:tblPr firstRow="1" bandRow="1">
                <a:tableStyleId>{5940675A-B579-460E-94D1-54222C63F5DA}</a:tableStyleId>
              </a:tblPr>
              <a:tblGrid>
                <a:gridCol w="1767840"/>
                <a:gridCol w="1767840"/>
                <a:gridCol w="1767840"/>
                <a:gridCol w="1767840"/>
                <a:gridCol w="1767840"/>
              </a:tblGrid>
              <a:tr h="370840">
                <a:tc>
                  <a:txBody>
                    <a:bodyPr/>
                    <a:lstStyle/>
                    <a:p>
                      <a:r>
                        <a:rPr lang="en-US" dirty="0" smtClean="0"/>
                        <a:t>$5,000,000</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$251,000</a:t>
                      </a:r>
                    </a:p>
                    <a:p>
                      <a:endParaRPr lang="en-US" dirty="0"/>
                    </a:p>
                  </a:txBody>
                  <a:tcPr/>
                </a:tc>
                <a:tc gridSpan="2">
                  <a:txBody>
                    <a:bodyPr/>
                    <a:lstStyle/>
                    <a:p>
                      <a:r>
                        <a:rPr lang="en-US" dirty="0" smtClean="0"/>
                        <a:t>Umbrella Policy #1</a:t>
                      </a:r>
                    </a:p>
                    <a:p>
                      <a:endParaRPr lang="en-US" dirty="0" smtClean="0"/>
                    </a:p>
                    <a:p>
                      <a:r>
                        <a:rPr lang="en-US" sz="1600" dirty="0" smtClean="0"/>
                        <a:t>Covers</a:t>
                      </a:r>
                      <a:r>
                        <a:rPr lang="en-US" sz="1600" baseline="0" dirty="0" smtClean="0"/>
                        <a:t> claims for home at $300,000 and for cars at $250,000.</a:t>
                      </a:r>
                    </a:p>
                    <a:p>
                      <a:endParaRPr lang="en-US" sz="1600" baseline="0" dirty="0" smtClean="0"/>
                    </a:p>
                    <a:p>
                      <a:r>
                        <a:rPr lang="en-US" sz="1600" baseline="0" dirty="0" smtClean="0"/>
                        <a:t>Must be “drop-down” umbrella if home policy is issued by Citizens or a comparable state agency that does not cover liabilities from pools, pets, or other notable exceptions.</a:t>
                      </a:r>
                      <a:endParaRPr lang="en-US" sz="1600" dirty="0" smtClean="0"/>
                    </a:p>
                    <a:p>
                      <a:endParaRPr lang="en-US" dirty="0" smtClean="0"/>
                    </a:p>
                    <a:p>
                      <a:endParaRPr lang="en-US" dirty="0"/>
                    </a:p>
                  </a:txBody>
                  <a:tcPr/>
                </a:tc>
                <a:tc hMerge="1">
                  <a:txBody>
                    <a:bodyPr/>
                    <a:lstStyle/>
                    <a:p>
                      <a:endParaRPr lang="en-US" dirty="0"/>
                    </a:p>
                  </a:txBody>
                  <a:tcPr/>
                </a:tc>
                <a:tc gridSpan="2">
                  <a:txBody>
                    <a:bodyPr/>
                    <a:lstStyle/>
                    <a:p>
                      <a:r>
                        <a:rPr lang="en-US" dirty="0" smtClean="0"/>
                        <a:t>Umbrella Policy #2</a:t>
                      </a:r>
                    </a:p>
                    <a:p>
                      <a:endParaRPr lang="en-US" dirty="0" smtClean="0"/>
                    </a:p>
                    <a:p>
                      <a:r>
                        <a:rPr lang="en-US" sz="1600" dirty="0" smtClean="0"/>
                        <a:t>May need a separate umbrella for out-of-state vacation home,</a:t>
                      </a:r>
                      <a:r>
                        <a:rPr lang="en-US" sz="1600" baseline="0" dirty="0" smtClean="0"/>
                        <a:t> large boats or other items.</a:t>
                      </a:r>
                      <a:endParaRPr lang="en-US" sz="1600" dirty="0"/>
                    </a:p>
                  </a:txBody>
                  <a:tcPr/>
                </a:tc>
                <a:tc hMerge="1">
                  <a:txBody>
                    <a:bodyPr/>
                    <a:lstStyle/>
                    <a:p>
                      <a:endParaRPr lang="en-US" dirty="0"/>
                    </a:p>
                  </a:txBody>
                  <a:tcPr/>
                </a:tc>
              </a:tr>
              <a:tr h="370840">
                <a:tc>
                  <a:txBody>
                    <a:bodyPr/>
                    <a:lstStyle/>
                    <a:p>
                      <a:r>
                        <a:rPr lang="en-US" baseline="0" dirty="0" smtClean="0"/>
                        <a:t>$250,000</a:t>
                      </a:r>
                    </a:p>
                    <a:p>
                      <a:endParaRPr lang="en-US" baseline="0" dirty="0" smtClean="0"/>
                    </a:p>
                    <a:p>
                      <a:endParaRPr lang="en-US" baseline="0" dirty="0" smtClean="0"/>
                    </a:p>
                    <a:p>
                      <a:endParaRPr lang="en-US" baseline="0" dirty="0" smtClean="0"/>
                    </a:p>
                    <a:p>
                      <a:endParaRPr lang="en-US" baseline="0" dirty="0" smtClean="0"/>
                    </a:p>
                    <a:p>
                      <a:r>
                        <a:rPr lang="en-US" baseline="0" dirty="0" smtClean="0"/>
                        <a:t>$0</a:t>
                      </a:r>
                      <a:endParaRPr lang="en-US" dirty="0"/>
                    </a:p>
                  </a:txBody>
                  <a:tcPr/>
                </a:tc>
                <a:tc>
                  <a:txBody>
                    <a:bodyPr/>
                    <a:lstStyle/>
                    <a:p>
                      <a:r>
                        <a:rPr lang="en-US" dirty="0" smtClean="0"/>
                        <a:t>Policy #1 – Homeowners</a:t>
                      </a:r>
                      <a:endParaRPr lang="en-US" dirty="0"/>
                    </a:p>
                  </a:txBody>
                  <a:tcPr/>
                </a:tc>
                <a:tc>
                  <a:txBody>
                    <a:bodyPr/>
                    <a:lstStyle/>
                    <a:p>
                      <a:r>
                        <a:rPr lang="en-US" dirty="0" smtClean="0"/>
                        <a:t>Policy #2 – Car Driver and Owner Policy</a:t>
                      </a:r>
                      <a:endParaRPr lang="en-US" dirty="0"/>
                    </a:p>
                  </a:txBody>
                  <a:tcPr/>
                </a:tc>
                <a:tc>
                  <a:txBody>
                    <a:bodyPr/>
                    <a:lstStyle/>
                    <a:p>
                      <a:r>
                        <a:rPr lang="en-US" dirty="0" smtClean="0"/>
                        <a:t>Policy #3</a:t>
                      </a:r>
                      <a:r>
                        <a:rPr lang="en-US" baseline="0" dirty="0" smtClean="0"/>
                        <a:t> – Vacation Home</a:t>
                      </a:r>
                      <a:endParaRPr lang="en-US" dirty="0"/>
                    </a:p>
                  </a:txBody>
                  <a:tcPr/>
                </a:tc>
                <a:tc>
                  <a:txBody>
                    <a:bodyPr/>
                    <a:lstStyle/>
                    <a:p>
                      <a:r>
                        <a:rPr lang="en-US" dirty="0" smtClean="0"/>
                        <a:t>Policy #4  -</a:t>
                      </a:r>
                      <a:r>
                        <a:rPr lang="en-US" baseline="0" dirty="0" smtClean="0"/>
                        <a:t> Big Boat at Vacation Home</a:t>
                      </a:r>
                      <a:endParaRPr lang="en-US" dirty="0"/>
                    </a:p>
                  </a:txBody>
                  <a:tcPr/>
                </a:tc>
              </a:tr>
            </a:tbl>
          </a:graphicData>
        </a:graphic>
      </p:graphicFrame>
      <p:sp>
        <p:nvSpPr>
          <p:cNvPr id="2" name="Title 1"/>
          <p:cNvSpPr>
            <a:spLocks noGrp="1"/>
          </p:cNvSpPr>
          <p:nvPr>
            <p:ph type="title"/>
          </p:nvPr>
        </p:nvSpPr>
        <p:spPr>
          <a:xfrm>
            <a:off x="0" y="0"/>
            <a:ext cx="9144000" cy="609600"/>
          </a:xfrm>
        </p:spPr>
        <p:txBody>
          <a:bodyPr/>
          <a:lstStyle/>
          <a:p>
            <a:pPr>
              <a:defRPr/>
            </a:pPr>
            <a:r>
              <a:rPr lang="en-US" sz="2400" dirty="0" smtClean="0"/>
              <a:t>UNDERSTANDING YOUR LIABILITY INSURANCE COVERAGE</a:t>
            </a:r>
            <a:endParaRPr lang="en-US" sz="2400" dirty="0"/>
          </a:p>
        </p:txBody>
      </p:sp>
      <p:sp>
        <p:nvSpPr>
          <p:cNvPr id="44053" name="Content Placeholder 2"/>
          <p:cNvSpPr>
            <a:spLocks noGrp="1"/>
          </p:cNvSpPr>
          <p:nvPr>
            <p:ph idx="1"/>
          </p:nvPr>
        </p:nvSpPr>
        <p:spPr>
          <a:xfrm>
            <a:off x="304800" y="609600"/>
            <a:ext cx="8504238" cy="5715000"/>
          </a:xfrm>
        </p:spPr>
        <p:txBody>
          <a:bodyPr/>
          <a:lstStyle/>
          <a:p>
            <a:pPr marL="0" indent="11113" algn="just">
              <a:buFont typeface="Wingdings 2" pitchFamily="18" charset="2"/>
              <a:buNone/>
            </a:pPr>
            <a:r>
              <a:rPr lang="en-US" sz="1200" dirty="0" smtClean="0"/>
              <a:t>The vast majority of carriers will only issue a $250,000 policy on your home, a $250,000 policy on your driving, and a $250,000 policy on your vacation home.</a:t>
            </a:r>
          </a:p>
          <a:p>
            <a:pPr marL="0" indent="11113" algn="just">
              <a:buFont typeface="Wingdings 2" pitchFamily="18" charset="2"/>
              <a:buNone/>
            </a:pPr>
            <a:r>
              <a:rPr lang="en-US" sz="1200" dirty="0" smtClean="0"/>
              <a:t>A separate “umbrella carrier” or “carriers” will then issue separate policies for above $250,000, as shown in the example below.  Sometimes one carrier will write two or more of the below described policies, but often there will be 3 or more carriers involved and coordination can be a challenge:</a:t>
            </a:r>
          </a:p>
        </p:txBody>
      </p:sp>
      <p:cxnSp>
        <p:nvCxnSpPr>
          <p:cNvPr id="7" name="Straight Arrow Connector 6"/>
          <p:cNvCxnSpPr/>
          <p:nvPr/>
        </p:nvCxnSpPr>
        <p:spPr>
          <a:xfrm rot="5400000" flipH="1" flipV="1">
            <a:off x="457200" y="3276600"/>
            <a:ext cx="914400" cy="1588"/>
          </a:xfrm>
          <a:prstGeom prst="straightConnector1">
            <a:avLst/>
          </a:prstGeom>
          <a:ln>
            <a:solidFill>
              <a:schemeClr val="accent1">
                <a:lumMod val="75000"/>
              </a:schemeClr>
            </a:solidFill>
            <a:tailEnd type="arrow"/>
          </a:ln>
          <a:effectLst>
            <a:glow rad="101600">
              <a:schemeClr val="accent3">
                <a:satMod val="175000"/>
                <a:alpha val="40000"/>
              </a:schemeClr>
            </a:glow>
            <a:outerShdw blurRad="50800" dist="25400" dir="5400000" rotWithShape="0">
              <a:srgbClr val="000000">
                <a:alpha val="45000"/>
              </a:srgbClr>
            </a:outerShdw>
          </a:effectLst>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rot="5400000" flipH="1" flipV="1">
            <a:off x="381794" y="5790406"/>
            <a:ext cx="914400" cy="1588"/>
          </a:xfrm>
          <a:prstGeom prst="straightConnector1">
            <a:avLst/>
          </a:prstGeom>
          <a:ln>
            <a:solidFill>
              <a:schemeClr val="accent1">
                <a:lumMod val="75000"/>
              </a:schemeClr>
            </a:solidFill>
            <a:tailEnd type="arrow"/>
          </a:ln>
          <a:effectLst>
            <a:glow rad="101600">
              <a:schemeClr val="accent3">
                <a:satMod val="175000"/>
                <a:alpha val="40000"/>
              </a:schemeClr>
            </a:glow>
            <a:outerShdw blurRad="50800" dist="25400" dir="5400000" rotWithShape="0">
              <a:srgbClr val="000000">
                <a:alpha val="45000"/>
              </a:srgbClr>
            </a:outerShdw>
          </a:effectLst>
        </p:spPr>
        <p:style>
          <a:lnRef idx="3">
            <a:schemeClr val="accent1"/>
          </a:lnRef>
          <a:fillRef idx="0">
            <a:schemeClr val="accent1"/>
          </a:fillRef>
          <a:effectRef idx="2">
            <a:schemeClr val="accent1"/>
          </a:effectRef>
          <a:fontRef idx="minor">
            <a:schemeClr val="tx1"/>
          </a:fontRef>
        </p:style>
      </p:cxnSp>
      <p:pic>
        <p:nvPicPr>
          <p:cNvPr id="44056" name="Picture 2" descr="C:\Documents and Settings\User\Local Settings\Temporary Internet Files\Content.IE5\9ILC00QJ\MC900439827[1].png"/>
          <p:cNvPicPr>
            <a:picLocks noChangeAspect="1" noChangeArrowheads="1"/>
          </p:cNvPicPr>
          <p:nvPr/>
        </p:nvPicPr>
        <p:blipFill>
          <a:blip r:embed="rId2" cstate="print"/>
          <a:srcRect/>
          <a:stretch>
            <a:fillRect/>
          </a:stretch>
        </p:blipFill>
        <p:spPr bwMode="auto">
          <a:xfrm>
            <a:off x="7162800" y="3200400"/>
            <a:ext cx="1736725" cy="1736725"/>
          </a:xfrm>
          <a:prstGeom prst="rect">
            <a:avLst/>
          </a:prstGeom>
          <a:noFill/>
          <a:ln w="9525">
            <a:noFill/>
            <a:miter lim="800000"/>
            <a:headEnd/>
            <a:tailEnd/>
          </a:ln>
        </p:spPr>
      </p:pic>
      <p:sp>
        <p:nvSpPr>
          <p:cNvPr id="10"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
        <p:nvSpPr>
          <p:cNvPr id="12" name="Slide Number Placeholder 13"/>
          <p:cNvSpPr>
            <a:spLocks noGrp="1"/>
          </p:cNvSpPr>
          <p:nvPr>
            <p:ph type="sldNum" sz="quarter" idx="12"/>
          </p:nvPr>
        </p:nvSpPr>
        <p:spPr>
          <a:xfrm>
            <a:off x="8613648" y="6305550"/>
            <a:ext cx="457200" cy="476250"/>
          </a:xfrm>
        </p:spPr>
        <p:txBody>
          <a:bodyPr/>
          <a:lstStyle/>
          <a:p>
            <a:fld id="{6294C92D-0306-4E69-9CD3-20855E849650}" type="slidenum">
              <a:rPr kumimoji="0" lang="en-US" smtClean="0"/>
              <a:pPr/>
              <a:t>3</a:t>
            </a:fld>
            <a:endParaRPr kumimoji="0"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fontScale="90000"/>
          </a:bodyPr>
          <a:lstStyle/>
          <a:p>
            <a:pPr>
              <a:defRPr/>
            </a:pPr>
            <a:r>
              <a:rPr lang="en-US" dirty="0" smtClean="0"/>
              <a:t>UMBRELLA INSURANCE COVERAGE</a:t>
            </a:r>
            <a:endParaRPr lang="en-US" dirty="0"/>
          </a:p>
        </p:txBody>
      </p:sp>
      <p:sp>
        <p:nvSpPr>
          <p:cNvPr id="3" name="Content Placeholder 2"/>
          <p:cNvSpPr>
            <a:spLocks noGrp="1"/>
          </p:cNvSpPr>
          <p:nvPr>
            <p:ph sz="quarter" idx="1"/>
          </p:nvPr>
        </p:nvSpPr>
        <p:spPr>
          <a:xfrm>
            <a:off x="0" y="685800"/>
            <a:ext cx="9144000" cy="5791200"/>
          </a:xfrm>
        </p:spPr>
        <p:txBody>
          <a:bodyPr>
            <a:normAutofit fontScale="92500" lnSpcReduction="10000"/>
          </a:bodyPr>
          <a:lstStyle/>
          <a:p>
            <a:pPr>
              <a:buFont typeface="Wingdings 2" pitchFamily="18" charset="2"/>
              <a:buNone/>
              <a:defRPr/>
            </a:pPr>
            <a:r>
              <a:rPr lang="en-US" sz="1000" dirty="0" smtClean="0"/>
              <a:t>	</a:t>
            </a:r>
            <a:r>
              <a:rPr lang="en-US" sz="1000" b="1" dirty="0" smtClean="0"/>
              <a:t>Re:	UMBRELLA LIABILITY INSURANCE COVERAGE</a:t>
            </a:r>
          </a:p>
          <a:p>
            <a:pPr>
              <a:defRPr/>
            </a:pPr>
            <a:endParaRPr lang="en-US" sz="1000" dirty="0" smtClean="0"/>
          </a:p>
          <a:p>
            <a:pPr>
              <a:buFont typeface="Wingdings 2" pitchFamily="18" charset="2"/>
              <a:buNone/>
              <a:defRPr/>
            </a:pPr>
            <a:r>
              <a:rPr lang="en-US" sz="1000" dirty="0" smtClean="0"/>
              <a:t>Dear ________________:</a:t>
            </a:r>
          </a:p>
          <a:p>
            <a:pPr>
              <a:buFont typeface="Wingdings 2" pitchFamily="18" charset="2"/>
              <a:buNone/>
              <a:defRPr/>
            </a:pPr>
            <a:endParaRPr lang="en-US" sz="1000" dirty="0" smtClean="0"/>
          </a:p>
          <a:p>
            <a:pPr marL="0" indent="11113">
              <a:buFont typeface="Wingdings 2" pitchFamily="18" charset="2"/>
              <a:buNone/>
              <a:tabLst>
                <a:tab pos="457200" algn="l"/>
              </a:tabLst>
              <a:defRPr/>
            </a:pPr>
            <a:r>
              <a:rPr lang="en-US" sz="1000" dirty="0" smtClean="0"/>
              <a:t>	As part of our planning I wanted to reiterate the importance of having an appropriately coordinated and “gap free” liability and casualty insurance program.</a:t>
            </a:r>
          </a:p>
          <a:p>
            <a:pPr algn="just">
              <a:defRPr/>
            </a:pPr>
            <a:endParaRPr lang="en-US" sz="1000" dirty="0" smtClean="0"/>
          </a:p>
          <a:p>
            <a:pPr marL="0" indent="11113" algn="just">
              <a:buFont typeface="Wingdings 2" pitchFamily="18" charset="2"/>
              <a:buNone/>
              <a:tabLst>
                <a:tab pos="457200" algn="l"/>
              </a:tabLst>
              <a:defRPr/>
            </a:pPr>
            <a:r>
              <a:rPr lang="en-US" sz="1000" dirty="0" smtClean="0"/>
              <a:t>	I am enclosing a sample letter that some clients use to help assure that they have coverage for common gaps or mistakes made in structuring liability insurance.  If you would like assistance in completing this type of letter, please let me know.</a:t>
            </a:r>
          </a:p>
          <a:p>
            <a:pPr algn="just">
              <a:defRPr/>
            </a:pPr>
            <a:endParaRPr lang="en-US" sz="1000" dirty="0" smtClean="0"/>
          </a:p>
          <a:p>
            <a:pPr marL="0" indent="11113" algn="just">
              <a:buFont typeface="Wingdings 2" pitchFamily="18" charset="2"/>
              <a:buNone/>
              <a:tabLst>
                <a:tab pos="457200" algn="l"/>
              </a:tabLst>
              <a:defRPr/>
            </a:pPr>
            <a:r>
              <a:rPr lang="en-US" sz="1000" dirty="0" smtClean="0"/>
              <a:t>  	The rest of this letter is about umbrella liability insurance coverage.  We believe that it is very important to have appropriate limits of liability on automobile and homeowner insurance policies.  Typically, the automobile and homeowner policies will be at $500,000 coverage, and then there will be excess coverage under what is called a "personal umbrella policy."</a:t>
            </a:r>
          </a:p>
          <a:p>
            <a:pPr algn="just">
              <a:defRPr/>
            </a:pPr>
            <a:endParaRPr lang="en-US" sz="1000" dirty="0" smtClean="0"/>
          </a:p>
          <a:p>
            <a:pPr marL="0" indent="0" algn="just">
              <a:buFont typeface="Wingdings 2" pitchFamily="18" charset="2"/>
              <a:buNone/>
              <a:tabLst>
                <a:tab pos="457200" algn="l"/>
              </a:tabLst>
              <a:defRPr/>
            </a:pPr>
            <a:r>
              <a:rPr lang="en-US" sz="1000" dirty="0" smtClean="0"/>
              <a:t>	The personal umbrella policy is used in combination with homeowners and auto policies to cover most clients' needs.  If it is a true "umbrella" it will provide excess limits above and beyond your primary insurance coverage (such as homeowners, automobile or boat policy), and will also provide coverage for situations excluded or not addressed by underlying coverages.  Each individual insurance company will have its own requirement for limits that you must have on your primary policies.  You will want to be careful to assure that these policies are coordinated with your umbrella coverage.</a:t>
            </a:r>
          </a:p>
          <a:p>
            <a:pPr algn="just">
              <a:defRPr/>
            </a:pPr>
            <a:endParaRPr lang="en-US" sz="1000" dirty="0" smtClean="0"/>
          </a:p>
          <a:p>
            <a:pPr marL="0" indent="11113" algn="just">
              <a:buFont typeface="Wingdings 2" pitchFamily="18" charset="2"/>
              <a:buNone/>
              <a:tabLst>
                <a:tab pos="457200" algn="l"/>
              </a:tabLst>
              <a:defRPr/>
            </a:pPr>
            <a:r>
              <a:rPr lang="en-US" sz="1000" dirty="0" smtClean="0"/>
              <a:t>	Umbrella limits start at $1,000,000 and can go over $10,000,000.  Pricing for these policies are based primarily on the number of houses and vehicles to be insured, with each additional $1,000,000 of coverage being less expensive than the preceding</a:t>
            </a:r>
            <a:r>
              <a:rPr lang="en-US" sz="1000" b="1" dirty="0" smtClean="0"/>
              <a:t>.  In your situation I would probably have $___________________ of umbrella liability insurance.  Also, I would consider placing much of your brokerage account and other assets under a family limited partnership to further insulate you for creditor protection purposes. </a:t>
            </a:r>
          </a:p>
          <a:p>
            <a:pPr marL="0" indent="0" algn="just" eaLnBrk="1" hangingPunct="1">
              <a:spcBef>
                <a:spcPct val="0"/>
              </a:spcBef>
              <a:buClrTx/>
              <a:buSzTx/>
              <a:buFont typeface="Wingdings 2" pitchFamily="18" charset="2"/>
              <a:buNone/>
              <a:tabLst>
                <a:tab pos="457200" algn="l"/>
              </a:tabLst>
              <a:defRPr/>
            </a:pPr>
            <a:r>
              <a:rPr lang="en-US" sz="1000" dirty="0" smtClean="0">
                <a:solidFill>
                  <a:prstClr val="black"/>
                </a:solidFill>
              </a:rPr>
              <a:t>Another coverage that is often underutilized by clients is called "uninsured motorist coverage."  If you are in an automobile accident caused by someone who does not have enough coverage to pay for your damages, you can pursue your own insurance company to the extent of your "uninsured motorist" coverage.  We encourage clients to see what it costs to have $500,000 or more in uninsured motorist coverage to help compensate for catastrophic accidents that can happen.</a:t>
            </a:r>
          </a:p>
          <a:p>
            <a:pPr marL="0" indent="0" algn="just" eaLnBrk="1" hangingPunct="1">
              <a:spcBef>
                <a:spcPct val="0"/>
              </a:spcBef>
              <a:buClrTx/>
              <a:buSzTx/>
              <a:buFont typeface="Wingdings 2" pitchFamily="18" charset="2"/>
              <a:buNone/>
              <a:tabLst>
                <a:tab pos="457200" algn="l"/>
              </a:tabLst>
              <a:defRPr/>
            </a:pPr>
            <a:endParaRPr lang="en-US" sz="1000" dirty="0" smtClean="0">
              <a:solidFill>
                <a:prstClr val="black"/>
              </a:solidFill>
            </a:endParaRPr>
          </a:p>
          <a:p>
            <a:pPr marL="0" indent="0" algn="just" eaLnBrk="1" hangingPunct="1">
              <a:spcBef>
                <a:spcPct val="0"/>
              </a:spcBef>
              <a:buClrTx/>
              <a:buSzTx/>
              <a:buFont typeface="Wingdings 2" pitchFamily="18" charset="2"/>
              <a:buNone/>
              <a:tabLst>
                <a:tab pos="457200" algn="l"/>
              </a:tabLst>
              <a:defRPr/>
            </a:pPr>
            <a:r>
              <a:rPr lang="en-US" sz="1000" dirty="0" smtClean="0">
                <a:solidFill>
                  <a:prstClr val="black"/>
                </a:solidFill>
              </a:rPr>
              <a:t>	Some carriers, including citizens and carriers who have assumed policies from citizens do not provide liability coverage for pool and pet or animal related liabilities.  In this event the Umbrella liability coverage may or may not apply.  </a:t>
            </a:r>
            <a:r>
              <a:rPr lang="en-US" sz="1000" b="1" dirty="0" smtClean="0">
                <a:solidFill>
                  <a:prstClr val="black"/>
                </a:solidFill>
              </a:rPr>
              <a:t>This is something that should be discussed with the insurance agency or carrier that provides liability coverage.</a:t>
            </a:r>
          </a:p>
          <a:p>
            <a:pPr marL="0" indent="0" algn="just" eaLnBrk="1" hangingPunct="1">
              <a:spcBef>
                <a:spcPct val="0"/>
              </a:spcBef>
              <a:buClrTx/>
              <a:buSzTx/>
              <a:buFont typeface="Wingdings 2" pitchFamily="18" charset="2"/>
              <a:buNone/>
              <a:tabLst>
                <a:tab pos="457200" algn="l"/>
              </a:tabLst>
              <a:defRPr/>
            </a:pPr>
            <a:endParaRPr lang="en-US" sz="1000" dirty="0" smtClean="0">
              <a:solidFill>
                <a:prstClr val="black"/>
              </a:solidFill>
            </a:endParaRPr>
          </a:p>
          <a:p>
            <a:pPr marL="0" indent="0" algn="just" eaLnBrk="1" hangingPunct="1">
              <a:spcBef>
                <a:spcPct val="0"/>
              </a:spcBef>
              <a:buClrTx/>
              <a:buSzTx/>
              <a:buFont typeface="Wingdings 2" pitchFamily="18" charset="2"/>
              <a:buNone/>
              <a:tabLst>
                <a:tab pos="457200" algn="l"/>
              </a:tabLst>
              <a:defRPr/>
            </a:pPr>
            <a:r>
              <a:rPr lang="en-US" sz="1000" dirty="0" smtClean="0">
                <a:solidFill>
                  <a:prstClr val="black"/>
                </a:solidFill>
              </a:rPr>
              <a:t>	If we can provide you with any further information or with assistance concerning your insurances, please let us know.</a:t>
            </a:r>
          </a:p>
          <a:p>
            <a:pPr marL="0" indent="0" eaLnBrk="1" hangingPunct="1">
              <a:spcBef>
                <a:spcPct val="0"/>
              </a:spcBef>
              <a:buClrTx/>
              <a:buSzTx/>
              <a:buFont typeface="Wingdings 2" pitchFamily="18" charset="2"/>
              <a:buNone/>
              <a:tabLst>
                <a:tab pos="457200" algn="l"/>
              </a:tabLst>
              <a:defRPr/>
            </a:pPr>
            <a:endParaRPr lang="en-US" sz="1000" dirty="0" smtClean="0">
              <a:solidFill>
                <a:prstClr val="black"/>
              </a:solidFill>
            </a:endParaRPr>
          </a:p>
          <a:p>
            <a:pPr marL="0" indent="0" eaLnBrk="1" hangingPunct="1">
              <a:spcBef>
                <a:spcPct val="0"/>
              </a:spcBef>
              <a:buClrTx/>
              <a:buSzTx/>
              <a:buFont typeface="Wingdings 2" pitchFamily="18" charset="2"/>
              <a:buNone/>
              <a:tabLst>
                <a:tab pos="457200" algn="l"/>
              </a:tabLst>
              <a:defRPr/>
            </a:pPr>
            <a:r>
              <a:rPr lang="en-US" sz="1000" dirty="0" smtClean="0">
                <a:solidFill>
                  <a:prstClr val="black"/>
                </a:solidFill>
              </a:rPr>
              <a:t>				Very truly yours,</a:t>
            </a:r>
          </a:p>
          <a:p>
            <a:pPr marL="0" indent="0" eaLnBrk="1" hangingPunct="1">
              <a:spcBef>
                <a:spcPct val="0"/>
              </a:spcBef>
              <a:buClrTx/>
              <a:buSzTx/>
              <a:buFont typeface="Wingdings 2" pitchFamily="18" charset="2"/>
              <a:buNone/>
              <a:tabLst>
                <a:tab pos="457200" algn="l"/>
              </a:tabLst>
              <a:defRPr/>
            </a:pPr>
            <a:r>
              <a:rPr lang="en-US" sz="1000" dirty="0" smtClean="0">
                <a:solidFill>
                  <a:prstClr val="black"/>
                </a:solidFill>
              </a:rPr>
              <a:t>					</a:t>
            </a:r>
          </a:p>
          <a:p>
            <a:pPr marL="0" indent="0" eaLnBrk="1" hangingPunct="1">
              <a:spcBef>
                <a:spcPct val="0"/>
              </a:spcBef>
              <a:buClrTx/>
              <a:buSzTx/>
              <a:buFont typeface="Wingdings 2" pitchFamily="18" charset="2"/>
              <a:buNone/>
              <a:tabLst>
                <a:tab pos="457200" algn="l"/>
              </a:tabLst>
              <a:defRPr/>
            </a:pPr>
            <a:r>
              <a:rPr lang="en-US" sz="1000" dirty="0" smtClean="0">
                <a:solidFill>
                  <a:prstClr val="black"/>
                </a:solidFill>
              </a:rPr>
              <a:t>				Alan S. Gassman</a:t>
            </a:r>
          </a:p>
          <a:p>
            <a:pPr marL="0" indent="11113" algn="just">
              <a:buFont typeface="Wingdings 2" pitchFamily="18" charset="2"/>
              <a:buNone/>
              <a:tabLst>
                <a:tab pos="457200" algn="l"/>
              </a:tabLst>
              <a:defRPr/>
            </a:pPr>
            <a:endParaRPr lang="en-US" sz="800" b="1" dirty="0" smtClean="0"/>
          </a:p>
          <a:p>
            <a:pPr>
              <a:buFont typeface="Wingdings 2" pitchFamily="18" charset="2"/>
              <a:buNone/>
              <a:defRPr/>
            </a:pPr>
            <a:endParaRPr lang="en-US" sz="1200" dirty="0"/>
          </a:p>
        </p:txBody>
      </p:sp>
      <p:sp>
        <p:nvSpPr>
          <p:cNvPr id="45061" name="Text Box 7"/>
          <p:cNvSpPr txBox="1">
            <a:spLocks noChangeArrowheads="1"/>
          </p:cNvSpPr>
          <p:nvPr/>
        </p:nvSpPr>
        <p:spPr bwMode="auto">
          <a:xfrm>
            <a:off x="0" y="6626225"/>
            <a:ext cx="3657600" cy="231775"/>
          </a:xfrm>
          <a:prstGeom prst="rect">
            <a:avLst/>
          </a:prstGeom>
          <a:noFill/>
          <a:ln w="9525">
            <a:noFill/>
            <a:miter lim="800000"/>
            <a:headEnd/>
            <a:tailEnd/>
          </a:ln>
        </p:spPr>
        <p:txBody>
          <a:bodyPr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
        <p:nvSpPr>
          <p:cNvPr id="6" name="Slide Number Placeholder 13"/>
          <p:cNvSpPr>
            <a:spLocks noGrp="1"/>
          </p:cNvSpPr>
          <p:nvPr>
            <p:ph type="sldNum" sz="quarter" idx="12"/>
          </p:nvPr>
        </p:nvSpPr>
        <p:spPr>
          <a:xfrm>
            <a:off x="8613648" y="6305550"/>
            <a:ext cx="457200" cy="476250"/>
          </a:xfrm>
        </p:spPr>
        <p:txBody>
          <a:bodyPr/>
          <a:lstStyle/>
          <a:p>
            <a:fld id="{6294C92D-0306-4E69-9CD3-20855E849650}" type="slidenum">
              <a:rPr kumimoji="0" lang="en-US" smtClean="0"/>
              <a:pPr/>
              <a:t>4</a:t>
            </a:fld>
            <a:endParaRPr kumimoji="0"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extBox 1"/>
          <p:cNvSpPr txBox="1">
            <a:spLocks noChangeArrowheads="1"/>
          </p:cNvSpPr>
          <p:nvPr/>
        </p:nvSpPr>
        <p:spPr bwMode="auto">
          <a:xfrm>
            <a:off x="152400" y="152400"/>
            <a:ext cx="8839200" cy="7625164"/>
          </a:xfrm>
          <a:prstGeom prst="rect">
            <a:avLst/>
          </a:prstGeom>
          <a:noFill/>
          <a:ln w="9525">
            <a:noFill/>
            <a:miter lim="800000"/>
            <a:headEnd/>
            <a:tailEnd/>
          </a:ln>
        </p:spPr>
        <p:txBody>
          <a:bodyPr>
            <a:spAutoFit/>
          </a:bodyPr>
          <a:lstStyle/>
          <a:p>
            <a:pPr algn="just">
              <a:tabLst>
                <a:tab pos="457200" algn="l"/>
              </a:tabLst>
              <a:defRPr/>
            </a:pPr>
            <a:r>
              <a:rPr lang="en-US" sz="800" dirty="0"/>
              <a:t>	</a:t>
            </a:r>
          </a:p>
          <a:p>
            <a:pPr>
              <a:tabLst>
                <a:tab pos="457200" algn="l"/>
              </a:tabLst>
              <a:defRPr/>
            </a:pPr>
            <a:r>
              <a:rPr lang="en-US" sz="800" dirty="0"/>
              <a:t>Dear Liability Insurance Agency and/or Carrier:</a:t>
            </a:r>
          </a:p>
          <a:p>
            <a:pPr>
              <a:tabLst>
                <a:tab pos="457200" algn="l"/>
              </a:tabLst>
              <a:defRPr/>
            </a:pPr>
            <a:endParaRPr lang="en-US" sz="800" dirty="0"/>
          </a:p>
          <a:p>
            <a:pPr>
              <a:tabLst>
                <a:tab pos="457200" algn="l"/>
              </a:tabLst>
              <a:defRPr/>
            </a:pPr>
            <a:r>
              <a:rPr lang="en-US" sz="800" dirty="0"/>
              <a:t>	I recently met with my estate planning lawyer and wanted to make sure of the following:</a:t>
            </a:r>
          </a:p>
          <a:p>
            <a:pPr>
              <a:tabLst>
                <a:tab pos="457200" algn="l"/>
              </a:tabLst>
              <a:defRPr/>
            </a:pPr>
            <a:endParaRPr lang="en-US" sz="800" dirty="0"/>
          </a:p>
          <a:p>
            <a:pPr>
              <a:tabLst>
                <a:tab pos="457200" algn="l"/>
              </a:tabLst>
              <a:defRPr/>
            </a:pPr>
            <a:r>
              <a:rPr lang="en-US" sz="800" dirty="0"/>
              <a:t>	1.	Please confirm that we have Personal Liability Umbrella insurance covering our automobiles, boats, recreational vehicles, and all properties owned.  I would like quotes on the following coverage limits, $1,000,000, $3,000,000 and $5,000,000, with and without Uninsured Motorist coverage.</a:t>
            </a:r>
          </a:p>
          <a:p>
            <a:pPr>
              <a:tabLst>
                <a:tab pos="457200" algn="l"/>
              </a:tabLst>
              <a:defRPr/>
            </a:pPr>
            <a:endParaRPr lang="en-US" sz="800" dirty="0"/>
          </a:p>
          <a:p>
            <a:pPr>
              <a:tabLst>
                <a:tab pos="457200" algn="l"/>
              </a:tabLst>
              <a:defRPr/>
            </a:pPr>
            <a:r>
              <a:rPr lang="en-US" sz="800" dirty="0"/>
              <a:t>	2.	Please confirm that we are covered for animal liability under our primary homeowners insurance and confirm that the Liability Umbrella would also extend to animal liability.  We have been told that the primary homeowners may exclude animal liability and that some Liability Umbrella policies will not provide coverage when the primary homeowners insurance excludes same.</a:t>
            </a:r>
          </a:p>
          <a:p>
            <a:pPr>
              <a:tabLst>
                <a:tab pos="457200" algn="l"/>
              </a:tabLst>
              <a:defRPr/>
            </a:pPr>
            <a:endParaRPr lang="en-US" sz="800" dirty="0"/>
          </a:p>
          <a:p>
            <a:pPr>
              <a:tabLst>
                <a:tab pos="457200" algn="l"/>
              </a:tabLst>
              <a:defRPr/>
            </a:pPr>
            <a:r>
              <a:rPr lang="en-US" sz="800" dirty="0"/>
              <a:t>	3.	Please confirm that we are covered for pool related accidents occurring on our property and also confirm that the Personal Liability Umbrella policy will also extend coverage to pool related accidents.</a:t>
            </a:r>
          </a:p>
          <a:p>
            <a:pPr algn="just">
              <a:tabLst>
                <a:tab pos="457200" algn="l"/>
              </a:tabLst>
              <a:defRPr/>
            </a:pPr>
            <a:r>
              <a:rPr lang="en-US" sz="800" dirty="0" smtClean="0"/>
              <a:t>	4</a:t>
            </a:r>
            <a:r>
              <a:rPr lang="en-US" sz="800" dirty="0"/>
              <a:t>. 	Can you please confirm that we are covered for cars being driven by  _____________________.</a:t>
            </a:r>
          </a:p>
          <a:p>
            <a:pPr algn="just">
              <a:tabLst>
                <a:tab pos="457200" algn="l"/>
              </a:tabLst>
              <a:defRPr/>
            </a:pPr>
            <a:endParaRPr lang="en-US" sz="800" dirty="0"/>
          </a:p>
          <a:p>
            <a:pPr algn="just">
              <a:tabLst>
                <a:tab pos="457200" algn="l"/>
              </a:tabLst>
              <a:defRPr/>
            </a:pPr>
            <a:r>
              <a:rPr lang="en-US" sz="800" dirty="0"/>
              <a:t>	5.	Can you please confirm that we are covered for the investment property that we own at ______________________________.  It is titled under the name of ______________________________?</a:t>
            </a:r>
          </a:p>
          <a:p>
            <a:pPr algn="just">
              <a:tabLst>
                <a:tab pos="457200" algn="l"/>
              </a:tabLst>
              <a:defRPr/>
            </a:pPr>
            <a:endParaRPr lang="en-US" sz="800" dirty="0"/>
          </a:p>
          <a:p>
            <a:pPr algn="just">
              <a:tabLst>
                <a:tab pos="457200" algn="l"/>
              </a:tabLst>
              <a:defRPr/>
            </a:pPr>
            <a:r>
              <a:rPr lang="en-US" sz="800" dirty="0"/>
              <a:t>	6.	Can you please confirm that we are covered for our  ______________________________ boat, which is ______ foot long and is normally stored at  ______________________________.  The horsepower is ______________.</a:t>
            </a:r>
          </a:p>
          <a:p>
            <a:pPr algn="just">
              <a:tabLst>
                <a:tab pos="457200" algn="l"/>
              </a:tabLst>
              <a:defRPr/>
            </a:pPr>
            <a:endParaRPr lang="en-US" sz="800" dirty="0"/>
          </a:p>
          <a:p>
            <a:pPr algn="just">
              <a:tabLst>
                <a:tab pos="457200" algn="l"/>
              </a:tabLst>
              <a:defRPr/>
            </a:pPr>
            <a:r>
              <a:rPr lang="en-US" sz="800" dirty="0"/>
              <a:t>	Are we also covered for trailering the boat with our trailer?</a:t>
            </a:r>
          </a:p>
          <a:p>
            <a:pPr algn="just">
              <a:tabLst>
                <a:tab pos="457200" algn="l"/>
              </a:tabLst>
              <a:defRPr/>
            </a:pPr>
            <a:endParaRPr lang="en-US" sz="800" dirty="0"/>
          </a:p>
          <a:p>
            <a:pPr algn="just">
              <a:tabLst>
                <a:tab pos="457200" algn="l"/>
              </a:tabLst>
              <a:defRPr/>
            </a:pPr>
            <a:r>
              <a:rPr lang="en-US" sz="800" dirty="0"/>
              <a:t>	Also, can you please confirm that we are covered for our waverunner/jet ski which is a _________________ with horsepower of _________________.  It is stored at ________________________.</a:t>
            </a:r>
          </a:p>
          <a:p>
            <a:pPr algn="just">
              <a:tabLst>
                <a:tab pos="457200" algn="l"/>
              </a:tabLst>
              <a:defRPr/>
            </a:pPr>
            <a:endParaRPr lang="en-US" sz="800" dirty="0"/>
          </a:p>
          <a:p>
            <a:pPr algn="just">
              <a:tabLst>
                <a:tab pos="457200" algn="l"/>
              </a:tabLst>
              <a:defRPr/>
            </a:pPr>
            <a:r>
              <a:rPr lang="en-US" sz="800" dirty="0"/>
              <a:t>	7.  	You do not handle the coverage for our vacation ______________________________ in ______________________________ or our vacation ____________________________ in ______________________________.  Is our potential liability relating to the use of these properties covered under our umbrella, or do we have to obtain a separate umbrella for these properties?</a:t>
            </a:r>
          </a:p>
          <a:p>
            <a:pPr algn="just">
              <a:tabLst>
                <a:tab pos="457200" algn="l"/>
              </a:tabLst>
              <a:defRPr/>
            </a:pPr>
            <a:endParaRPr lang="en-US" sz="800" dirty="0"/>
          </a:p>
          <a:p>
            <a:pPr algn="just">
              <a:tabLst>
                <a:tab pos="457200" algn="l"/>
              </a:tabLst>
              <a:defRPr/>
            </a:pPr>
            <a:r>
              <a:rPr lang="en-US" sz="800" dirty="0"/>
              <a:t>	Our ______________________________ and _____________________________ are stored and used up in our ______________________________ ______________________________.</a:t>
            </a:r>
          </a:p>
          <a:p>
            <a:pPr algn="just">
              <a:tabLst>
                <a:tab pos="457200" algn="l"/>
              </a:tabLst>
              <a:defRPr/>
            </a:pPr>
            <a:r>
              <a:rPr lang="en-US" sz="800" dirty="0"/>
              <a:t>								</a:t>
            </a:r>
          </a:p>
          <a:p>
            <a:pPr algn="just">
              <a:tabLst>
                <a:tab pos="457200" algn="l"/>
              </a:tabLst>
              <a:defRPr/>
            </a:pPr>
            <a:r>
              <a:rPr lang="en-US" sz="800" dirty="0"/>
              <a:t>	8.	______________________________ drives the car owned by ______________________________  both for personal purposes and with respect to the  ______________________________ business.  We assume our coverage includes business driving both by  ______________________________ and by ______________________________ who occasionally drive the car for the business.</a:t>
            </a:r>
          </a:p>
          <a:p>
            <a:pPr algn="just">
              <a:tabLst>
                <a:tab pos="457200" algn="l"/>
              </a:tabLst>
              <a:defRPr/>
            </a:pPr>
            <a:r>
              <a:rPr lang="en-US" sz="800" dirty="0"/>
              <a:t>	9. 	Can you please confirm that we are covered for our motorcycle being driven by ___________.			</a:t>
            </a:r>
          </a:p>
          <a:p>
            <a:pPr algn="just">
              <a:tabLst>
                <a:tab pos="457200" algn="l"/>
              </a:tabLst>
              <a:defRPr/>
            </a:pPr>
            <a:endParaRPr lang="en-US" sz="800" dirty="0"/>
          </a:p>
          <a:p>
            <a:pPr algn="just">
              <a:tabLst>
                <a:tab pos="457200" algn="l"/>
              </a:tabLst>
              <a:defRPr/>
            </a:pPr>
            <a:r>
              <a:rPr lang="en-US" sz="800" dirty="0"/>
              <a:t>	10.	Is there anything not mentioned above that comes to mind that we should be aware of?</a:t>
            </a:r>
          </a:p>
          <a:p>
            <a:pPr algn="just">
              <a:defRPr/>
            </a:pPr>
            <a:endParaRPr lang="en-US" sz="800" dirty="0"/>
          </a:p>
          <a:p>
            <a:pPr algn="just">
              <a:defRPr/>
            </a:pPr>
            <a:r>
              <a:rPr lang="en-US" sz="800" dirty="0"/>
              <a:t>	Please send our lawyer, Alan S. Gassman, a copy of your response to this letter, which has been generated as a part of our estate planning.  Alan's email address is AGassman@gassmanpa.com and his street address is 1245 Court Street, Suite 102, Clearwater, Florida 33746.  His fax number is (727) 443-5829.  Please send us a copy of your response as well.</a:t>
            </a:r>
          </a:p>
          <a:p>
            <a:pPr algn="just">
              <a:defRPr/>
            </a:pPr>
            <a:endParaRPr lang="en-US" sz="800" dirty="0"/>
          </a:p>
          <a:p>
            <a:pPr algn="just">
              <a:defRPr/>
            </a:pPr>
            <a:r>
              <a:rPr lang="en-US" sz="800" dirty="0"/>
              <a:t>	If you have any further suggestions with respect to our coverages please let us know.</a:t>
            </a:r>
          </a:p>
          <a:p>
            <a:pPr>
              <a:defRPr/>
            </a:pPr>
            <a:endParaRPr lang="en-US" sz="800" dirty="0"/>
          </a:p>
          <a:p>
            <a:pPr>
              <a:defRPr/>
            </a:pPr>
            <a:r>
              <a:rPr lang="en-US" sz="800" dirty="0"/>
              <a:t>	Thank you very much for your assistance herewith.</a:t>
            </a:r>
          </a:p>
          <a:p>
            <a:pPr>
              <a:defRPr/>
            </a:pPr>
            <a:endParaRPr lang="en-US" sz="800" dirty="0"/>
          </a:p>
          <a:p>
            <a:pPr>
              <a:defRPr/>
            </a:pPr>
            <a:r>
              <a:rPr lang="en-US" sz="800" dirty="0"/>
              <a:t>			Best personal regards,</a:t>
            </a:r>
          </a:p>
          <a:p>
            <a:pPr>
              <a:defRPr/>
            </a:pPr>
            <a:endParaRPr lang="en-US" sz="1050" dirty="0"/>
          </a:p>
          <a:p>
            <a:pPr>
              <a:defRPr/>
            </a:pPr>
            <a:endParaRPr lang="en-US" sz="1050" dirty="0"/>
          </a:p>
          <a:p>
            <a:pPr>
              <a:defRPr/>
            </a:pPr>
            <a:endParaRPr lang="en-US" sz="1050" dirty="0"/>
          </a:p>
          <a:p>
            <a:pPr>
              <a:defRPr/>
            </a:pPr>
            <a:endParaRPr lang="en-US" sz="1050" dirty="0"/>
          </a:p>
          <a:p>
            <a:pPr>
              <a:defRPr/>
            </a:pPr>
            <a:endParaRPr lang="en-US" sz="1050" dirty="0"/>
          </a:p>
          <a:p>
            <a:pPr>
              <a:defRPr/>
            </a:pPr>
            <a:endParaRPr lang="en-US" sz="1050" dirty="0"/>
          </a:p>
          <a:p>
            <a:pPr algn="just">
              <a:defRPr/>
            </a:pPr>
            <a:endParaRPr lang="en-US" sz="800" dirty="0"/>
          </a:p>
          <a:p>
            <a:pPr>
              <a:tabLst>
                <a:tab pos="457200" algn="l"/>
              </a:tabLst>
              <a:defRPr/>
            </a:pPr>
            <a:endParaRPr lang="en-US" sz="800" dirty="0"/>
          </a:p>
          <a:p>
            <a:pPr>
              <a:tabLst>
                <a:tab pos="457200" algn="l"/>
              </a:tabLst>
              <a:defRPr/>
            </a:pPr>
            <a:endParaRPr lang="en-US" sz="800" dirty="0"/>
          </a:p>
        </p:txBody>
      </p:sp>
      <p:sp>
        <p:nvSpPr>
          <p:cNvPr id="46084" name="Text Box 7"/>
          <p:cNvSpPr txBox="1">
            <a:spLocks noChangeArrowheads="1"/>
          </p:cNvSpPr>
          <p:nvPr/>
        </p:nvSpPr>
        <p:spPr bwMode="auto">
          <a:xfrm>
            <a:off x="228600" y="6477000"/>
            <a:ext cx="3657600" cy="231775"/>
          </a:xfrm>
          <a:prstGeom prst="rect">
            <a:avLst/>
          </a:prstGeom>
          <a:noFill/>
          <a:ln w="9525">
            <a:noFill/>
            <a:miter lim="800000"/>
            <a:headEnd/>
            <a:tailEnd/>
          </a:ln>
        </p:spPr>
        <p:txBody>
          <a:bodyPr lIns="79234" tIns="39617" rIns="79234" bIns="39617">
            <a:spAutoFit/>
          </a:bodyPr>
          <a:lstStyle/>
          <a:p>
            <a:pPr defTabSz="711200">
              <a:spcBef>
                <a:spcPct val="50000"/>
              </a:spcBef>
            </a:pPr>
            <a:r>
              <a:rPr lang="en-US" sz="1000">
                <a:latin typeface="Times New Roman" pitchFamily="18" charset="0"/>
              </a:rPr>
              <a:t>Copyright © 2011  Gassman Law Associates, P.A.</a:t>
            </a:r>
          </a:p>
        </p:txBody>
      </p:sp>
      <p:sp>
        <p:nvSpPr>
          <p:cNvPr id="6" name="Slide Number Placeholder 13"/>
          <p:cNvSpPr>
            <a:spLocks noGrp="1"/>
          </p:cNvSpPr>
          <p:nvPr>
            <p:ph type="sldNum" sz="quarter" idx="12"/>
          </p:nvPr>
        </p:nvSpPr>
        <p:spPr>
          <a:xfrm>
            <a:off x="8613648" y="6305550"/>
            <a:ext cx="457200" cy="476250"/>
          </a:xfrm>
        </p:spPr>
        <p:txBody>
          <a:bodyPr/>
          <a:lstStyle/>
          <a:p>
            <a:fld id="{6294C92D-0306-4E69-9CD3-20855E849650}" type="slidenum">
              <a:rPr kumimoji="0" lang="en-US" smtClean="0"/>
              <a:pPr/>
              <a:t>5</a:t>
            </a:fld>
            <a:endParaRPr kumimoji="0"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498080" cy="1143000"/>
          </a:xfrm>
        </p:spPr>
        <p:txBody>
          <a:bodyPr>
            <a:normAutofit fontScale="90000"/>
          </a:bodyPr>
          <a:lstStyle/>
          <a:p>
            <a:pPr algn="ctr"/>
            <a:r>
              <a:rPr lang="en-US" dirty="0" smtClean="0"/>
              <a:t>Metropolitan Auto Insurance Declaration Page</a:t>
            </a:r>
            <a:endParaRPr lang="en-US" dirty="0"/>
          </a:p>
        </p:txBody>
      </p:sp>
      <p:pic>
        <p:nvPicPr>
          <p:cNvPr id="9" name="Content Placeholder 8" descr="Page 1 from #1 - Metropolitan Auto Dec Pg.jpg"/>
          <p:cNvPicPr>
            <a:picLocks noGrp="1" noChangeAspect="1"/>
          </p:cNvPicPr>
          <p:nvPr>
            <p:ph idx="1"/>
          </p:nvPr>
        </p:nvPicPr>
        <p:blipFill>
          <a:blip r:embed="rId3" cstate="print"/>
          <a:stretch>
            <a:fillRect/>
          </a:stretch>
        </p:blipFill>
        <p:spPr>
          <a:xfrm>
            <a:off x="1371600" y="1371600"/>
            <a:ext cx="7315200" cy="4038600"/>
          </a:xfrm>
        </p:spPr>
      </p:pic>
      <p:sp>
        <p:nvSpPr>
          <p:cNvPr id="14" name="Slide Number Placeholder 13"/>
          <p:cNvSpPr>
            <a:spLocks noGrp="1"/>
          </p:cNvSpPr>
          <p:nvPr>
            <p:ph type="sldNum" sz="quarter" idx="12"/>
          </p:nvPr>
        </p:nvSpPr>
        <p:spPr/>
        <p:txBody>
          <a:bodyPr/>
          <a:lstStyle/>
          <a:p>
            <a:fld id="{6294C92D-0306-4E69-9CD3-20855E849650}" type="slidenum">
              <a:rPr kumimoji="0" lang="en-US" smtClean="0"/>
              <a:pPr/>
              <a:t>6</a:t>
            </a:fld>
            <a:endParaRPr kumimoji="0" lang="en-US"/>
          </a:p>
        </p:txBody>
      </p:sp>
      <p:sp>
        <p:nvSpPr>
          <p:cNvPr id="6" name="Oval 5"/>
          <p:cNvSpPr/>
          <p:nvPr/>
        </p:nvSpPr>
        <p:spPr>
          <a:xfrm>
            <a:off x="1219200" y="4038600"/>
            <a:ext cx="3124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276600" y="3124200"/>
            <a:ext cx="47244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95400" y="5334000"/>
            <a:ext cx="7391400" cy="1415772"/>
          </a:xfrm>
          <a:prstGeom prst="rect">
            <a:avLst/>
          </a:prstGeom>
          <a:noFill/>
        </p:spPr>
        <p:txBody>
          <a:bodyPr wrap="square" rtlCol="0">
            <a:spAutoFit/>
          </a:bodyPr>
          <a:lstStyle/>
          <a:p>
            <a:r>
              <a:rPr lang="en-US" sz="1400" b="1" dirty="0" smtClean="0">
                <a:solidFill>
                  <a:schemeClr val="accent1"/>
                </a:solidFill>
              </a:rPr>
              <a:t>Notes:</a:t>
            </a:r>
          </a:p>
          <a:p>
            <a:pPr>
              <a:buFont typeface="Arial" pitchFamily="34" charset="0"/>
              <a:buChar char="•"/>
            </a:pPr>
            <a:r>
              <a:rPr lang="en-US" sz="1200" b="1" dirty="0" smtClean="0">
                <a:solidFill>
                  <a:schemeClr val="accent1"/>
                </a:solidFill>
              </a:rPr>
              <a:t>This is a prime example of an auto insurance policy with extremely low coverage considering there are 2 young men on the policy.</a:t>
            </a:r>
          </a:p>
          <a:p>
            <a:endParaRPr lang="en-US" sz="1200" b="1" dirty="0" smtClean="0">
              <a:solidFill>
                <a:schemeClr val="accent1"/>
              </a:solidFill>
            </a:endParaRPr>
          </a:p>
          <a:p>
            <a:pPr>
              <a:buFont typeface="Arial" pitchFamily="34" charset="0"/>
              <a:buChar char="•"/>
            </a:pPr>
            <a:r>
              <a:rPr lang="en-US" sz="1200" b="1" dirty="0" smtClean="0">
                <a:solidFill>
                  <a:schemeClr val="accent1"/>
                </a:solidFill>
              </a:rPr>
              <a:t>Statistically, young men tend to be involved in more auto accidents than others.  By including their children on the policy, this family is more of a liability to the insurance carrier and their insurance premiums will most likely reflect that.</a:t>
            </a:r>
            <a:endParaRPr lang="en-US" sz="1200" b="1" dirty="0">
              <a:solidFill>
                <a:schemeClr val="accent1"/>
              </a:solidFill>
            </a:endParaRPr>
          </a:p>
        </p:txBody>
      </p:sp>
      <p:sp>
        <p:nvSpPr>
          <p:cNvPr id="10"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498080" cy="1143000"/>
          </a:xfrm>
        </p:spPr>
        <p:txBody>
          <a:bodyPr>
            <a:normAutofit fontScale="90000"/>
          </a:bodyPr>
          <a:lstStyle/>
          <a:p>
            <a:pPr algn="ctr"/>
            <a:r>
              <a:rPr lang="en-US" dirty="0" smtClean="0"/>
              <a:t>Progressive Auto Insurance Declaration Page</a:t>
            </a:r>
            <a:endParaRPr lang="en-US" dirty="0"/>
          </a:p>
        </p:txBody>
      </p:sp>
      <p:pic>
        <p:nvPicPr>
          <p:cNvPr id="9" name="Content Placeholder 8" descr="Page 1 from #1 - Metropolitan Auto Dec Pg.jpg"/>
          <p:cNvPicPr>
            <a:picLocks noGrp="1" noChangeAspect="1"/>
          </p:cNvPicPr>
          <p:nvPr>
            <p:ph idx="1"/>
          </p:nvPr>
        </p:nvPicPr>
        <p:blipFill>
          <a:blip r:embed="rId3" cstate="print"/>
          <a:stretch>
            <a:fillRect/>
          </a:stretch>
        </p:blipFill>
        <p:spPr>
          <a:xfrm>
            <a:off x="1066800" y="1219200"/>
            <a:ext cx="4724400" cy="5486400"/>
          </a:xfrm>
        </p:spPr>
      </p:pic>
      <p:sp>
        <p:nvSpPr>
          <p:cNvPr id="12" name="Slide Number Placeholder 11"/>
          <p:cNvSpPr>
            <a:spLocks noGrp="1"/>
          </p:cNvSpPr>
          <p:nvPr>
            <p:ph type="sldNum" sz="quarter" idx="12"/>
          </p:nvPr>
        </p:nvSpPr>
        <p:spPr/>
        <p:txBody>
          <a:bodyPr/>
          <a:lstStyle/>
          <a:p>
            <a:fld id="{6294C92D-0306-4E69-9CD3-20855E849650}" type="slidenum">
              <a:rPr kumimoji="0" lang="en-US" smtClean="0"/>
              <a:pPr/>
              <a:t>7</a:t>
            </a:fld>
            <a:endParaRPr kumimoji="0" lang="en-US"/>
          </a:p>
        </p:txBody>
      </p:sp>
      <p:sp>
        <p:nvSpPr>
          <p:cNvPr id="11" name="TextBox 10"/>
          <p:cNvSpPr txBox="1"/>
          <p:nvPr/>
        </p:nvSpPr>
        <p:spPr>
          <a:xfrm>
            <a:off x="5791200" y="1920657"/>
            <a:ext cx="3048000" cy="2523768"/>
          </a:xfrm>
          <a:prstGeom prst="rect">
            <a:avLst/>
          </a:prstGeom>
          <a:noFill/>
        </p:spPr>
        <p:txBody>
          <a:bodyPr wrap="square" rtlCol="0">
            <a:spAutoFit/>
          </a:bodyPr>
          <a:lstStyle/>
          <a:p>
            <a:pPr algn="just"/>
            <a:r>
              <a:rPr lang="en-US" sz="1400" b="1" dirty="0" smtClean="0">
                <a:solidFill>
                  <a:srgbClr val="3891A7"/>
                </a:solidFill>
              </a:rPr>
              <a:t>Notes:</a:t>
            </a:r>
          </a:p>
          <a:p>
            <a:pPr algn="just">
              <a:buFont typeface="Arial" pitchFamily="34" charset="0"/>
              <a:buChar char="•"/>
            </a:pPr>
            <a:r>
              <a:rPr lang="en-US" sz="1200" b="1" dirty="0" smtClean="0">
                <a:solidFill>
                  <a:srgbClr val="3891A7"/>
                </a:solidFill>
              </a:rPr>
              <a:t> It is important to pay attention to the limitations of your policy.  This policy shows a $5,000 limit for medical payments for each person.  The actual cost of medical care after an auto accident could very easily exceed this limitation.</a:t>
            </a:r>
          </a:p>
          <a:p>
            <a:endParaRPr lang="en-US" sz="1200" b="1" dirty="0" smtClean="0">
              <a:solidFill>
                <a:srgbClr val="3891A7"/>
              </a:solidFill>
            </a:endParaRPr>
          </a:p>
          <a:p>
            <a:pPr algn="just">
              <a:buFont typeface="Arial" pitchFamily="34" charset="0"/>
              <a:buChar char="•"/>
            </a:pPr>
            <a:r>
              <a:rPr lang="en-US" sz="1200" b="1" dirty="0" smtClean="0">
                <a:solidFill>
                  <a:srgbClr val="3891A7"/>
                </a:solidFill>
              </a:rPr>
              <a:t> There are many features that you can add-on to your auto insurance policy that can help keep you better protected in the event of an accident.</a:t>
            </a:r>
            <a:endParaRPr lang="en-US" sz="1200" b="1" dirty="0">
              <a:solidFill>
                <a:srgbClr val="3891A7"/>
              </a:solidFill>
            </a:endParaRPr>
          </a:p>
        </p:txBody>
      </p:sp>
      <p:sp>
        <p:nvSpPr>
          <p:cNvPr id="8" name="Oval 7"/>
          <p:cNvSpPr/>
          <p:nvPr/>
        </p:nvSpPr>
        <p:spPr>
          <a:xfrm>
            <a:off x="1066800" y="4800600"/>
            <a:ext cx="533400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498080" cy="1143000"/>
          </a:xfrm>
        </p:spPr>
        <p:txBody>
          <a:bodyPr>
            <a:normAutofit fontScale="90000"/>
          </a:bodyPr>
          <a:lstStyle/>
          <a:p>
            <a:pPr algn="ctr"/>
            <a:r>
              <a:rPr lang="en-US" dirty="0" smtClean="0"/>
              <a:t>Progressive Boat Insurance Declaration Page</a:t>
            </a:r>
            <a:endParaRPr lang="en-US" dirty="0"/>
          </a:p>
        </p:txBody>
      </p:sp>
      <p:pic>
        <p:nvPicPr>
          <p:cNvPr id="9" name="Content Placeholder 8" descr="Page 1 from #1 - Metropolitan Auto Dec Pg.jpg"/>
          <p:cNvPicPr>
            <a:picLocks noGrp="1" noChangeAspect="1"/>
          </p:cNvPicPr>
          <p:nvPr>
            <p:ph idx="1"/>
          </p:nvPr>
        </p:nvPicPr>
        <p:blipFill>
          <a:blip r:embed="rId3" cstate="print"/>
          <a:stretch>
            <a:fillRect/>
          </a:stretch>
        </p:blipFill>
        <p:spPr>
          <a:xfrm>
            <a:off x="1066800" y="1295400"/>
            <a:ext cx="4724400" cy="5334000"/>
          </a:xfrm>
        </p:spPr>
      </p:pic>
      <p:sp>
        <p:nvSpPr>
          <p:cNvPr id="10" name="Slide Number Placeholder 9"/>
          <p:cNvSpPr>
            <a:spLocks noGrp="1"/>
          </p:cNvSpPr>
          <p:nvPr>
            <p:ph type="sldNum" sz="quarter" idx="12"/>
          </p:nvPr>
        </p:nvSpPr>
        <p:spPr/>
        <p:txBody>
          <a:bodyPr/>
          <a:lstStyle/>
          <a:p>
            <a:fld id="{6294C92D-0306-4E69-9CD3-20855E849650}" type="slidenum">
              <a:rPr kumimoji="0" lang="en-US" smtClean="0"/>
              <a:pPr/>
              <a:t>8</a:t>
            </a:fld>
            <a:endParaRPr kumimoji="0" lang="en-US"/>
          </a:p>
        </p:txBody>
      </p:sp>
      <p:sp>
        <p:nvSpPr>
          <p:cNvPr id="11" name="TextBox 10"/>
          <p:cNvSpPr txBox="1"/>
          <p:nvPr/>
        </p:nvSpPr>
        <p:spPr>
          <a:xfrm>
            <a:off x="5791200" y="1904762"/>
            <a:ext cx="3048000" cy="1600438"/>
          </a:xfrm>
          <a:prstGeom prst="rect">
            <a:avLst/>
          </a:prstGeom>
          <a:noFill/>
        </p:spPr>
        <p:txBody>
          <a:bodyPr wrap="square" rtlCol="0">
            <a:spAutoFit/>
          </a:bodyPr>
          <a:lstStyle/>
          <a:p>
            <a:pPr algn="just"/>
            <a:r>
              <a:rPr lang="en-US" sz="1400" b="1" dirty="0" smtClean="0">
                <a:solidFill>
                  <a:srgbClr val="3891A7"/>
                </a:solidFill>
              </a:rPr>
              <a:t>Notes:</a:t>
            </a:r>
          </a:p>
          <a:p>
            <a:pPr algn="just">
              <a:buFont typeface="Arial" pitchFamily="34" charset="0"/>
              <a:buChar char="•"/>
            </a:pPr>
            <a:r>
              <a:rPr lang="en-US" sz="1200" b="1" dirty="0" smtClean="0">
                <a:solidFill>
                  <a:srgbClr val="3891A7"/>
                </a:solidFill>
              </a:rPr>
              <a:t> An accident can happen just as suddenly on water than on a road.   It is very important to make sure that your boat owner’s insurance would be ample to cover enough of the damages that would incur should you ever be in an accident.</a:t>
            </a:r>
          </a:p>
        </p:txBody>
      </p:sp>
      <p:sp>
        <p:nvSpPr>
          <p:cNvPr id="6"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315200" cy="1143000"/>
          </a:xfrm>
        </p:spPr>
        <p:txBody>
          <a:bodyPr>
            <a:noAutofit/>
          </a:bodyPr>
          <a:lstStyle/>
          <a:p>
            <a:pPr algn="ctr"/>
            <a:r>
              <a:rPr lang="en-US" sz="3900" dirty="0" smtClean="0"/>
              <a:t>Capitol Flood Insurance Declaration Page</a:t>
            </a:r>
            <a:endParaRPr lang="en-US" sz="3900" dirty="0"/>
          </a:p>
        </p:txBody>
      </p:sp>
      <p:pic>
        <p:nvPicPr>
          <p:cNvPr id="9" name="Content Placeholder 8" descr="Page 1 from #1 - Metropolitan Auto Dec Pg.jpg"/>
          <p:cNvPicPr>
            <a:picLocks noGrp="1" noChangeAspect="1"/>
          </p:cNvPicPr>
          <p:nvPr>
            <p:ph idx="1"/>
          </p:nvPr>
        </p:nvPicPr>
        <p:blipFill>
          <a:blip r:embed="rId3" cstate="print"/>
          <a:stretch>
            <a:fillRect/>
          </a:stretch>
        </p:blipFill>
        <p:spPr>
          <a:xfrm>
            <a:off x="1371600" y="1307901"/>
            <a:ext cx="7239000" cy="4254699"/>
          </a:xfrm>
        </p:spPr>
      </p:pic>
      <p:sp>
        <p:nvSpPr>
          <p:cNvPr id="8" name="Slide Number Placeholder 7"/>
          <p:cNvSpPr>
            <a:spLocks noGrp="1"/>
          </p:cNvSpPr>
          <p:nvPr>
            <p:ph type="sldNum" sz="quarter" idx="12"/>
          </p:nvPr>
        </p:nvSpPr>
        <p:spPr/>
        <p:txBody>
          <a:bodyPr/>
          <a:lstStyle/>
          <a:p>
            <a:fld id="{6294C92D-0306-4E69-9CD3-20855E849650}" type="slidenum">
              <a:rPr kumimoji="0" lang="en-US" smtClean="0"/>
              <a:pPr/>
              <a:t>9</a:t>
            </a:fld>
            <a:endParaRPr kumimoji="0" lang="en-US"/>
          </a:p>
        </p:txBody>
      </p:sp>
      <p:sp>
        <p:nvSpPr>
          <p:cNvPr id="5" name="Oval 4"/>
          <p:cNvSpPr/>
          <p:nvPr/>
        </p:nvSpPr>
        <p:spPr>
          <a:xfrm>
            <a:off x="1752600" y="4419600"/>
            <a:ext cx="8382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95400" y="5486400"/>
            <a:ext cx="7391400" cy="1261884"/>
          </a:xfrm>
          <a:prstGeom prst="rect">
            <a:avLst/>
          </a:prstGeom>
          <a:noFill/>
        </p:spPr>
        <p:txBody>
          <a:bodyPr wrap="square" rtlCol="0">
            <a:spAutoFit/>
          </a:bodyPr>
          <a:lstStyle/>
          <a:p>
            <a:r>
              <a:rPr lang="en-US" sz="1400" b="1" dirty="0" smtClean="0">
                <a:solidFill>
                  <a:srgbClr val="3891A7"/>
                </a:solidFill>
              </a:rPr>
              <a:t>Notes:</a:t>
            </a:r>
          </a:p>
          <a:p>
            <a:pPr>
              <a:buFont typeface="Arial" pitchFamily="34" charset="0"/>
              <a:buChar char="•"/>
            </a:pPr>
            <a:r>
              <a:rPr lang="en-US" sz="1400" b="1" dirty="0" smtClean="0">
                <a:solidFill>
                  <a:srgbClr val="3891A7"/>
                </a:solidFill>
              </a:rPr>
              <a:t> </a:t>
            </a:r>
            <a:r>
              <a:rPr lang="en-US" sz="1200" b="1" dirty="0" smtClean="0">
                <a:solidFill>
                  <a:srgbClr val="3891A7"/>
                </a:solidFill>
              </a:rPr>
              <a:t>With all the thunderstorms and hurricanes, especially during the summer months, Florida is a state where flood insurance is a necessity.</a:t>
            </a:r>
          </a:p>
          <a:p>
            <a:pPr>
              <a:buFont typeface="Arial" pitchFamily="34" charset="0"/>
              <a:buChar char="•"/>
            </a:pPr>
            <a:endParaRPr lang="en-US" sz="1200" b="1" dirty="0" smtClean="0">
              <a:solidFill>
                <a:srgbClr val="3891A7"/>
              </a:solidFill>
            </a:endParaRPr>
          </a:p>
          <a:p>
            <a:pPr>
              <a:buFont typeface="Arial" pitchFamily="34" charset="0"/>
              <a:buChar char="•"/>
            </a:pPr>
            <a:r>
              <a:rPr lang="en-US" sz="1200" b="1" dirty="0" smtClean="0">
                <a:solidFill>
                  <a:srgbClr val="3891A7"/>
                </a:solidFill>
              </a:rPr>
              <a:t> Notice how this policy only carries coverage for the building itself and the possessions inside.  There is no liability coverage with this policy.</a:t>
            </a:r>
            <a:endParaRPr lang="en-US" sz="1200" b="1" dirty="0">
              <a:solidFill>
                <a:srgbClr val="3891A7"/>
              </a:solidFill>
            </a:endParaRPr>
          </a:p>
        </p:txBody>
      </p:sp>
      <p:sp>
        <p:nvSpPr>
          <p:cNvPr id="7" name="Text Box 7"/>
          <p:cNvSpPr txBox="1">
            <a:spLocks noChangeArrowheads="1"/>
          </p:cNvSpPr>
          <p:nvPr/>
        </p:nvSpPr>
        <p:spPr bwMode="auto">
          <a:xfrm>
            <a:off x="0" y="6629400"/>
            <a:ext cx="3657600" cy="233896"/>
          </a:xfrm>
          <a:prstGeom prst="rect">
            <a:avLst/>
          </a:prstGeom>
          <a:noFill/>
          <a:ln w="9525">
            <a:noFill/>
            <a:miter lim="800000"/>
            <a:headEnd/>
            <a:tailEnd/>
          </a:ln>
        </p:spPr>
        <p:txBody>
          <a:bodyPr wrap="square" lIns="79234" tIns="39617" rIns="79234" bIns="39617">
            <a:spAutoFit/>
          </a:bodyPr>
          <a:lstStyle/>
          <a:p>
            <a:pPr defTabSz="711200">
              <a:spcBef>
                <a:spcPct val="50000"/>
              </a:spcBef>
            </a:pPr>
            <a:r>
              <a:rPr lang="en-US" sz="1000" dirty="0">
                <a:latin typeface="Times New Roman" pitchFamily="18" charset="0"/>
              </a:rPr>
              <a:t>Copyright © 2011  Gassman Law Associates, P.A.</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286</TotalTime>
  <Words>2423</Words>
  <Application>Microsoft Office PowerPoint</Application>
  <PresentationFormat>On-screen Show (4:3)</PresentationFormat>
  <Paragraphs>351</Paragraphs>
  <Slides>28</Slides>
  <Notes>22</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Solstice</vt:lpstr>
      <vt:lpstr>What Mary Poppins Didn’t Know About Umbrellas: Ensure That Your Insurances Will Insure You Thursday, August 25, 2011 5:30 p.m.</vt:lpstr>
      <vt:lpstr>Slide 2</vt:lpstr>
      <vt:lpstr>UNDERSTANDING YOUR LIABILITY INSURANCE COVERAGE</vt:lpstr>
      <vt:lpstr>UMBRELLA INSURANCE COVERAGE</vt:lpstr>
      <vt:lpstr>Slide 5</vt:lpstr>
      <vt:lpstr>Metropolitan Auto Insurance Declaration Page</vt:lpstr>
      <vt:lpstr>Progressive Auto Insurance Declaration Page</vt:lpstr>
      <vt:lpstr>Progressive Boat Insurance Declaration Page</vt:lpstr>
      <vt:lpstr>Capitol Flood Insurance Declaration Page</vt:lpstr>
      <vt:lpstr>Metropolitan Homeowners Insurance Declaration Page</vt:lpstr>
      <vt:lpstr>Citizens Homeowners Insurance Declaration Page</vt:lpstr>
      <vt:lpstr>Citizens Homeowners Insurance Rating Information</vt:lpstr>
      <vt:lpstr>Citizens Homeowners Insurance Disclaimer</vt:lpstr>
      <vt:lpstr>Citizens Homeowners Insurance Checklist of Coverage</vt:lpstr>
      <vt:lpstr>Citizens Homeowners Insurance Checklist of Coverage cont’d…</vt:lpstr>
      <vt:lpstr>Citizens Homeowners Insurance Checklist of Coverage cont’d…</vt:lpstr>
      <vt:lpstr>Homeowners Choice Insurance Declaration Page</vt:lpstr>
      <vt:lpstr>Homeowners Choice Insurance Breakdown of Premium</vt:lpstr>
      <vt:lpstr>United Animal Liability Coverage</vt:lpstr>
      <vt:lpstr>United Animal Liability Coverage Application Page</vt:lpstr>
      <vt:lpstr>United Liability Ineligibility Language</vt:lpstr>
      <vt:lpstr>United Animal Liability Limited Coverage</vt:lpstr>
      <vt:lpstr>Southern Oak Animal Liability Coverage Wording</vt:lpstr>
      <vt:lpstr>Citizens Animal Liability Exclusion</vt:lpstr>
      <vt:lpstr>Citizens Property Insurance Eligibility Requirements for a Pool</vt:lpstr>
      <vt:lpstr>RLI Personal Umbrella Liability</vt:lpstr>
      <vt:lpstr>RLI Personal Umbrella Liability</vt:lpstr>
      <vt:lpstr>Author Biographies</vt:lpstr>
    </vt:vector>
  </TitlesOfParts>
  <Company>Gassman bates &amp; Associates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Preferred Customer</dc:creator>
  <cp:lastModifiedBy>Preferred Customer</cp:lastModifiedBy>
  <cp:revision>26</cp:revision>
  <dcterms:created xsi:type="dcterms:W3CDTF">2011-08-19T12:53:24Z</dcterms:created>
  <dcterms:modified xsi:type="dcterms:W3CDTF">2011-09-01T15:49:34Z</dcterms:modified>
</cp:coreProperties>
</file>