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76" r:id="rId3"/>
    <p:sldId id="257" r:id="rId4"/>
    <p:sldId id="270" r:id="rId5"/>
    <p:sldId id="258" r:id="rId6"/>
    <p:sldId id="259" r:id="rId7"/>
    <p:sldId id="262" r:id="rId8"/>
    <p:sldId id="271" r:id="rId9"/>
    <p:sldId id="264" r:id="rId10"/>
    <p:sldId id="260" r:id="rId11"/>
    <p:sldId id="274" r:id="rId12"/>
    <p:sldId id="272" r:id="rId13"/>
    <p:sldId id="263" r:id="rId14"/>
    <p:sldId id="265" r:id="rId15"/>
    <p:sldId id="268" r:id="rId16"/>
    <p:sldId id="273" r:id="rId17"/>
    <p:sldId id="261" r:id="rId18"/>
    <p:sldId id="267" r:id="rId19"/>
    <p:sldId id="275" r:id="rId20"/>
    <p:sldId id="26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70" autoAdjust="0"/>
    <p:restoredTop sz="94660"/>
  </p:normalViewPr>
  <p:slideViewPr>
    <p:cSldViewPr>
      <p:cViewPr>
        <p:scale>
          <a:sx n="75" d="100"/>
          <a:sy n="75" d="100"/>
        </p:scale>
        <p:origin x="-96"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0B8CD7-A267-4BF3-85C1-909190653018}" type="datetimeFigureOut">
              <a:rPr lang="en-US" smtClean="0"/>
              <a:pPr/>
              <a:t>9/12/2011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D556C2-A4E8-4543-8A55-6518A3F512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D556C2-A4E8-4543-8A55-6518A3F5128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1C3B9BC-4302-4679-86CE-CC6E9CBE99E2}" type="datetime1">
              <a:rPr lang="en-US" smtClean="0"/>
              <a:pPr/>
              <a:t>9/12/2011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701EE03-8AAD-4BE5-9E7C-FBFF875E6BD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5ED2DE-0691-4C24-A4DB-D4E82823C1CD}" type="datetime1">
              <a:rPr lang="en-US" smtClean="0"/>
              <a:pPr/>
              <a:t>9/12/2011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1EE03-8AAD-4BE5-9E7C-FBFF875E6B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EA2F35-F9D6-4983-BEC4-A5BAF8389A09}" type="datetime1">
              <a:rPr lang="en-US" smtClean="0"/>
              <a:pPr/>
              <a:t>9/12/2011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1EE03-8AAD-4BE5-9E7C-FBFF875E6B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B140C9-7E42-4923-A5F1-A225C44BA7DB}" type="datetime1">
              <a:rPr lang="en-US" smtClean="0"/>
              <a:pPr/>
              <a:t>9/12/2011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1EE03-8AAD-4BE5-9E7C-FBFF875E6B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BFA11F5-DC5B-42F4-B4CC-A8105788DF44}" type="datetime1">
              <a:rPr lang="en-US" smtClean="0"/>
              <a:pPr/>
              <a:t>9/12/2011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1EE03-8AAD-4BE5-9E7C-FBFF875E6BD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6D0353-EA48-440C-9E1D-A5F9045D4977}" type="datetime1">
              <a:rPr lang="en-US" smtClean="0"/>
              <a:pPr/>
              <a:t>9/12/2011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1EE03-8AAD-4BE5-9E7C-FBFF875E6B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27AAF29-4C1D-45F5-807F-4F7E3BABA49A}" type="datetime1">
              <a:rPr lang="en-US" smtClean="0"/>
              <a:pPr/>
              <a:t>9/12/2011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01EE03-8AAD-4BE5-9E7C-FBFF875E6B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61B20A-B75F-4142-8597-C1128133DA2C}" type="datetime1">
              <a:rPr lang="en-US" smtClean="0"/>
              <a:pPr/>
              <a:t>9/12/2011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01EE03-8AAD-4BE5-9E7C-FBFF875E6B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7FAAA-5CBA-479B-83F3-E9E3D0F806DB}" type="datetime1">
              <a:rPr lang="en-US" smtClean="0"/>
              <a:pPr/>
              <a:t>9/12/2011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01EE03-8AAD-4BE5-9E7C-FBFF875E6B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C28CB5-EDE5-4FAA-A8EB-DFEC03DFDC9D}" type="datetime1">
              <a:rPr lang="en-US" smtClean="0"/>
              <a:pPr/>
              <a:t>9/12/2011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1EE03-8AAD-4BE5-9E7C-FBFF875E6B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745346-13AB-458B-91F2-73E9B8FDAF91}" type="datetime1">
              <a:rPr lang="en-US" smtClean="0"/>
              <a:pPr/>
              <a:t>9/12/2011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701EE03-8AAD-4BE5-9E7C-FBFF875E6BD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862E24-AC05-4B9F-9707-534FC5FA55B9}" type="datetime1">
              <a:rPr lang="en-US" smtClean="0"/>
              <a:pPr/>
              <a:t>9/12/2011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701EE03-8AAD-4BE5-9E7C-FBFF875E6BD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mailto:agassman@gassmanpa.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0000"/>
            <a:lum/>
          </a:blip>
          <a:srcRect/>
          <a:stretch>
            <a:fillRect l="3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6629400" cy="1162050"/>
          </a:xfrm>
        </p:spPr>
        <p:txBody>
          <a:bodyPr>
            <a:noAutofit/>
          </a:bodyPr>
          <a:lstStyle/>
          <a:p>
            <a:r>
              <a:rPr lang="en-US" sz="5400" dirty="0" smtClean="0">
                <a:solidFill>
                  <a:schemeClr val="tx2"/>
                </a:solidFill>
              </a:rPr>
              <a:t>Riders on the Storm</a:t>
            </a:r>
            <a:endParaRPr lang="en-US" sz="5400" dirty="0">
              <a:solidFill>
                <a:schemeClr val="tx2"/>
              </a:solidFill>
            </a:endParaRPr>
          </a:p>
        </p:txBody>
      </p:sp>
      <p:sp>
        <p:nvSpPr>
          <p:cNvPr id="6" name="Text Placeholder 5"/>
          <p:cNvSpPr>
            <a:spLocks noGrp="1"/>
          </p:cNvSpPr>
          <p:nvPr>
            <p:ph type="body" idx="2"/>
          </p:nvPr>
        </p:nvSpPr>
        <p:spPr>
          <a:xfrm>
            <a:off x="457200" y="1676400"/>
            <a:ext cx="5181600" cy="762000"/>
          </a:xfrm>
        </p:spPr>
        <p:txBody>
          <a:bodyPr>
            <a:normAutofit/>
          </a:bodyPr>
          <a:lstStyle/>
          <a:p>
            <a:pPr algn="ctr"/>
            <a:r>
              <a:rPr lang="en-US" sz="2000" dirty="0" smtClean="0">
                <a:solidFill>
                  <a:srgbClr val="FF5050"/>
                </a:solidFill>
              </a:rPr>
              <a:t>How To Make Sure Your Insurances Do Not Have Any Catastrophic Exceptions or Gaps</a:t>
            </a:r>
            <a:endParaRPr lang="en-US" sz="2000" dirty="0">
              <a:solidFill>
                <a:srgbClr val="FF5050"/>
              </a:solidFill>
            </a:endParaRPr>
          </a:p>
        </p:txBody>
      </p:sp>
      <p:sp>
        <p:nvSpPr>
          <p:cNvPr id="8" name="Text Placeholder 5"/>
          <p:cNvSpPr txBox="1">
            <a:spLocks/>
          </p:cNvSpPr>
          <p:nvPr/>
        </p:nvSpPr>
        <p:spPr>
          <a:xfrm>
            <a:off x="0" y="2971800"/>
            <a:ext cx="3200400" cy="457200"/>
          </a:xfrm>
          <a:prstGeom prst="rect">
            <a:avLst/>
          </a:prstGeom>
        </p:spPr>
        <p:txBody>
          <a:bodyPr vert="horz" lIns="18288" rIns="18288">
            <a:noAutofit/>
          </a:bodyPr>
          <a:lstStyle/>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1600" b="0" i="0" u="none" strike="noStrike" kern="1200" cap="none" spc="0" normalizeH="0" baseline="0" noProof="0" dirty="0" smtClean="0">
                <a:ln>
                  <a:noFill/>
                </a:ln>
                <a:solidFill>
                  <a:schemeClr val="tx2"/>
                </a:solidFill>
                <a:effectLst/>
                <a:uLnTx/>
                <a:uFillTx/>
                <a:latin typeface="+mn-lt"/>
                <a:ea typeface="+mn-ea"/>
                <a:cs typeface="+mn-cs"/>
              </a:rPr>
              <a:t>Presented </a:t>
            </a:r>
            <a:r>
              <a:rPr lang="en-US" sz="1600" dirty="0" smtClean="0">
                <a:solidFill>
                  <a:schemeClr val="tx2"/>
                </a:solidFill>
              </a:rPr>
              <a:t>B</a:t>
            </a:r>
            <a:r>
              <a:rPr kumimoji="0" lang="en-US" sz="1600" b="0" i="0" u="none" strike="noStrike" kern="1200" cap="none" spc="0" normalizeH="0" baseline="0" noProof="0" dirty="0" smtClean="0">
                <a:ln>
                  <a:noFill/>
                </a:ln>
                <a:solidFill>
                  <a:schemeClr val="tx2"/>
                </a:solidFill>
                <a:effectLst/>
                <a:uLnTx/>
                <a:uFillTx/>
                <a:latin typeface="+mn-lt"/>
                <a:ea typeface="+mn-ea"/>
                <a:cs typeface="+mn-cs"/>
              </a:rPr>
              <a:t>y:</a:t>
            </a:r>
          </a:p>
        </p:txBody>
      </p:sp>
      <p:pic>
        <p:nvPicPr>
          <p:cNvPr id="9" name="Picture 8" descr="6-13-11 041.JPG"/>
          <p:cNvPicPr>
            <a:picLocks noChangeAspect="1"/>
          </p:cNvPicPr>
          <p:nvPr/>
        </p:nvPicPr>
        <p:blipFill>
          <a:blip r:embed="rId4" cstate="print"/>
          <a:stretch>
            <a:fillRect/>
          </a:stretch>
        </p:blipFill>
        <p:spPr>
          <a:xfrm>
            <a:off x="1866900" y="5029200"/>
            <a:ext cx="1257300" cy="1676400"/>
          </a:xfrm>
          <a:prstGeom prst="rect">
            <a:avLst/>
          </a:prstGeom>
        </p:spPr>
      </p:pic>
      <p:pic>
        <p:nvPicPr>
          <p:cNvPr id="10" name="Picture 9" descr="Wasson-sm.jpg"/>
          <p:cNvPicPr>
            <a:picLocks noChangeAspect="1"/>
          </p:cNvPicPr>
          <p:nvPr/>
        </p:nvPicPr>
        <p:blipFill>
          <a:blip r:embed="rId5" cstate="print"/>
          <a:stretch>
            <a:fillRect/>
          </a:stretch>
        </p:blipFill>
        <p:spPr>
          <a:xfrm>
            <a:off x="76200" y="3352800"/>
            <a:ext cx="1155700" cy="1600200"/>
          </a:xfrm>
          <a:prstGeom prst="rect">
            <a:avLst/>
          </a:prstGeom>
        </p:spPr>
      </p:pic>
      <p:sp>
        <p:nvSpPr>
          <p:cNvPr id="11" name="Text Placeholder 5"/>
          <p:cNvSpPr txBox="1">
            <a:spLocks/>
          </p:cNvSpPr>
          <p:nvPr/>
        </p:nvSpPr>
        <p:spPr>
          <a:xfrm>
            <a:off x="0" y="5410200"/>
            <a:ext cx="1828800" cy="1143000"/>
          </a:xfrm>
          <a:prstGeom prst="rect">
            <a:avLst/>
          </a:prstGeom>
        </p:spPr>
        <p:txBody>
          <a:bodyPr vert="horz" lIns="18288" rIns="18288">
            <a:noAutofit/>
          </a:bodyPr>
          <a:lstStyle/>
          <a:p>
            <a:pPr marL="0" marR="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1050" b="1" i="0" u="none" strike="noStrike" kern="1200" cap="none" spc="0" normalizeH="0" baseline="0" noProof="0" dirty="0" smtClean="0">
                <a:ln>
                  <a:noFill/>
                </a:ln>
                <a:solidFill>
                  <a:schemeClr val="tx2"/>
                </a:solidFill>
                <a:effectLst/>
                <a:uLnTx/>
                <a:uFillTx/>
                <a:latin typeface="+mn-lt"/>
                <a:ea typeface="+mn-ea"/>
                <a:cs typeface="+mn-cs"/>
              </a:rPr>
              <a:t>Alan</a:t>
            </a:r>
            <a:r>
              <a:rPr kumimoji="0" lang="en-US" sz="1050" b="1" i="0" u="none" strike="noStrike" kern="1200" cap="none" spc="0" normalizeH="0" noProof="0" dirty="0" smtClean="0">
                <a:ln>
                  <a:noFill/>
                </a:ln>
                <a:solidFill>
                  <a:schemeClr val="tx2"/>
                </a:solidFill>
                <a:effectLst/>
                <a:uLnTx/>
                <a:uFillTx/>
                <a:latin typeface="+mn-lt"/>
                <a:ea typeface="+mn-ea"/>
                <a:cs typeface="+mn-cs"/>
              </a:rPr>
              <a:t> S. </a:t>
            </a:r>
            <a:r>
              <a:rPr kumimoji="0" lang="en-US" sz="1050" b="1" i="0" u="none" strike="noStrike" kern="1200" cap="none" spc="0" normalizeH="0" noProof="0" dirty="0" err="1" smtClean="0">
                <a:ln>
                  <a:noFill/>
                </a:ln>
                <a:solidFill>
                  <a:schemeClr val="tx2"/>
                </a:solidFill>
                <a:effectLst/>
                <a:uLnTx/>
                <a:uFillTx/>
                <a:latin typeface="+mn-lt"/>
                <a:ea typeface="+mn-ea"/>
                <a:cs typeface="+mn-cs"/>
              </a:rPr>
              <a:t>Gassman</a:t>
            </a:r>
            <a:r>
              <a:rPr kumimoji="0" lang="en-US" sz="1050" b="1" i="0" u="none" strike="noStrike" kern="1200" cap="none" spc="0" normalizeH="0" noProof="0" dirty="0" smtClean="0">
                <a:ln>
                  <a:noFill/>
                </a:ln>
                <a:solidFill>
                  <a:schemeClr val="tx2"/>
                </a:solidFill>
                <a:effectLst/>
                <a:uLnTx/>
                <a:uFillTx/>
                <a:latin typeface="+mn-lt"/>
                <a:ea typeface="+mn-ea"/>
                <a:cs typeface="+mn-cs"/>
              </a:rPr>
              <a:t>, J.D., LL.M.</a:t>
            </a:r>
          </a:p>
          <a:p>
            <a:pPr lvl="0" algn="r">
              <a:spcBef>
                <a:spcPct val="20000"/>
              </a:spcBef>
              <a:buClr>
                <a:schemeClr val="accent3"/>
              </a:buClr>
              <a:buSzPct val="95000"/>
              <a:defRPr/>
            </a:pPr>
            <a:r>
              <a:rPr lang="en-US" sz="1050" dirty="0" err="1" smtClean="0">
                <a:solidFill>
                  <a:schemeClr val="tx2"/>
                </a:solidFill>
              </a:rPr>
              <a:t>Gassman</a:t>
            </a:r>
            <a:r>
              <a:rPr lang="en-US" sz="1050" dirty="0" smtClean="0">
                <a:solidFill>
                  <a:schemeClr val="tx2"/>
                </a:solidFill>
              </a:rPr>
              <a:t> Law Associates, P.A.</a:t>
            </a:r>
          </a:p>
          <a:p>
            <a:pPr lvl="0" algn="r">
              <a:spcBef>
                <a:spcPct val="20000"/>
              </a:spcBef>
              <a:buClr>
                <a:schemeClr val="accent3"/>
              </a:buClr>
              <a:buSzPct val="95000"/>
              <a:defRPr/>
            </a:pPr>
            <a:r>
              <a:rPr lang="en-US" sz="1050" dirty="0" smtClean="0">
                <a:solidFill>
                  <a:schemeClr val="tx2"/>
                </a:solidFill>
              </a:rPr>
              <a:t>agassman@gassmanpa.com</a:t>
            </a:r>
          </a:p>
          <a:p>
            <a:pPr lvl="0" algn="r">
              <a:spcBef>
                <a:spcPct val="20000"/>
              </a:spcBef>
              <a:buClr>
                <a:schemeClr val="accent3"/>
              </a:buClr>
              <a:buSzPct val="95000"/>
              <a:defRPr/>
            </a:pPr>
            <a:r>
              <a:rPr lang="en-US" sz="1050" dirty="0" smtClean="0">
                <a:solidFill>
                  <a:schemeClr val="tx2"/>
                </a:solidFill>
              </a:rPr>
              <a:t>727-442-1200</a:t>
            </a:r>
          </a:p>
          <a:p>
            <a:pPr marL="0" marR="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105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12" name="Text Placeholder 5"/>
          <p:cNvSpPr txBox="1">
            <a:spLocks/>
          </p:cNvSpPr>
          <p:nvPr/>
        </p:nvSpPr>
        <p:spPr>
          <a:xfrm>
            <a:off x="1219200" y="3733800"/>
            <a:ext cx="1981200" cy="1066800"/>
          </a:xfrm>
          <a:prstGeom prst="rect">
            <a:avLst/>
          </a:prstGeom>
        </p:spPr>
        <p:txBody>
          <a:bodyPr vert="horz" lIns="18288" rIns="18288">
            <a:noAutofit/>
          </a:bodyPr>
          <a:lstStyle/>
          <a:p>
            <a:pPr marL="0" marR="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1050" b="1" i="0" u="none" strike="noStrike" kern="1200" cap="none" spc="0" normalizeH="0" baseline="0" noProof="0" dirty="0" smtClean="0">
                <a:ln>
                  <a:noFill/>
                </a:ln>
                <a:solidFill>
                  <a:schemeClr val="tx2"/>
                </a:solidFill>
                <a:effectLst/>
                <a:uLnTx/>
                <a:uFillTx/>
                <a:latin typeface="+mn-lt"/>
                <a:ea typeface="+mn-ea"/>
                <a:cs typeface="+mn-cs"/>
              </a:rPr>
              <a:t>Chuck</a:t>
            </a:r>
            <a:r>
              <a:rPr kumimoji="0" lang="en-US" sz="1050" b="1" i="0" u="none" strike="noStrike" kern="1200" cap="none" spc="0" normalizeH="0" noProof="0" dirty="0" smtClean="0">
                <a:ln>
                  <a:noFill/>
                </a:ln>
                <a:solidFill>
                  <a:schemeClr val="tx2"/>
                </a:solidFill>
                <a:effectLst/>
                <a:uLnTx/>
                <a:uFillTx/>
                <a:latin typeface="+mn-lt"/>
                <a:ea typeface="+mn-ea"/>
                <a:cs typeface="+mn-cs"/>
              </a:rPr>
              <a:t> L. Wasson, III, CPCU</a:t>
            </a:r>
          </a:p>
          <a:p>
            <a:pPr lvl="0">
              <a:spcBef>
                <a:spcPct val="20000"/>
              </a:spcBef>
              <a:buClr>
                <a:schemeClr val="accent3"/>
              </a:buClr>
              <a:buSzPct val="95000"/>
              <a:defRPr/>
            </a:pPr>
            <a:r>
              <a:rPr lang="en-US" sz="1050" dirty="0" smtClean="0">
                <a:solidFill>
                  <a:schemeClr val="tx2"/>
                </a:solidFill>
              </a:rPr>
              <a:t>Sandy Wasson &amp; Associates Insurance, Inc.</a:t>
            </a:r>
          </a:p>
          <a:p>
            <a:pPr lvl="0">
              <a:spcBef>
                <a:spcPct val="20000"/>
              </a:spcBef>
              <a:buClr>
                <a:schemeClr val="accent3"/>
              </a:buClr>
              <a:buSzPct val="95000"/>
              <a:defRPr/>
            </a:pPr>
            <a:r>
              <a:rPr lang="en-US" sz="1050" dirty="0" smtClean="0">
                <a:solidFill>
                  <a:schemeClr val="tx2"/>
                </a:solidFill>
              </a:rPr>
              <a:t>clwasson@wassonandassoc.com</a:t>
            </a:r>
          </a:p>
          <a:p>
            <a:pPr lvl="0">
              <a:spcBef>
                <a:spcPct val="20000"/>
              </a:spcBef>
              <a:buClr>
                <a:schemeClr val="accent3"/>
              </a:buClr>
              <a:buSzPct val="95000"/>
              <a:defRPr/>
            </a:pPr>
            <a:r>
              <a:rPr lang="en-US" sz="1050" dirty="0" smtClean="0">
                <a:solidFill>
                  <a:schemeClr val="tx2"/>
                </a:solidFill>
              </a:rPr>
              <a:t>727-392-4400</a:t>
            </a:r>
          </a:p>
          <a:p>
            <a:pPr marL="0" marR="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105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13" name="Text Placeholder 5"/>
          <p:cNvSpPr txBox="1">
            <a:spLocks/>
          </p:cNvSpPr>
          <p:nvPr/>
        </p:nvSpPr>
        <p:spPr>
          <a:xfrm>
            <a:off x="457200" y="2438400"/>
            <a:ext cx="5181600" cy="533400"/>
          </a:xfrm>
          <a:prstGeom prst="rect">
            <a:avLst/>
          </a:prstGeom>
        </p:spPr>
        <p:txBody>
          <a:bodyPr vert="horz" lIns="18288" rIns="18288">
            <a:normAutofit/>
          </a:bodyPr>
          <a:lstStyle/>
          <a:p>
            <a:pPr marL="0" marR="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2"/>
                </a:solidFill>
                <a:effectLst/>
                <a:uLnTx/>
                <a:uFillTx/>
                <a:cs typeface="Times New Roman" pitchFamily="18" charset="0"/>
              </a:rPr>
              <a:t>Monday, September 12, 2011, 5:30 PM</a:t>
            </a:r>
            <a:endParaRPr kumimoji="0" lang="en-US" sz="2000" b="1" i="0" u="none" strike="noStrike" kern="1200" cap="none" spc="0" normalizeH="0" baseline="0" noProof="0" dirty="0">
              <a:ln>
                <a:noFill/>
              </a:ln>
              <a:solidFill>
                <a:schemeClr val="tx2"/>
              </a:solidFill>
              <a:effectLst/>
              <a:uLnTx/>
              <a:uFillTx/>
              <a:cs typeface="Times New Roman" pitchFamily="18" charset="0"/>
            </a:endParaRPr>
          </a:p>
        </p:txBody>
      </p:sp>
      <p:sp>
        <p:nvSpPr>
          <p:cNvPr id="14" name="Slide Number Placeholder 13"/>
          <p:cNvSpPr>
            <a:spLocks noGrp="1"/>
          </p:cNvSpPr>
          <p:nvPr>
            <p:ph type="sldNum" sz="quarter" idx="12"/>
          </p:nvPr>
        </p:nvSpPr>
        <p:spPr/>
        <p:txBody>
          <a:bodyPr/>
          <a:lstStyle/>
          <a:p>
            <a:fld id="{3701EE03-8AAD-4BE5-9E7C-FBFF875E6BD2}"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4100" dirty="0" smtClean="0"/>
              <a:t>Disability Insurance Riders</a:t>
            </a:r>
            <a:endParaRPr lang="en-US" sz="4100" dirty="0"/>
          </a:p>
        </p:txBody>
      </p:sp>
      <p:sp>
        <p:nvSpPr>
          <p:cNvPr id="3" name="Content Placeholder 2"/>
          <p:cNvSpPr>
            <a:spLocks noGrp="1"/>
          </p:cNvSpPr>
          <p:nvPr>
            <p:ph sz="half" idx="1"/>
          </p:nvPr>
        </p:nvSpPr>
        <p:spPr>
          <a:xfrm>
            <a:off x="457200" y="1508760"/>
            <a:ext cx="8077200" cy="5120640"/>
          </a:xfrm>
        </p:spPr>
        <p:txBody>
          <a:bodyPr>
            <a:noAutofit/>
          </a:bodyPr>
          <a:lstStyle/>
          <a:p>
            <a:r>
              <a:rPr lang="en-US" sz="2000" b="1" dirty="0" smtClean="0">
                <a:solidFill>
                  <a:srgbClr val="FF5050"/>
                </a:solidFill>
              </a:rPr>
              <a:t>“Own Occupation or Regular Occupation”:</a:t>
            </a:r>
            <a:r>
              <a:rPr lang="en-US" sz="2000" dirty="0" smtClean="0">
                <a:solidFill>
                  <a:srgbClr val="FF5050"/>
                </a:solidFill>
              </a:rPr>
              <a:t> </a:t>
            </a:r>
            <a:r>
              <a:rPr lang="en-US" sz="2000" dirty="0" smtClean="0"/>
              <a:t>The inability to perform the substantial and material duties of your occupation.</a:t>
            </a:r>
          </a:p>
          <a:p>
            <a:endParaRPr lang="en-US" sz="2000" dirty="0" smtClean="0"/>
          </a:p>
          <a:p>
            <a:r>
              <a:rPr lang="en-US" sz="2000" b="1" dirty="0" smtClean="0">
                <a:solidFill>
                  <a:srgbClr val="FF5050"/>
                </a:solidFill>
              </a:rPr>
              <a:t>“Your Occupation or Own Occupation Not Engaged”:</a:t>
            </a:r>
            <a:r>
              <a:rPr lang="en-US" sz="2000" dirty="0" smtClean="0">
                <a:solidFill>
                  <a:srgbClr val="FF5050"/>
                </a:solidFill>
              </a:rPr>
              <a:t> </a:t>
            </a:r>
            <a:r>
              <a:rPr lang="en-US" sz="2000" dirty="0" smtClean="0"/>
              <a:t>The inability to perform the substantial and material duties of your occupation and not working.</a:t>
            </a:r>
          </a:p>
          <a:p>
            <a:endParaRPr lang="en-US" sz="2000" dirty="0" smtClean="0"/>
          </a:p>
          <a:p>
            <a:r>
              <a:rPr lang="en-US" sz="2000" b="1" dirty="0" smtClean="0">
                <a:solidFill>
                  <a:srgbClr val="FF5050"/>
                </a:solidFill>
              </a:rPr>
              <a:t>Residual: </a:t>
            </a:r>
            <a:r>
              <a:rPr lang="en-US" sz="2000" dirty="0" smtClean="0"/>
              <a:t> Usually added by rider, this feature allows the insured to collect benefits while residually disabled and working. The definition usually reads due to injury or sickness the insured is unable to perform one or more of the substantial or material duties of their occupation, is working and is suffering a loss of income of at least 20%.  If the insured has a loss of income of 75% the insured is deemed totally disabled and receives full benefit.</a:t>
            </a:r>
          </a:p>
        </p:txBody>
      </p:sp>
      <p:sp>
        <p:nvSpPr>
          <p:cNvPr id="4" name="Slide Number Placeholder 3"/>
          <p:cNvSpPr>
            <a:spLocks noGrp="1"/>
          </p:cNvSpPr>
          <p:nvPr>
            <p:ph type="sldNum" sz="quarter" idx="12"/>
          </p:nvPr>
        </p:nvSpPr>
        <p:spPr/>
        <p:txBody>
          <a:bodyPr/>
          <a:lstStyle/>
          <a:p>
            <a:fld id="{3701EE03-8AAD-4BE5-9E7C-FBFF875E6BD2}"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4100" dirty="0" smtClean="0"/>
              <a:t>Disability Insurance Riders</a:t>
            </a:r>
            <a:endParaRPr lang="en-US" sz="4100" dirty="0"/>
          </a:p>
        </p:txBody>
      </p:sp>
      <p:sp>
        <p:nvSpPr>
          <p:cNvPr id="3" name="Content Placeholder 2"/>
          <p:cNvSpPr>
            <a:spLocks noGrp="1"/>
          </p:cNvSpPr>
          <p:nvPr>
            <p:ph sz="half" idx="1"/>
          </p:nvPr>
        </p:nvSpPr>
        <p:spPr>
          <a:xfrm>
            <a:off x="457200" y="1508760"/>
            <a:ext cx="8077200" cy="5120640"/>
          </a:xfrm>
        </p:spPr>
        <p:txBody>
          <a:bodyPr>
            <a:noAutofit/>
          </a:bodyPr>
          <a:lstStyle/>
          <a:p>
            <a:r>
              <a:rPr lang="en-US" sz="2000" b="1" dirty="0" smtClean="0">
                <a:solidFill>
                  <a:srgbClr val="FF5050"/>
                </a:solidFill>
              </a:rPr>
              <a:t>COLA (“Cost of Living Adjustment”):</a:t>
            </a:r>
            <a:r>
              <a:rPr lang="en-US" sz="2000" dirty="0" smtClean="0">
                <a:solidFill>
                  <a:srgbClr val="FF5050"/>
                </a:solidFill>
              </a:rPr>
              <a:t> </a:t>
            </a:r>
            <a:r>
              <a:rPr lang="en-US" sz="2000" dirty="0" smtClean="0"/>
              <a:t>This benefit increases the benefit payable </a:t>
            </a:r>
            <a:r>
              <a:rPr lang="en-US" sz="2000" b="1" dirty="0" smtClean="0"/>
              <a:t>on</a:t>
            </a:r>
            <a:r>
              <a:rPr lang="en-US" sz="2000" dirty="0" smtClean="0"/>
              <a:t> </a:t>
            </a:r>
            <a:r>
              <a:rPr lang="en-US" sz="2000" b="1" dirty="0" smtClean="0"/>
              <a:t>claim</a:t>
            </a:r>
            <a:r>
              <a:rPr lang="en-US" sz="2000" dirty="0" smtClean="0"/>
              <a:t> every year to help fight inflation. Normally the first increase is on the policy anniversary after having been on claim at least one year.</a:t>
            </a:r>
          </a:p>
          <a:p>
            <a:endParaRPr lang="en-US" sz="2000" dirty="0" smtClean="0"/>
          </a:p>
          <a:p>
            <a:r>
              <a:rPr lang="en-US" sz="2000" b="1" dirty="0" smtClean="0">
                <a:solidFill>
                  <a:srgbClr val="FF5050"/>
                </a:solidFill>
              </a:rPr>
              <a:t>FIO, APB, GIO, Benefit Update or Guaranteed Insurability:</a:t>
            </a:r>
            <a:r>
              <a:rPr lang="en-US" sz="2000" dirty="0" smtClean="0">
                <a:solidFill>
                  <a:srgbClr val="FF5050"/>
                </a:solidFill>
              </a:rPr>
              <a:t> </a:t>
            </a:r>
            <a:r>
              <a:rPr lang="en-US" sz="2000" dirty="0" smtClean="0"/>
              <a:t>The ability to increase your monthly benefit on specified anniversaries without evidence of medical insurability. Financial verification will be necessary when exercising the option.</a:t>
            </a:r>
          </a:p>
          <a:p>
            <a:endParaRPr lang="en-US" sz="2000" dirty="0" smtClean="0"/>
          </a:p>
          <a:p>
            <a:r>
              <a:rPr lang="en-US" sz="2000" b="1" dirty="0" smtClean="0">
                <a:solidFill>
                  <a:srgbClr val="FF5050"/>
                </a:solidFill>
              </a:rPr>
              <a:t>Catastrophic Disability Rider</a:t>
            </a:r>
            <a:r>
              <a:rPr lang="en-US" sz="2000" dirty="0" smtClean="0">
                <a:solidFill>
                  <a:srgbClr val="FF5050"/>
                </a:solidFill>
              </a:rPr>
              <a:t>: </a:t>
            </a:r>
            <a:r>
              <a:rPr lang="en-US" sz="2000" dirty="0" smtClean="0"/>
              <a:t> This rider pays an additional monthly benefit for catastrophic disabilities, e.g. the loss of two of five or six activities of daily living and cognitive impairment.  The exact definition varies by company.</a:t>
            </a:r>
          </a:p>
        </p:txBody>
      </p:sp>
      <p:sp>
        <p:nvSpPr>
          <p:cNvPr id="4" name="Slide Number Placeholder 3"/>
          <p:cNvSpPr>
            <a:spLocks noGrp="1"/>
          </p:cNvSpPr>
          <p:nvPr>
            <p:ph type="sldNum" sz="quarter" idx="12"/>
          </p:nvPr>
        </p:nvSpPr>
        <p:spPr/>
        <p:txBody>
          <a:bodyPr/>
          <a:lstStyle/>
          <a:p>
            <a:fld id="{3701EE03-8AAD-4BE5-9E7C-FBFF875E6BD2}"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Riders Affecting…</a:t>
            </a:r>
            <a:endParaRPr lang="en-US" dirty="0"/>
          </a:p>
        </p:txBody>
      </p:sp>
      <p:sp>
        <p:nvSpPr>
          <p:cNvPr id="6" name="Text Placeholder 5"/>
          <p:cNvSpPr>
            <a:spLocks noGrp="1"/>
          </p:cNvSpPr>
          <p:nvPr>
            <p:ph type="body" idx="1"/>
          </p:nvPr>
        </p:nvSpPr>
        <p:spPr/>
        <p:txBody>
          <a:bodyPr>
            <a:normAutofit/>
          </a:bodyPr>
          <a:lstStyle/>
          <a:p>
            <a:r>
              <a:rPr lang="en-US" sz="4000" dirty="0" smtClean="0"/>
              <a:t>Your Home and Assets</a:t>
            </a:r>
            <a:endParaRPr lang="en-US" sz="4000" dirty="0"/>
          </a:p>
        </p:txBody>
      </p:sp>
      <p:pic>
        <p:nvPicPr>
          <p:cNvPr id="4103" name="Picture 7" descr="C:\Documents and Settings\User\Local Settings\Temporary Internet Files\Content.IE5\PJMD7JHG\MP900305917[2].jpg"/>
          <p:cNvPicPr>
            <a:picLocks noChangeAspect="1" noChangeArrowheads="1"/>
          </p:cNvPicPr>
          <p:nvPr/>
        </p:nvPicPr>
        <p:blipFill>
          <a:blip r:embed="rId2" cstate="print"/>
          <a:srcRect/>
          <a:stretch>
            <a:fillRect/>
          </a:stretch>
        </p:blipFill>
        <p:spPr bwMode="auto">
          <a:xfrm>
            <a:off x="6019800" y="2743200"/>
            <a:ext cx="2609088" cy="3657600"/>
          </a:xfrm>
          <a:prstGeom prst="rect">
            <a:avLst/>
          </a:prstGeom>
          <a:noFill/>
        </p:spPr>
      </p:pic>
      <p:pic>
        <p:nvPicPr>
          <p:cNvPr id="4112" name="Picture 16" descr="C:\Documents and Settings\User\Local Settings\Temporary Internet Files\Content.IE5\2VR7V2HL\MC900384242[1].wmf"/>
          <p:cNvPicPr>
            <a:picLocks noChangeAspect="1" noChangeArrowheads="1"/>
          </p:cNvPicPr>
          <p:nvPr/>
        </p:nvPicPr>
        <p:blipFill>
          <a:blip r:embed="rId3" cstate="print"/>
          <a:srcRect/>
          <a:stretch>
            <a:fillRect/>
          </a:stretch>
        </p:blipFill>
        <p:spPr bwMode="auto">
          <a:xfrm>
            <a:off x="5029200" y="4953000"/>
            <a:ext cx="1261872" cy="1322952"/>
          </a:xfrm>
          <a:prstGeom prst="rect">
            <a:avLst/>
          </a:prstGeom>
          <a:noFill/>
        </p:spPr>
      </p:pic>
      <p:pic>
        <p:nvPicPr>
          <p:cNvPr id="4113" name="Picture 17" descr="C:\Documents and Settings\User\Local Settings\Temporary Internet Files\Content.IE5\PJMD7JHG\MC900417482[1].wmf"/>
          <p:cNvPicPr>
            <a:picLocks noChangeAspect="1" noChangeArrowheads="1"/>
          </p:cNvPicPr>
          <p:nvPr/>
        </p:nvPicPr>
        <p:blipFill>
          <a:blip r:embed="rId4" cstate="print"/>
          <a:srcRect/>
          <a:stretch>
            <a:fillRect/>
          </a:stretch>
        </p:blipFill>
        <p:spPr bwMode="auto">
          <a:xfrm>
            <a:off x="4953000" y="3429000"/>
            <a:ext cx="1439266" cy="1715414"/>
          </a:xfrm>
          <a:prstGeom prst="rect">
            <a:avLst/>
          </a:prstGeom>
          <a:noFill/>
        </p:spPr>
      </p:pic>
      <p:sp>
        <p:nvSpPr>
          <p:cNvPr id="7" name="Slide Number Placeholder 6"/>
          <p:cNvSpPr>
            <a:spLocks noGrp="1"/>
          </p:cNvSpPr>
          <p:nvPr>
            <p:ph type="sldNum" sz="quarter" idx="12"/>
          </p:nvPr>
        </p:nvSpPr>
        <p:spPr/>
        <p:txBody>
          <a:bodyPr/>
          <a:lstStyle/>
          <a:p>
            <a:fld id="{3701EE03-8AAD-4BE5-9E7C-FBFF875E6BD2}"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pPr algn="ctr"/>
            <a:r>
              <a:rPr lang="en-US" sz="4100" dirty="0" smtClean="0"/>
              <a:t>Homeowner’s Insurance</a:t>
            </a:r>
            <a:br>
              <a:rPr lang="en-US" sz="4100" dirty="0" smtClean="0"/>
            </a:br>
            <a:r>
              <a:rPr lang="en-US" sz="4100" dirty="0" smtClean="0"/>
              <a:t>Animal Liability Insurance Rider</a:t>
            </a:r>
            <a:endParaRPr lang="en-US" sz="4100" dirty="0"/>
          </a:p>
        </p:txBody>
      </p:sp>
      <p:pic>
        <p:nvPicPr>
          <p:cNvPr id="5" name="Content Placeholder 4" descr="#8 - United Animal Liability Exposure Page 2.jpg"/>
          <p:cNvPicPr>
            <a:picLocks noGrp="1" noChangeAspect="1"/>
          </p:cNvPicPr>
          <p:nvPr>
            <p:ph sz="half" idx="1"/>
          </p:nvPr>
        </p:nvPicPr>
        <p:blipFill>
          <a:blip r:embed="rId2" cstate="print"/>
          <a:srcRect l="7521" t="3546" r="7521" b="23753"/>
          <a:stretch>
            <a:fillRect/>
          </a:stretch>
        </p:blipFill>
        <p:spPr>
          <a:xfrm>
            <a:off x="228600" y="2133600"/>
            <a:ext cx="3048000" cy="4191000"/>
          </a:xfrm>
          <a:ln w="15875">
            <a:solidFill>
              <a:srgbClr val="FF5050"/>
            </a:solidFill>
            <a:prstDash val="sysDash"/>
          </a:ln>
        </p:spPr>
      </p:pic>
      <p:pic>
        <p:nvPicPr>
          <p:cNvPr id="6" name="Content Placeholder 5" descr="#8 - United Animal Liability Exposure Page 1.jpg"/>
          <p:cNvPicPr>
            <a:picLocks noGrp="1" noChangeAspect="1"/>
          </p:cNvPicPr>
          <p:nvPr>
            <p:ph sz="half" idx="2"/>
          </p:nvPr>
        </p:nvPicPr>
        <p:blipFill>
          <a:blip r:embed="rId3" cstate="print"/>
          <a:srcRect l="10896" t="7143" r="8526" b="19643"/>
          <a:stretch>
            <a:fillRect/>
          </a:stretch>
        </p:blipFill>
        <p:spPr>
          <a:xfrm>
            <a:off x="3352800" y="2133600"/>
            <a:ext cx="2971800" cy="4179794"/>
          </a:xfrm>
          <a:ln w="15875">
            <a:solidFill>
              <a:srgbClr val="FF5050"/>
            </a:solidFill>
            <a:prstDash val="sysDash"/>
          </a:ln>
        </p:spPr>
      </p:pic>
      <p:sp>
        <p:nvSpPr>
          <p:cNvPr id="7" name="TextBox 6"/>
          <p:cNvSpPr txBox="1"/>
          <p:nvPr/>
        </p:nvSpPr>
        <p:spPr>
          <a:xfrm>
            <a:off x="6400800" y="2057400"/>
            <a:ext cx="2438400" cy="4185761"/>
          </a:xfrm>
          <a:prstGeom prst="rect">
            <a:avLst/>
          </a:prstGeom>
          <a:noFill/>
        </p:spPr>
        <p:txBody>
          <a:bodyPr wrap="square" rtlCol="0">
            <a:spAutoFit/>
          </a:bodyPr>
          <a:lstStyle/>
          <a:p>
            <a:pPr>
              <a:buFont typeface="Arial" pitchFamily="34" charset="0"/>
              <a:buChar char="•"/>
            </a:pPr>
            <a:r>
              <a:rPr lang="en-US" sz="1400" dirty="0" smtClean="0">
                <a:solidFill>
                  <a:schemeClr val="tx2"/>
                </a:solidFill>
              </a:rPr>
              <a:t> United is one of the few companies that will offer animal liability coverage for an </a:t>
            </a:r>
            <a:r>
              <a:rPr lang="en-US" sz="1400" b="1" dirty="0" smtClean="0">
                <a:solidFill>
                  <a:srgbClr val="FF5050"/>
                </a:solidFill>
              </a:rPr>
              <a:t>additional premium</a:t>
            </a:r>
            <a:r>
              <a:rPr lang="en-US" sz="1400" dirty="0" smtClean="0">
                <a:solidFill>
                  <a:schemeClr val="tx2"/>
                </a:solidFill>
              </a:rPr>
              <a:t>.</a:t>
            </a:r>
          </a:p>
          <a:p>
            <a:pPr>
              <a:buFont typeface="Arial" pitchFamily="34" charset="0"/>
              <a:buChar char="•"/>
            </a:pPr>
            <a:endParaRPr lang="en-US" sz="1400" dirty="0" smtClean="0">
              <a:solidFill>
                <a:schemeClr val="tx2"/>
              </a:solidFill>
            </a:endParaRPr>
          </a:p>
          <a:p>
            <a:pPr>
              <a:buFont typeface="Arial" pitchFamily="34" charset="0"/>
              <a:buChar char="•"/>
            </a:pPr>
            <a:r>
              <a:rPr lang="en-US" sz="1400" dirty="0" smtClean="0">
                <a:solidFill>
                  <a:schemeClr val="tx2"/>
                </a:solidFill>
              </a:rPr>
              <a:t> Animal liability coverage usually comes in increments of </a:t>
            </a:r>
            <a:r>
              <a:rPr lang="en-US" sz="1400" b="1" dirty="0" smtClean="0">
                <a:solidFill>
                  <a:srgbClr val="FF5050"/>
                </a:solidFill>
              </a:rPr>
              <a:t>$25,000, $50,000, or $100,000</a:t>
            </a:r>
            <a:r>
              <a:rPr lang="en-US" sz="1400" dirty="0" smtClean="0">
                <a:solidFill>
                  <a:schemeClr val="tx2"/>
                </a:solidFill>
              </a:rPr>
              <a:t>.</a:t>
            </a:r>
          </a:p>
          <a:p>
            <a:pPr>
              <a:buFont typeface="Arial" pitchFamily="34" charset="0"/>
              <a:buChar char="•"/>
            </a:pPr>
            <a:endParaRPr lang="en-US" sz="1400" dirty="0" smtClean="0">
              <a:solidFill>
                <a:schemeClr val="tx2"/>
              </a:solidFill>
            </a:endParaRPr>
          </a:p>
          <a:p>
            <a:pPr algn="ctr"/>
            <a:r>
              <a:rPr lang="en-US" sz="1400" b="1" dirty="0" smtClean="0">
                <a:solidFill>
                  <a:srgbClr val="FF5050"/>
                </a:solidFill>
              </a:rPr>
              <a:t>Animals Not Covered:</a:t>
            </a:r>
          </a:p>
          <a:p>
            <a:endParaRPr lang="en-US" sz="1400" dirty="0" smtClean="0">
              <a:solidFill>
                <a:schemeClr val="tx2"/>
              </a:solidFill>
            </a:endParaRPr>
          </a:p>
          <a:p>
            <a:pPr algn="ctr">
              <a:buFont typeface="Arial" pitchFamily="34" charset="0"/>
              <a:buChar char="•"/>
            </a:pPr>
            <a:r>
              <a:rPr lang="en-US" sz="1400" dirty="0" smtClean="0">
                <a:solidFill>
                  <a:schemeClr val="tx2"/>
                </a:solidFill>
              </a:rPr>
              <a:t> History of violence,</a:t>
            </a:r>
          </a:p>
          <a:p>
            <a:pPr algn="ctr">
              <a:buFont typeface="Arial" pitchFamily="34" charset="0"/>
              <a:buChar char="•"/>
            </a:pPr>
            <a:endParaRPr lang="en-US" sz="1400" dirty="0" smtClean="0">
              <a:solidFill>
                <a:schemeClr val="tx2"/>
              </a:solidFill>
            </a:endParaRPr>
          </a:p>
          <a:p>
            <a:pPr algn="ctr">
              <a:buFont typeface="Arial" pitchFamily="34" charset="0"/>
              <a:buChar char="•"/>
            </a:pPr>
            <a:r>
              <a:rPr lang="en-US" sz="1400" dirty="0" smtClean="0">
                <a:solidFill>
                  <a:schemeClr val="tx2"/>
                </a:solidFill>
              </a:rPr>
              <a:t> Certain breeds, and</a:t>
            </a:r>
          </a:p>
          <a:p>
            <a:pPr algn="ctr">
              <a:buFont typeface="Arial" pitchFamily="34" charset="0"/>
              <a:buChar char="•"/>
            </a:pPr>
            <a:endParaRPr lang="en-US" sz="1400" dirty="0" smtClean="0">
              <a:solidFill>
                <a:schemeClr val="tx2"/>
              </a:solidFill>
            </a:endParaRPr>
          </a:p>
          <a:p>
            <a:pPr algn="ctr">
              <a:buFont typeface="Arial" pitchFamily="34" charset="0"/>
              <a:buChar char="•"/>
            </a:pPr>
            <a:r>
              <a:rPr lang="en-US" sz="1400" dirty="0" smtClean="0">
                <a:solidFill>
                  <a:schemeClr val="tx2"/>
                </a:solidFill>
              </a:rPr>
              <a:t> Vicious, dangerous, or exotic animals.</a:t>
            </a:r>
          </a:p>
          <a:p>
            <a:pPr>
              <a:buFont typeface="Arial" pitchFamily="34" charset="0"/>
              <a:buChar char="•"/>
            </a:pPr>
            <a:endParaRPr lang="en-US" sz="1400" dirty="0" smtClean="0">
              <a:solidFill>
                <a:schemeClr val="tx2"/>
              </a:solidFill>
            </a:endParaRPr>
          </a:p>
        </p:txBody>
      </p:sp>
      <p:sp>
        <p:nvSpPr>
          <p:cNvPr id="8" name="Slide Number Placeholder 7"/>
          <p:cNvSpPr>
            <a:spLocks noGrp="1"/>
          </p:cNvSpPr>
          <p:nvPr>
            <p:ph type="sldNum" sz="quarter" idx="12"/>
          </p:nvPr>
        </p:nvSpPr>
        <p:spPr/>
        <p:txBody>
          <a:bodyPr/>
          <a:lstStyle/>
          <a:p>
            <a:fld id="{3701EE03-8AAD-4BE5-9E7C-FBFF875E6BD2}"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Autofit/>
          </a:bodyPr>
          <a:lstStyle/>
          <a:p>
            <a:pPr algn="ctr"/>
            <a:r>
              <a:rPr lang="en-US" sz="4100" dirty="0" smtClean="0"/>
              <a:t>Personal Jewelry Insurance</a:t>
            </a:r>
            <a:endParaRPr lang="en-US" sz="4100" dirty="0"/>
          </a:p>
        </p:txBody>
      </p:sp>
      <p:pic>
        <p:nvPicPr>
          <p:cNvPr id="5" name="Content Placeholder 4" descr="Jewelry Floater 3.png"/>
          <p:cNvPicPr>
            <a:picLocks noGrp="1" noChangeAspect="1"/>
          </p:cNvPicPr>
          <p:nvPr>
            <p:ph sz="half" idx="1"/>
          </p:nvPr>
        </p:nvPicPr>
        <p:blipFill>
          <a:blip r:embed="rId2" cstate="print"/>
          <a:srcRect l="3350" t="14185" r="5625" b="18434"/>
          <a:stretch>
            <a:fillRect/>
          </a:stretch>
        </p:blipFill>
        <p:spPr>
          <a:xfrm>
            <a:off x="4953000" y="2971800"/>
            <a:ext cx="3276600" cy="3112770"/>
          </a:xfrm>
        </p:spPr>
      </p:pic>
      <p:pic>
        <p:nvPicPr>
          <p:cNvPr id="6" name="Content Placeholder 5" descr="Jewelry Floater 1.png"/>
          <p:cNvPicPr>
            <a:picLocks noGrp="1" noChangeAspect="1"/>
          </p:cNvPicPr>
          <p:nvPr>
            <p:ph sz="half" idx="2"/>
          </p:nvPr>
        </p:nvPicPr>
        <p:blipFill>
          <a:blip r:embed="rId3" cstate="print"/>
          <a:srcRect l="7470" t="5357" r="7470" b="32483"/>
          <a:stretch>
            <a:fillRect/>
          </a:stretch>
        </p:blipFill>
        <p:spPr>
          <a:xfrm>
            <a:off x="838200" y="1524001"/>
            <a:ext cx="3657600" cy="2590799"/>
          </a:xfrm>
          <a:ln w="15875">
            <a:solidFill>
              <a:srgbClr val="FF5050"/>
            </a:solidFill>
            <a:prstDash val="sysDash"/>
          </a:ln>
        </p:spPr>
      </p:pic>
      <p:pic>
        <p:nvPicPr>
          <p:cNvPr id="7" name="Picture 6" descr="Jewelry Floater 2.png"/>
          <p:cNvPicPr>
            <a:picLocks noChangeAspect="1"/>
          </p:cNvPicPr>
          <p:nvPr/>
        </p:nvPicPr>
        <p:blipFill>
          <a:blip r:embed="rId4" cstate="print"/>
          <a:srcRect l="10299" t="11181" r="10119" b="62152"/>
          <a:stretch>
            <a:fillRect/>
          </a:stretch>
        </p:blipFill>
        <p:spPr>
          <a:xfrm>
            <a:off x="4876800" y="1600200"/>
            <a:ext cx="3352800" cy="1474470"/>
          </a:xfrm>
          <a:prstGeom prst="rect">
            <a:avLst/>
          </a:prstGeom>
        </p:spPr>
      </p:pic>
      <p:sp>
        <p:nvSpPr>
          <p:cNvPr id="8" name="TextBox 7"/>
          <p:cNvSpPr txBox="1"/>
          <p:nvPr/>
        </p:nvSpPr>
        <p:spPr>
          <a:xfrm>
            <a:off x="457200" y="4267200"/>
            <a:ext cx="4343400" cy="1815882"/>
          </a:xfrm>
          <a:prstGeom prst="rect">
            <a:avLst/>
          </a:prstGeom>
          <a:noFill/>
        </p:spPr>
        <p:txBody>
          <a:bodyPr wrap="square" rtlCol="0">
            <a:spAutoFit/>
          </a:bodyPr>
          <a:lstStyle/>
          <a:p>
            <a:pPr>
              <a:buFont typeface="Arial" pitchFamily="34" charset="0"/>
              <a:buChar char="•"/>
            </a:pPr>
            <a:r>
              <a:rPr lang="en-US" sz="1400" dirty="0" smtClean="0">
                <a:solidFill>
                  <a:schemeClr val="tx2"/>
                </a:solidFill>
              </a:rPr>
              <a:t> Personal jewelry is covered to a certain extent by homeowner’s insurance, but oftentimes, the value of the jewelry exceeds the value of the coverage.</a:t>
            </a:r>
          </a:p>
          <a:p>
            <a:pPr>
              <a:buFont typeface="Arial" pitchFamily="34" charset="0"/>
              <a:buChar char="•"/>
            </a:pPr>
            <a:endParaRPr lang="en-US" sz="1400" dirty="0" smtClean="0">
              <a:solidFill>
                <a:schemeClr val="tx2"/>
              </a:solidFill>
            </a:endParaRPr>
          </a:p>
          <a:p>
            <a:pPr>
              <a:buFont typeface="Arial" pitchFamily="34" charset="0"/>
              <a:buChar char="•"/>
            </a:pPr>
            <a:r>
              <a:rPr lang="en-US" sz="1400" dirty="0" smtClean="0">
                <a:solidFill>
                  <a:schemeClr val="tx2"/>
                </a:solidFill>
              </a:rPr>
              <a:t> Additional jewelry insurance, or </a:t>
            </a:r>
            <a:r>
              <a:rPr lang="en-US" sz="1400" b="1" dirty="0" smtClean="0">
                <a:solidFill>
                  <a:srgbClr val="FF5050"/>
                </a:solidFill>
              </a:rPr>
              <a:t>“scheduled jewelry insurance,”</a:t>
            </a:r>
            <a:r>
              <a:rPr lang="en-US" sz="1400" dirty="0" smtClean="0">
                <a:solidFill>
                  <a:schemeClr val="tx2"/>
                </a:solidFill>
              </a:rPr>
              <a:t> can be purchased from separate insurers.  It is often not offered as a homeowner’s insurance rider.</a:t>
            </a:r>
            <a:endParaRPr lang="en-US" sz="1400" dirty="0">
              <a:solidFill>
                <a:schemeClr val="tx2"/>
              </a:solidFill>
            </a:endParaRPr>
          </a:p>
        </p:txBody>
      </p:sp>
      <p:sp>
        <p:nvSpPr>
          <p:cNvPr id="11" name="Rectangle 10"/>
          <p:cNvSpPr/>
          <p:nvPr/>
        </p:nvSpPr>
        <p:spPr>
          <a:xfrm>
            <a:off x="4800600" y="1524000"/>
            <a:ext cx="3505200" cy="4648200"/>
          </a:xfrm>
          <a:prstGeom prst="rect">
            <a:avLst/>
          </a:prstGeom>
          <a:noFill/>
          <a:ln w="15875">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3701EE03-8AAD-4BE5-9E7C-FBFF875E6BD2}"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Autofit/>
          </a:bodyPr>
          <a:lstStyle/>
          <a:p>
            <a:pPr algn="ctr"/>
            <a:r>
              <a:rPr lang="en-US" sz="4100" dirty="0" smtClean="0"/>
              <a:t>Law and Ordinance Coverage</a:t>
            </a:r>
            <a:endParaRPr lang="en-US" sz="4100" dirty="0"/>
          </a:p>
        </p:txBody>
      </p:sp>
      <p:pic>
        <p:nvPicPr>
          <p:cNvPr id="5" name="Content Placeholder 4" descr="Ordinance Law 3.png"/>
          <p:cNvPicPr>
            <a:picLocks noGrp="1" noChangeAspect="1"/>
          </p:cNvPicPr>
          <p:nvPr>
            <p:ph sz="half" idx="1"/>
          </p:nvPr>
        </p:nvPicPr>
        <p:blipFill>
          <a:blip r:embed="rId2" cstate="print"/>
          <a:srcRect l="7315" t="8866" r="6721" b="11341"/>
          <a:stretch>
            <a:fillRect/>
          </a:stretch>
        </p:blipFill>
        <p:spPr>
          <a:xfrm>
            <a:off x="5867400" y="1371600"/>
            <a:ext cx="2971800" cy="4034118"/>
          </a:xfrm>
          <a:ln w="15875">
            <a:solidFill>
              <a:srgbClr val="FF5050"/>
            </a:solidFill>
            <a:prstDash val="sysDash"/>
          </a:ln>
        </p:spPr>
      </p:pic>
      <p:pic>
        <p:nvPicPr>
          <p:cNvPr id="7" name="Picture 6" descr="Ordinance Law 2.png"/>
          <p:cNvPicPr>
            <a:picLocks noChangeAspect="1"/>
          </p:cNvPicPr>
          <p:nvPr/>
        </p:nvPicPr>
        <p:blipFill>
          <a:blip r:embed="rId3" cstate="print"/>
          <a:srcRect l="6556" t="5626" r="6004" b="17708"/>
          <a:stretch>
            <a:fillRect/>
          </a:stretch>
        </p:blipFill>
        <p:spPr>
          <a:xfrm>
            <a:off x="304800" y="1371600"/>
            <a:ext cx="2895600" cy="4038600"/>
          </a:xfrm>
          <a:prstGeom prst="rect">
            <a:avLst/>
          </a:prstGeom>
          <a:ln w="15875">
            <a:solidFill>
              <a:srgbClr val="FF5050"/>
            </a:solidFill>
            <a:prstDash val="sysDash"/>
          </a:ln>
        </p:spPr>
      </p:pic>
      <p:pic>
        <p:nvPicPr>
          <p:cNvPr id="6" name="Content Placeholder 5" descr="Ordinance Law 1.png"/>
          <p:cNvPicPr>
            <a:picLocks noGrp="1" noChangeAspect="1"/>
          </p:cNvPicPr>
          <p:nvPr>
            <p:ph sz="half" idx="2"/>
          </p:nvPr>
        </p:nvPicPr>
        <p:blipFill>
          <a:blip r:embed="rId4" cstate="print"/>
          <a:srcRect l="6859" t="1786" r="3974" b="35714"/>
          <a:stretch>
            <a:fillRect/>
          </a:stretch>
        </p:blipFill>
        <p:spPr>
          <a:xfrm>
            <a:off x="3048000" y="2057400"/>
            <a:ext cx="2971800" cy="2667000"/>
          </a:xfrm>
          <a:ln w="15875">
            <a:solidFill>
              <a:srgbClr val="FF5050"/>
            </a:solidFill>
            <a:prstDash val="sysDash"/>
          </a:ln>
        </p:spPr>
      </p:pic>
      <p:sp>
        <p:nvSpPr>
          <p:cNvPr id="8" name="TextBox 7"/>
          <p:cNvSpPr txBox="1"/>
          <p:nvPr/>
        </p:nvSpPr>
        <p:spPr>
          <a:xfrm>
            <a:off x="152400" y="5410200"/>
            <a:ext cx="8839200" cy="1384995"/>
          </a:xfrm>
          <a:prstGeom prst="rect">
            <a:avLst/>
          </a:prstGeom>
          <a:noFill/>
        </p:spPr>
        <p:txBody>
          <a:bodyPr wrap="square" rtlCol="0">
            <a:spAutoFit/>
          </a:bodyPr>
          <a:lstStyle/>
          <a:p>
            <a:pPr>
              <a:buFont typeface="Arial" pitchFamily="34" charset="0"/>
              <a:buChar char="•"/>
            </a:pPr>
            <a:r>
              <a:rPr lang="en-US" sz="1400" dirty="0" smtClean="0">
                <a:solidFill>
                  <a:schemeClr val="tx2"/>
                </a:solidFill>
              </a:rPr>
              <a:t> Law and ordinance coverage  is beneficial here in Florida.  Suppose a hurricane were to rip right through your living room.  When you go to </a:t>
            </a:r>
            <a:r>
              <a:rPr lang="en-US" sz="1400" b="1" dirty="0" smtClean="0">
                <a:solidFill>
                  <a:srgbClr val="FF5050"/>
                </a:solidFill>
              </a:rPr>
              <a:t>repair your home</a:t>
            </a:r>
            <a:r>
              <a:rPr lang="en-US" sz="1400" dirty="0" smtClean="0">
                <a:solidFill>
                  <a:schemeClr val="tx2"/>
                </a:solidFill>
              </a:rPr>
              <a:t>, you find that there are </a:t>
            </a:r>
            <a:r>
              <a:rPr lang="en-US" sz="1400" b="1" dirty="0" smtClean="0">
                <a:solidFill>
                  <a:srgbClr val="FF5050"/>
                </a:solidFill>
              </a:rPr>
              <a:t>new building codes and ordinances </a:t>
            </a:r>
            <a:r>
              <a:rPr lang="en-US" sz="1400" dirty="0" smtClean="0">
                <a:solidFill>
                  <a:schemeClr val="tx2"/>
                </a:solidFill>
              </a:rPr>
              <a:t>that are going to increase the cost of the repair.  This homeowner’s insurance rider will </a:t>
            </a:r>
            <a:r>
              <a:rPr lang="en-US" sz="1400" b="1" dirty="0" smtClean="0">
                <a:solidFill>
                  <a:srgbClr val="FF5050"/>
                </a:solidFill>
              </a:rPr>
              <a:t>help cover the costs of complying </a:t>
            </a:r>
            <a:r>
              <a:rPr lang="en-US" sz="1400" dirty="0" smtClean="0">
                <a:solidFill>
                  <a:schemeClr val="tx2"/>
                </a:solidFill>
              </a:rPr>
              <a:t>with the new building codes to a certain extent.</a:t>
            </a:r>
          </a:p>
          <a:p>
            <a:pPr>
              <a:buFont typeface="Arial" pitchFamily="34" charset="0"/>
              <a:buChar char="•"/>
            </a:pPr>
            <a:endParaRPr lang="en-US" sz="1400" dirty="0" smtClean="0">
              <a:solidFill>
                <a:schemeClr val="tx2"/>
              </a:solidFill>
            </a:endParaRPr>
          </a:p>
          <a:p>
            <a:pPr>
              <a:buFont typeface="Arial" pitchFamily="34" charset="0"/>
              <a:buChar char="•"/>
            </a:pPr>
            <a:r>
              <a:rPr lang="en-US" sz="1400" dirty="0" smtClean="0">
                <a:solidFill>
                  <a:schemeClr val="tx2"/>
                </a:solidFill>
              </a:rPr>
              <a:t>This insurance is </a:t>
            </a:r>
            <a:r>
              <a:rPr lang="en-US" sz="1400" b="1" dirty="0" smtClean="0">
                <a:solidFill>
                  <a:srgbClr val="FF5050"/>
                </a:solidFill>
              </a:rPr>
              <a:t>not included </a:t>
            </a:r>
            <a:r>
              <a:rPr lang="en-US" sz="1400" dirty="0" smtClean="0">
                <a:solidFill>
                  <a:schemeClr val="tx2"/>
                </a:solidFill>
              </a:rPr>
              <a:t>in homeowner’s insurance.  It must be added for an </a:t>
            </a:r>
            <a:r>
              <a:rPr lang="en-US" sz="1400" b="1" dirty="0" smtClean="0">
                <a:solidFill>
                  <a:srgbClr val="FF5050"/>
                </a:solidFill>
              </a:rPr>
              <a:t>additional premium cost</a:t>
            </a:r>
            <a:r>
              <a:rPr lang="en-US" sz="1400" dirty="0" smtClean="0">
                <a:solidFill>
                  <a:schemeClr val="tx2"/>
                </a:solidFill>
              </a:rPr>
              <a:t>.</a:t>
            </a:r>
            <a:endParaRPr lang="en-US" sz="1400" dirty="0">
              <a:solidFill>
                <a:schemeClr val="tx2"/>
              </a:solidFill>
            </a:endParaRPr>
          </a:p>
        </p:txBody>
      </p:sp>
      <p:sp>
        <p:nvSpPr>
          <p:cNvPr id="9" name="Slide Number Placeholder 8"/>
          <p:cNvSpPr>
            <a:spLocks noGrp="1"/>
          </p:cNvSpPr>
          <p:nvPr>
            <p:ph type="sldNum" sz="quarter" idx="12"/>
          </p:nvPr>
        </p:nvSpPr>
        <p:spPr/>
        <p:txBody>
          <a:bodyPr/>
          <a:lstStyle/>
          <a:p>
            <a:fld id="{3701EE03-8AAD-4BE5-9E7C-FBFF875E6BD2}"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Riders Affecting…</a:t>
            </a:r>
            <a:endParaRPr lang="en-US" dirty="0"/>
          </a:p>
        </p:txBody>
      </p:sp>
      <p:sp>
        <p:nvSpPr>
          <p:cNvPr id="6" name="Text Placeholder 5"/>
          <p:cNvSpPr>
            <a:spLocks noGrp="1"/>
          </p:cNvSpPr>
          <p:nvPr>
            <p:ph type="body" idx="1"/>
          </p:nvPr>
        </p:nvSpPr>
        <p:spPr/>
        <p:txBody>
          <a:bodyPr>
            <a:normAutofit/>
          </a:bodyPr>
          <a:lstStyle/>
          <a:p>
            <a:r>
              <a:rPr lang="en-US" sz="4000" dirty="0" smtClean="0"/>
              <a:t>Your Business</a:t>
            </a:r>
            <a:endParaRPr lang="en-US" sz="4000" dirty="0"/>
          </a:p>
        </p:txBody>
      </p:sp>
      <p:pic>
        <p:nvPicPr>
          <p:cNvPr id="5147" name="Picture 27" descr="C:\Documents and Settings\User\Local Settings\Temporary Internet Files\Content.IE5\CG8BDQ23\MC900150647[1].wmf"/>
          <p:cNvPicPr>
            <a:picLocks noChangeAspect="1" noChangeArrowheads="1"/>
          </p:cNvPicPr>
          <p:nvPr/>
        </p:nvPicPr>
        <p:blipFill>
          <a:blip r:embed="rId2" cstate="print"/>
          <a:srcRect/>
          <a:stretch>
            <a:fillRect/>
          </a:stretch>
        </p:blipFill>
        <p:spPr bwMode="auto">
          <a:xfrm>
            <a:off x="5486400" y="2895600"/>
            <a:ext cx="3270008" cy="3276600"/>
          </a:xfrm>
          <a:prstGeom prst="rect">
            <a:avLst/>
          </a:prstGeom>
          <a:noFill/>
        </p:spPr>
      </p:pic>
      <p:pic>
        <p:nvPicPr>
          <p:cNvPr id="5148" name="Picture 28" descr="C:\Documents and Settings\User\Local Settings\Temporary Internet Files\Content.IE5\PJMD7JHG\MC900056915[1].wmf"/>
          <p:cNvPicPr>
            <a:picLocks noChangeAspect="1" noChangeArrowheads="1"/>
          </p:cNvPicPr>
          <p:nvPr/>
        </p:nvPicPr>
        <p:blipFill>
          <a:blip r:embed="rId3" cstate="print"/>
          <a:srcRect/>
          <a:stretch>
            <a:fillRect/>
          </a:stretch>
        </p:blipFill>
        <p:spPr bwMode="auto">
          <a:xfrm>
            <a:off x="3352800" y="4724400"/>
            <a:ext cx="3215899" cy="1905000"/>
          </a:xfrm>
          <a:prstGeom prst="rect">
            <a:avLst/>
          </a:prstGeom>
          <a:noFill/>
        </p:spPr>
      </p:pic>
      <p:sp>
        <p:nvSpPr>
          <p:cNvPr id="7" name="Slide Number Placeholder 6"/>
          <p:cNvSpPr>
            <a:spLocks noGrp="1"/>
          </p:cNvSpPr>
          <p:nvPr>
            <p:ph type="sldNum" sz="quarter" idx="12"/>
          </p:nvPr>
        </p:nvSpPr>
        <p:spPr/>
        <p:txBody>
          <a:bodyPr/>
          <a:lstStyle/>
          <a:p>
            <a:fld id="{3701EE03-8AAD-4BE5-9E7C-FBFF875E6BD2}"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524000"/>
          </a:xfrm>
        </p:spPr>
        <p:txBody>
          <a:bodyPr>
            <a:noAutofit/>
          </a:bodyPr>
          <a:lstStyle/>
          <a:p>
            <a:pPr algn="ctr"/>
            <a:r>
              <a:rPr lang="en-US" sz="4100" dirty="0" smtClean="0"/>
              <a:t>Worker’s Compensation </a:t>
            </a:r>
            <a:br>
              <a:rPr lang="en-US" sz="4100" dirty="0" smtClean="0"/>
            </a:br>
            <a:r>
              <a:rPr lang="en-US" sz="4100" dirty="0" smtClean="0"/>
              <a:t>&amp; Blue Cross/Blue Shield</a:t>
            </a:r>
            <a:endParaRPr lang="en-US" sz="4100" dirty="0"/>
          </a:p>
        </p:txBody>
      </p:sp>
      <p:sp>
        <p:nvSpPr>
          <p:cNvPr id="3" name="Content Placeholder 2"/>
          <p:cNvSpPr>
            <a:spLocks noGrp="1"/>
          </p:cNvSpPr>
          <p:nvPr>
            <p:ph sz="half" idx="1"/>
          </p:nvPr>
        </p:nvSpPr>
        <p:spPr>
          <a:xfrm>
            <a:off x="457200" y="2057400"/>
            <a:ext cx="8077200" cy="4114800"/>
          </a:xfrm>
        </p:spPr>
        <p:txBody>
          <a:bodyPr>
            <a:noAutofit/>
          </a:bodyPr>
          <a:lstStyle/>
          <a:p>
            <a:r>
              <a:rPr lang="en-US" sz="2000" dirty="0" smtClean="0"/>
              <a:t>If you, as an officer of a corporation, exempt yourself from workers compensation coverage and you have your group benefits with Blue Cross/Blue Shield, you may not have coverage for on the job injuries (24-hour coverage). </a:t>
            </a:r>
          </a:p>
          <a:p>
            <a:endParaRPr lang="en-US" sz="2000" dirty="0" smtClean="0"/>
          </a:p>
          <a:p>
            <a:r>
              <a:rPr lang="en-US" sz="2000" dirty="0" smtClean="0"/>
              <a:t>Most other healthcare companies such as Aetna and United Healthcare will simply surcharge the group if an officer exempts himself or herself. </a:t>
            </a:r>
          </a:p>
          <a:p>
            <a:endParaRPr lang="en-US" sz="2000" dirty="0" smtClean="0"/>
          </a:p>
          <a:p>
            <a:r>
              <a:rPr lang="en-US" sz="2000" dirty="0" smtClean="0"/>
              <a:t>Call your agent if you have questions or are unsure!</a:t>
            </a:r>
            <a:endParaRPr lang="en-US" sz="2000" dirty="0"/>
          </a:p>
        </p:txBody>
      </p:sp>
      <p:sp>
        <p:nvSpPr>
          <p:cNvPr id="4" name="Slide Number Placeholder 3"/>
          <p:cNvSpPr>
            <a:spLocks noGrp="1"/>
          </p:cNvSpPr>
          <p:nvPr>
            <p:ph type="sldNum" sz="quarter" idx="12"/>
          </p:nvPr>
        </p:nvSpPr>
        <p:spPr/>
        <p:txBody>
          <a:bodyPr/>
          <a:lstStyle/>
          <a:p>
            <a:fld id="{3701EE03-8AAD-4BE5-9E7C-FBFF875E6BD2}"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Autofit/>
          </a:bodyPr>
          <a:lstStyle/>
          <a:p>
            <a:pPr algn="ctr"/>
            <a:r>
              <a:rPr lang="en-US" sz="4100" dirty="0" smtClean="0"/>
              <a:t>Equipment Breakdown Coverage</a:t>
            </a:r>
            <a:endParaRPr lang="en-US" sz="4100" dirty="0"/>
          </a:p>
        </p:txBody>
      </p:sp>
      <p:pic>
        <p:nvPicPr>
          <p:cNvPr id="5" name="Content Placeholder 4" descr="Travelers-Boiler 1.png"/>
          <p:cNvPicPr>
            <a:picLocks noGrp="1" noChangeAspect="1"/>
          </p:cNvPicPr>
          <p:nvPr>
            <p:ph sz="half" idx="1"/>
          </p:nvPr>
        </p:nvPicPr>
        <p:blipFill>
          <a:blip r:embed="rId2" cstate="print"/>
          <a:srcRect l="553" t="27875" r="3825" b="4831"/>
          <a:stretch>
            <a:fillRect/>
          </a:stretch>
        </p:blipFill>
        <p:spPr>
          <a:xfrm>
            <a:off x="381001" y="1447800"/>
            <a:ext cx="4952999" cy="5257800"/>
          </a:xfrm>
        </p:spPr>
      </p:pic>
      <p:sp>
        <p:nvSpPr>
          <p:cNvPr id="4" name="Content Placeholder 3"/>
          <p:cNvSpPr>
            <a:spLocks noGrp="1"/>
          </p:cNvSpPr>
          <p:nvPr>
            <p:ph sz="half" idx="2"/>
          </p:nvPr>
        </p:nvSpPr>
        <p:spPr>
          <a:xfrm>
            <a:off x="5334000" y="2057400"/>
            <a:ext cx="3429000" cy="4267200"/>
          </a:xfrm>
        </p:spPr>
        <p:txBody>
          <a:bodyPr>
            <a:normAutofit/>
          </a:bodyPr>
          <a:lstStyle/>
          <a:p>
            <a:r>
              <a:rPr lang="en-US" sz="1400" dirty="0" smtClean="0">
                <a:solidFill>
                  <a:schemeClr val="tx2"/>
                </a:solidFill>
              </a:rPr>
              <a:t>There are many aspects of your business that can easily be overlooked when it comes to insurance coverage.</a:t>
            </a:r>
          </a:p>
          <a:p>
            <a:endParaRPr lang="en-US" sz="1400" dirty="0" smtClean="0">
              <a:solidFill>
                <a:schemeClr val="tx2"/>
              </a:solidFill>
            </a:endParaRPr>
          </a:p>
          <a:p>
            <a:r>
              <a:rPr lang="en-US" sz="1400" dirty="0" smtClean="0">
                <a:solidFill>
                  <a:schemeClr val="tx2"/>
                </a:solidFill>
              </a:rPr>
              <a:t>Key equipment that keeps your operations running </a:t>
            </a:r>
            <a:r>
              <a:rPr lang="en-US" sz="1400" b="1" dirty="0" smtClean="0">
                <a:solidFill>
                  <a:srgbClr val="FF5050"/>
                </a:solidFill>
              </a:rPr>
              <a:t>could fail </a:t>
            </a:r>
            <a:r>
              <a:rPr lang="en-US" sz="1400" dirty="0" smtClean="0">
                <a:solidFill>
                  <a:schemeClr val="tx2"/>
                </a:solidFill>
              </a:rPr>
              <a:t>for any number of reasons and </a:t>
            </a:r>
            <a:r>
              <a:rPr lang="en-US" sz="1400" b="1" dirty="0" smtClean="0">
                <a:solidFill>
                  <a:srgbClr val="FF5050"/>
                </a:solidFill>
              </a:rPr>
              <a:t>require costly repairs</a:t>
            </a:r>
            <a:r>
              <a:rPr lang="en-US" sz="1400" dirty="0" smtClean="0">
                <a:solidFill>
                  <a:schemeClr val="tx2"/>
                </a:solidFill>
              </a:rPr>
              <a:t>.</a:t>
            </a:r>
          </a:p>
          <a:p>
            <a:endParaRPr lang="en-US" sz="1400" dirty="0" smtClean="0">
              <a:solidFill>
                <a:schemeClr val="tx2"/>
              </a:solidFill>
            </a:endParaRPr>
          </a:p>
          <a:p>
            <a:r>
              <a:rPr lang="en-US" sz="1400" dirty="0" smtClean="0">
                <a:solidFill>
                  <a:schemeClr val="tx2"/>
                </a:solidFill>
              </a:rPr>
              <a:t>Obtaining </a:t>
            </a:r>
            <a:r>
              <a:rPr lang="en-US" sz="1400" b="1" dirty="0" smtClean="0">
                <a:solidFill>
                  <a:srgbClr val="FF5050"/>
                </a:solidFill>
              </a:rPr>
              <a:t>equipment breakdown insurance</a:t>
            </a:r>
            <a:r>
              <a:rPr lang="en-US" sz="1400" dirty="0" smtClean="0">
                <a:solidFill>
                  <a:schemeClr val="tx2"/>
                </a:solidFill>
              </a:rPr>
              <a:t> is a great way to protect yourself from expensive repairs down the line.</a:t>
            </a:r>
          </a:p>
          <a:p>
            <a:pPr>
              <a:buNone/>
            </a:pPr>
            <a:endParaRPr lang="en-US" sz="1400" dirty="0" smtClean="0">
              <a:solidFill>
                <a:schemeClr val="tx2"/>
              </a:solidFill>
            </a:endParaRPr>
          </a:p>
        </p:txBody>
      </p:sp>
      <p:sp>
        <p:nvSpPr>
          <p:cNvPr id="6" name="Slide Number Placeholder 5"/>
          <p:cNvSpPr>
            <a:spLocks noGrp="1"/>
          </p:cNvSpPr>
          <p:nvPr>
            <p:ph type="sldNum" sz="quarter" idx="12"/>
          </p:nvPr>
        </p:nvSpPr>
        <p:spPr/>
        <p:txBody>
          <a:bodyPr/>
          <a:lstStyle/>
          <a:p>
            <a:fld id="{3701EE03-8AAD-4BE5-9E7C-FBFF875E6BD2}"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Autofit/>
          </a:bodyPr>
          <a:lstStyle/>
          <a:p>
            <a:pPr algn="ctr"/>
            <a:r>
              <a:rPr lang="en-US" sz="4100" dirty="0" smtClean="0"/>
              <a:t>Equipment Breakdown Coverage</a:t>
            </a:r>
            <a:endParaRPr lang="en-US" sz="4100" dirty="0"/>
          </a:p>
        </p:txBody>
      </p:sp>
      <p:pic>
        <p:nvPicPr>
          <p:cNvPr id="6" name="Content Placeholder 5" descr="Travelers-Boiler 3.png"/>
          <p:cNvPicPr>
            <a:picLocks noGrp="1" noChangeAspect="1"/>
          </p:cNvPicPr>
          <p:nvPr>
            <p:ph sz="half" idx="2"/>
          </p:nvPr>
        </p:nvPicPr>
        <p:blipFill>
          <a:blip r:embed="rId2" cstate="print"/>
          <a:srcRect l="4937" t="12500" r="4937" b="3571"/>
          <a:stretch>
            <a:fillRect/>
          </a:stretch>
        </p:blipFill>
        <p:spPr>
          <a:xfrm>
            <a:off x="4800599" y="1447800"/>
            <a:ext cx="3671805" cy="4343400"/>
          </a:xfrm>
        </p:spPr>
      </p:pic>
      <p:pic>
        <p:nvPicPr>
          <p:cNvPr id="5" name="Content Placeholder 4" descr="Travelers-Boiler 2.png"/>
          <p:cNvPicPr>
            <a:picLocks noGrp="1" noChangeAspect="1"/>
          </p:cNvPicPr>
          <p:nvPr>
            <p:ph sz="half" idx="1"/>
          </p:nvPr>
        </p:nvPicPr>
        <p:blipFill>
          <a:blip r:embed="rId3" cstate="print"/>
          <a:srcRect l="5253" t="15959" r="5253" b="4248"/>
          <a:stretch>
            <a:fillRect/>
          </a:stretch>
        </p:blipFill>
        <p:spPr>
          <a:xfrm>
            <a:off x="762000" y="1447799"/>
            <a:ext cx="3733800" cy="4308231"/>
          </a:xfrm>
        </p:spPr>
      </p:pic>
      <p:sp>
        <p:nvSpPr>
          <p:cNvPr id="7" name="TextBox 6"/>
          <p:cNvSpPr txBox="1"/>
          <p:nvPr/>
        </p:nvSpPr>
        <p:spPr>
          <a:xfrm>
            <a:off x="762000" y="5791200"/>
            <a:ext cx="7696200" cy="923330"/>
          </a:xfrm>
          <a:prstGeom prst="rect">
            <a:avLst/>
          </a:prstGeom>
          <a:noFill/>
        </p:spPr>
        <p:txBody>
          <a:bodyPr wrap="square" rtlCol="0">
            <a:spAutoFit/>
          </a:bodyPr>
          <a:lstStyle/>
          <a:p>
            <a:pPr algn="ctr"/>
            <a:r>
              <a:rPr lang="en-US" dirty="0" smtClean="0">
                <a:solidFill>
                  <a:schemeClr val="tx2"/>
                </a:solidFill>
              </a:rPr>
              <a:t>It is even easier to overlook the equipment that you are unaware of.  This chart is a quick reference of the possible types of equipment a business could own based upon the type of establishment it is.</a:t>
            </a:r>
            <a:endParaRPr lang="en-US" dirty="0">
              <a:solidFill>
                <a:schemeClr val="tx2"/>
              </a:solidFill>
            </a:endParaRPr>
          </a:p>
        </p:txBody>
      </p:sp>
      <p:sp>
        <p:nvSpPr>
          <p:cNvPr id="8" name="Slide Number Placeholder 7"/>
          <p:cNvSpPr>
            <a:spLocks noGrp="1"/>
          </p:cNvSpPr>
          <p:nvPr>
            <p:ph type="sldNum" sz="quarter" idx="12"/>
          </p:nvPr>
        </p:nvSpPr>
        <p:spPr/>
        <p:txBody>
          <a:bodyPr/>
          <a:lstStyle/>
          <a:p>
            <a:fld id="{3701EE03-8AAD-4BE5-9E7C-FBFF875E6BD2}"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4100" dirty="0" smtClean="0"/>
              <a:t>Common Gaps</a:t>
            </a:r>
            <a:endParaRPr lang="en-US" sz="4100" dirty="0"/>
          </a:p>
        </p:txBody>
      </p:sp>
      <p:sp>
        <p:nvSpPr>
          <p:cNvPr id="4" name="Text Placeholder 3"/>
          <p:cNvSpPr>
            <a:spLocks noGrp="1"/>
          </p:cNvSpPr>
          <p:nvPr>
            <p:ph sz="half" idx="1"/>
          </p:nvPr>
        </p:nvSpPr>
        <p:spPr>
          <a:xfrm>
            <a:off x="304800" y="1447801"/>
            <a:ext cx="8458200" cy="4800600"/>
          </a:xfrm>
        </p:spPr>
        <p:txBody>
          <a:bodyPr>
            <a:normAutofit lnSpcReduction="10000"/>
          </a:bodyPr>
          <a:lstStyle/>
          <a:p>
            <a:r>
              <a:rPr lang="en-US" dirty="0" smtClean="0"/>
              <a:t>Medical insurance and on-the-job injury normally covered by Worker’s Comp,</a:t>
            </a:r>
          </a:p>
          <a:p>
            <a:endParaRPr lang="en-US" dirty="0" smtClean="0"/>
          </a:p>
          <a:p>
            <a:r>
              <a:rPr lang="en-US" dirty="0" smtClean="0"/>
              <a:t>Someone running an errand for you in their own car,</a:t>
            </a:r>
          </a:p>
          <a:p>
            <a:endParaRPr lang="en-US" dirty="0" smtClean="0"/>
          </a:p>
          <a:p>
            <a:r>
              <a:rPr lang="en-US" dirty="0" smtClean="0"/>
              <a:t>Not having enough underlying coverage to allow umbrella insurance to kick in,</a:t>
            </a:r>
          </a:p>
          <a:p>
            <a:endParaRPr lang="en-US" dirty="0" smtClean="0"/>
          </a:p>
          <a:p>
            <a:r>
              <a:rPr lang="en-US" dirty="0" smtClean="0"/>
              <a:t>Coverage for dog and pool injuries, and</a:t>
            </a:r>
          </a:p>
          <a:p>
            <a:endParaRPr lang="en-US" dirty="0" smtClean="0"/>
          </a:p>
          <a:p>
            <a:r>
              <a:rPr lang="en-US" dirty="0" smtClean="0"/>
              <a:t>Coverage for assets outside of Florida.</a:t>
            </a:r>
            <a:endParaRPr lang="en-US" dirty="0"/>
          </a:p>
        </p:txBody>
      </p:sp>
      <p:sp>
        <p:nvSpPr>
          <p:cNvPr id="5" name="Slide Number Placeholder 4"/>
          <p:cNvSpPr>
            <a:spLocks noGrp="1"/>
          </p:cNvSpPr>
          <p:nvPr>
            <p:ph type="sldNum" sz="quarter" idx="12"/>
          </p:nvPr>
        </p:nvSpPr>
        <p:spPr/>
        <p:txBody>
          <a:bodyPr/>
          <a:lstStyle/>
          <a:p>
            <a:fld id="{3701EE03-8AAD-4BE5-9E7C-FBFF875E6BD2}"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Autofit/>
          </a:bodyPr>
          <a:lstStyle/>
          <a:p>
            <a:pPr algn="ctr"/>
            <a:r>
              <a:rPr lang="en-US" sz="3700" dirty="0" smtClean="0"/>
              <a:t>Hired Auto and Non-Owned Auto Coverage</a:t>
            </a:r>
            <a:endParaRPr lang="en-US" sz="3700" dirty="0"/>
          </a:p>
        </p:txBody>
      </p:sp>
      <p:pic>
        <p:nvPicPr>
          <p:cNvPr id="5" name="Content Placeholder 4" descr="Hired Auto and Non Owned Auto Liability 2.png"/>
          <p:cNvPicPr>
            <a:picLocks noGrp="1" noChangeAspect="1"/>
          </p:cNvPicPr>
          <p:nvPr>
            <p:ph sz="half" idx="1"/>
          </p:nvPr>
        </p:nvPicPr>
        <p:blipFill>
          <a:blip r:embed="rId2" cstate="print"/>
          <a:srcRect l="14678" t="7093" r="7842" b="29073"/>
          <a:stretch>
            <a:fillRect/>
          </a:stretch>
        </p:blipFill>
        <p:spPr>
          <a:xfrm>
            <a:off x="4571999" y="1371600"/>
            <a:ext cx="3276601" cy="3505200"/>
          </a:xfrm>
          <a:ln w="15875">
            <a:solidFill>
              <a:srgbClr val="FF5050"/>
            </a:solidFill>
            <a:prstDash val="sysDash"/>
          </a:ln>
        </p:spPr>
      </p:pic>
      <p:pic>
        <p:nvPicPr>
          <p:cNvPr id="6" name="Content Placeholder 5" descr="Hired Auto and Non Owned Auto Liability 1.png"/>
          <p:cNvPicPr>
            <a:picLocks noGrp="1" noChangeAspect="1"/>
          </p:cNvPicPr>
          <p:nvPr>
            <p:ph sz="half" idx="2"/>
          </p:nvPr>
        </p:nvPicPr>
        <p:blipFill>
          <a:blip r:embed="rId3" cstate="print"/>
          <a:srcRect l="7769" t="12500" r="7769" b="12500"/>
          <a:stretch>
            <a:fillRect/>
          </a:stretch>
        </p:blipFill>
        <p:spPr>
          <a:xfrm>
            <a:off x="1219200" y="1371600"/>
            <a:ext cx="3276600" cy="3505200"/>
          </a:xfrm>
          <a:ln w="15875">
            <a:solidFill>
              <a:srgbClr val="FF5050"/>
            </a:solidFill>
            <a:prstDash val="sysDash"/>
          </a:ln>
        </p:spPr>
      </p:pic>
      <p:sp>
        <p:nvSpPr>
          <p:cNvPr id="7" name="TextBox 6"/>
          <p:cNvSpPr txBox="1"/>
          <p:nvPr/>
        </p:nvSpPr>
        <p:spPr>
          <a:xfrm>
            <a:off x="381000" y="4876800"/>
            <a:ext cx="8382000" cy="2031325"/>
          </a:xfrm>
          <a:prstGeom prst="rect">
            <a:avLst/>
          </a:prstGeom>
          <a:noFill/>
        </p:spPr>
        <p:txBody>
          <a:bodyPr wrap="square" rtlCol="0">
            <a:spAutoFit/>
          </a:bodyPr>
          <a:lstStyle/>
          <a:p>
            <a:pPr>
              <a:buFont typeface="Arial" pitchFamily="34" charset="0"/>
              <a:buChar char="•"/>
            </a:pPr>
            <a:r>
              <a:rPr lang="en-US" sz="1400" dirty="0" smtClean="0">
                <a:solidFill>
                  <a:schemeClr val="tx2"/>
                </a:solidFill>
              </a:rPr>
              <a:t> This coverage comes in handy if you or an employee get in an accident while driving a </a:t>
            </a:r>
            <a:r>
              <a:rPr lang="en-US" sz="1400" b="1" dirty="0" smtClean="0">
                <a:solidFill>
                  <a:srgbClr val="FF5050"/>
                </a:solidFill>
              </a:rPr>
              <a:t>car that is not owned by you, an employee, or the business</a:t>
            </a:r>
            <a:r>
              <a:rPr lang="en-US" sz="1400" dirty="0" smtClean="0">
                <a:solidFill>
                  <a:schemeClr val="tx2"/>
                </a:solidFill>
              </a:rPr>
              <a:t>.  </a:t>
            </a:r>
          </a:p>
          <a:p>
            <a:pPr>
              <a:buFont typeface="Arial" pitchFamily="34" charset="0"/>
              <a:buChar char="•"/>
            </a:pPr>
            <a:endParaRPr lang="en-US" sz="1400" dirty="0" smtClean="0">
              <a:solidFill>
                <a:schemeClr val="tx2"/>
              </a:solidFill>
            </a:endParaRPr>
          </a:p>
          <a:p>
            <a:pPr>
              <a:buFont typeface="Arial" pitchFamily="34" charset="0"/>
              <a:buChar char="•"/>
            </a:pPr>
            <a:r>
              <a:rPr lang="en-US" sz="1400" dirty="0" smtClean="0">
                <a:solidFill>
                  <a:schemeClr val="tx2"/>
                </a:solidFill>
              </a:rPr>
              <a:t>It also covers liability on </a:t>
            </a:r>
            <a:r>
              <a:rPr lang="en-US" sz="1400" b="1" dirty="0" smtClean="0">
                <a:solidFill>
                  <a:srgbClr val="FF5050"/>
                </a:solidFill>
              </a:rPr>
              <a:t>rental or other hired cars</a:t>
            </a:r>
            <a:r>
              <a:rPr lang="en-US" sz="1400" dirty="0" smtClean="0">
                <a:solidFill>
                  <a:schemeClr val="tx2"/>
                </a:solidFill>
              </a:rPr>
              <a:t>.   </a:t>
            </a:r>
          </a:p>
          <a:p>
            <a:pPr>
              <a:buFont typeface="Arial" pitchFamily="34" charset="0"/>
              <a:buChar char="•"/>
            </a:pPr>
            <a:endParaRPr lang="en-US" sz="1400" dirty="0" smtClean="0">
              <a:solidFill>
                <a:schemeClr val="tx2"/>
              </a:solidFill>
            </a:endParaRPr>
          </a:p>
          <a:p>
            <a:pPr>
              <a:buFont typeface="Arial" pitchFamily="34" charset="0"/>
              <a:buChar char="•"/>
            </a:pPr>
            <a:r>
              <a:rPr lang="en-US" sz="1400" dirty="0" smtClean="0">
                <a:solidFill>
                  <a:schemeClr val="tx2"/>
                </a:solidFill>
              </a:rPr>
              <a:t>This is a liability insurance rider and, in most cases, does not cover physical damages to the automobile.</a:t>
            </a:r>
          </a:p>
          <a:p>
            <a:pPr>
              <a:buFont typeface="Arial" pitchFamily="34" charset="0"/>
              <a:buChar char="•"/>
            </a:pPr>
            <a:endParaRPr lang="en-US" sz="1400" dirty="0" smtClean="0">
              <a:solidFill>
                <a:schemeClr val="tx2"/>
              </a:solidFill>
            </a:endParaRPr>
          </a:p>
          <a:p>
            <a:pPr>
              <a:buFont typeface="Arial" pitchFamily="34" charset="0"/>
              <a:buChar char="•"/>
            </a:pPr>
            <a:r>
              <a:rPr lang="en-US" sz="1400" dirty="0" smtClean="0">
                <a:solidFill>
                  <a:schemeClr val="tx2"/>
                </a:solidFill>
              </a:rPr>
              <a:t> If your </a:t>
            </a:r>
            <a:r>
              <a:rPr lang="en-US" sz="1400" b="1" dirty="0" smtClean="0">
                <a:solidFill>
                  <a:srgbClr val="FF5050"/>
                </a:solidFill>
              </a:rPr>
              <a:t>employees run business errands</a:t>
            </a:r>
            <a:r>
              <a:rPr lang="en-US" sz="1400" dirty="0" smtClean="0">
                <a:solidFill>
                  <a:schemeClr val="tx2"/>
                </a:solidFill>
              </a:rPr>
              <a:t> or you </a:t>
            </a:r>
            <a:r>
              <a:rPr lang="en-US" sz="1400" b="1" dirty="0" smtClean="0">
                <a:solidFill>
                  <a:srgbClr val="FF5050"/>
                </a:solidFill>
              </a:rPr>
              <a:t>travel for business by car </a:t>
            </a:r>
            <a:r>
              <a:rPr lang="en-US" sz="1400" dirty="0" smtClean="0">
                <a:solidFill>
                  <a:schemeClr val="tx2"/>
                </a:solidFill>
              </a:rPr>
              <a:t>often, this is a good investment.</a:t>
            </a:r>
            <a:endParaRPr lang="en-US" sz="1400" dirty="0">
              <a:solidFill>
                <a:schemeClr val="tx2"/>
              </a:solidFill>
            </a:endParaRPr>
          </a:p>
        </p:txBody>
      </p:sp>
      <p:sp>
        <p:nvSpPr>
          <p:cNvPr id="8" name="Slide Number Placeholder 7"/>
          <p:cNvSpPr>
            <a:spLocks noGrp="1"/>
          </p:cNvSpPr>
          <p:nvPr>
            <p:ph type="sldNum" sz="quarter" idx="12"/>
          </p:nvPr>
        </p:nvSpPr>
        <p:spPr/>
        <p:txBody>
          <a:bodyPr/>
          <a:lstStyle/>
          <a:p>
            <a:fld id="{3701EE03-8AAD-4BE5-9E7C-FBFF875E6BD2}"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14400"/>
          </a:xfrm>
        </p:spPr>
        <p:txBody>
          <a:bodyPr/>
          <a:lstStyle/>
          <a:p>
            <a:pPr algn="ctr"/>
            <a:r>
              <a:rPr lang="en-US" dirty="0" smtClean="0"/>
              <a:t>Author Biographies</a:t>
            </a:r>
            <a:endParaRPr lang="en-US" dirty="0"/>
          </a:p>
        </p:txBody>
      </p:sp>
      <p:sp>
        <p:nvSpPr>
          <p:cNvPr id="3" name="Content Placeholder 2"/>
          <p:cNvSpPr>
            <a:spLocks noGrp="1"/>
          </p:cNvSpPr>
          <p:nvPr>
            <p:ph idx="1"/>
          </p:nvPr>
        </p:nvSpPr>
        <p:spPr>
          <a:xfrm>
            <a:off x="0" y="1676400"/>
            <a:ext cx="9144000" cy="4800600"/>
          </a:xfrm>
        </p:spPr>
        <p:txBody>
          <a:bodyPr>
            <a:noAutofit/>
          </a:bodyPr>
          <a:lstStyle/>
          <a:p>
            <a:pPr marL="20638" indent="-20638" algn="just">
              <a:buNone/>
            </a:pPr>
            <a:r>
              <a:rPr lang="en-US" sz="1100" b="1" dirty="0" smtClean="0"/>
              <a:t>Chuck Wasson</a:t>
            </a:r>
            <a:r>
              <a:rPr lang="en-US" sz="1100" dirty="0" smtClean="0"/>
              <a:t>, President, began working at Sandy Wasson &amp; Associates Insurance in 1992. Prior to that he was an insurance adjuster and spent the last 30 days of his adjusting career in Miami following Hurricane Andrew. After entering the family agency, he began working with physicians which today accounts for the majority of the business at Wasson &amp; Associates. He has a Bachelor of Science degree from the University of Florida and holds the Chartered Property &amp; Casualty Underwriter and the Certified Insurance Counselors designations, both nationally recognized designations within the insurance industry.</a:t>
            </a:r>
          </a:p>
          <a:p>
            <a:pPr marL="20638" indent="-20638" algn="just">
              <a:buNone/>
            </a:pPr>
            <a:r>
              <a:rPr lang="en-US" sz="1100" dirty="0" smtClean="0"/>
              <a:t>Chuck is a past President of the Kiwanis Club of Pinellas Park is married and has two daughters. In his spare time, Chuck enjoys training and racing in Triathlons and completed Ironman Florida in 2004.</a:t>
            </a:r>
          </a:p>
          <a:p>
            <a:pPr marL="20638" indent="-20638">
              <a:buNone/>
            </a:pPr>
            <a:r>
              <a:rPr lang="en-US" sz="1100" dirty="0" smtClean="0"/>
              <a:t>Contact Chuck by clwasson@wassonandassoc.com or call 727-392-4400.</a:t>
            </a:r>
          </a:p>
          <a:p>
            <a:pPr>
              <a:buNone/>
            </a:pPr>
            <a:endParaRPr lang="en-US" sz="1100" dirty="0" smtClean="0"/>
          </a:p>
          <a:p>
            <a:pPr marL="1588" indent="-1588" algn="just">
              <a:buFont typeface="Wingdings" pitchFamily="2" charset="2"/>
              <a:buNone/>
              <a:defRPr/>
            </a:pPr>
            <a:r>
              <a:rPr lang="en-US" sz="1100" b="1" dirty="0" smtClean="0"/>
              <a:t>Alan S. Gassman, J.D., LL.M.</a:t>
            </a:r>
            <a:r>
              <a:rPr lang="en-US" sz="1100" dirty="0" smtClean="0"/>
              <a:t> is an attorney practicing in Clearwater, Florida with the firm of Gassman Law Associates, P.A. Mr. </a:t>
            </a:r>
            <a:r>
              <a:rPr lang="en-US" sz="1100" dirty="0" err="1" smtClean="0"/>
              <a:t>Gassman’s</a:t>
            </a:r>
            <a:r>
              <a:rPr lang="en-US" sz="1100" dirty="0" smtClean="0"/>
              <a:t> primary practice focus over the past 25 years has been the representation of high net worth individuals, physicians and business owners in estate planning, taxation, and business and personal asset structuring. </a:t>
            </a:r>
          </a:p>
          <a:p>
            <a:pPr algn="just">
              <a:defRPr/>
            </a:pPr>
            <a:endParaRPr lang="en-US" sz="1100" dirty="0" smtClean="0"/>
          </a:p>
          <a:p>
            <a:pPr marL="1588" indent="-1588" algn="just">
              <a:buFont typeface="Wingdings" pitchFamily="2" charset="2"/>
              <a:buNone/>
              <a:defRPr/>
            </a:pPr>
            <a:r>
              <a:rPr lang="en-US" sz="1100" dirty="0" smtClean="0"/>
              <a:t>	In 2009 and 2010 Mr. Gassman authored and co-authored the following published articles.  “Creditor Rights Under Private Annuities and Grantor-Retained Annuity Trusts in Florida”, The Florida Bar Journal, July/August, 2009. “Unconventional Uses of  529 Plans Should Not Be Ignored By Taxpayers and Their Advisors”, BNA Tax &amp; Accounting, March 11, 2010. “Don’t Overlook the Benefits - Tax and Otherwise - of Private Operating Foundations” Estates, Gifts and Trusts Journal, 11/12/2009.  “After Olmstead: Will a Multiple-member LLC Continue to Have Charging Order Protection?”, The Florida Bar Journal, December 2010. “Recent Adventures in Florida Tenancy By The Entirety - Important Developments” </a:t>
            </a:r>
            <a:r>
              <a:rPr lang="en-US" sz="1100" dirty="0" err="1" smtClean="0"/>
              <a:t>Leimberg</a:t>
            </a:r>
            <a:r>
              <a:rPr lang="en-US" sz="1100" dirty="0" smtClean="0"/>
              <a:t> Information Systems, Inc., June 18, 2009.  “One Good Reason Not To Do A Roth IRA Conversion”, </a:t>
            </a:r>
            <a:r>
              <a:rPr lang="en-US" sz="1100" dirty="0" err="1" smtClean="0"/>
              <a:t>Leimberg</a:t>
            </a:r>
            <a:r>
              <a:rPr lang="en-US" sz="1100" dirty="0" smtClean="0"/>
              <a:t> Information Systems, Inc., September 11, 2010.  “Mistakes Doctors Make Managing Their Practices and Investments”, </a:t>
            </a:r>
            <a:r>
              <a:rPr lang="en-US" sz="1100" dirty="0" err="1" smtClean="0"/>
              <a:t>Leimberg</a:t>
            </a:r>
            <a:r>
              <a:rPr lang="en-US" sz="1100" dirty="0" smtClean="0"/>
              <a:t> Information Systems, Inc., May 20, 2009.  </a:t>
            </a:r>
          </a:p>
          <a:p>
            <a:pPr marL="1588" indent="-1588" algn="just">
              <a:buFont typeface="Wingdings" pitchFamily="2" charset="2"/>
              <a:buNone/>
              <a:defRPr/>
            </a:pPr>
            <a:endParaRPr lang="en-US" sz="1100" dirty="0" smtClean="0"/>
          </a:p>
          <a:p>
            <a:pPr marL="1588" indent="-1588" algn="just">
              <a:buFont typeface="Wingdings" pitchFamily="2" charset="2"/>
              <a:buNone/>
              <a:defRPr/>
            </a:pPr>
            <a:r>
              <a:rPr lang="en-US" sz="1100" dirty="0" smtClean="0"/>
              <a:t>	In 2010 Mr. Gassman presented the following Webinars for professionals; Interesting Interest; Minimum and Maximum Interest Rates for Intra-Family Transactions and Applications of the OID Rules to Intra-Family Debt Obligations, BNA Tax &amp; Accounting with Professor Jerry Hesch, August 18, 2009, Individual and Group Medical Practices: Tax, Health Law, and Creditor Protection Planning, BNA Tax &amp; Accounting, March 2, 2010.  </a:t>
            </a:r>
          </a:p>
          <a:p>
            <a:pPr marL="1588" indent="-1588" algn="just">
              <a:buFont typeface="Wingdings" pitchFamily="2" charset="2"/>
              <a:buNone/>
              <a:defRPr/>
            </a:pPr>
            <a:endParaRPr lang="en-US" sz="1100" dirty="0" smtClean="0"/>
          </a:p>
          <a:p>
            <a:pPr marL="1588" indent="-1588" algn="just">
              <a:buFont typeface="Wingdings" pitchFamily="2" charset="2"/>
              <a:buNone/>
              <a:defRPr/>
            </a:pPr>
            <a:r>
              <a:rPr lang="en-US" sz="1100" dirty="0" smtClean="0"/>
              <a:t>	Mr. Gassman can be contacted at  </a:t>
            </a:r>
            <a:r>
              <a:rPr lang="en-US" sz="1100" dirty="0" smtClean="0">
                <a:hlinkClick r:id="rId2"/>
              </a:rPr>
              <a:t>agassman@gassmanpa.com</a:t>
            </a:r>
            <a:r>
              <a:rPr lang="en-US" sz="1100" dirty="0" smtClean="0"/>
              <a:t>, or by phone at 727-442-1200.  The Gassman Law Associates, P.A. website is www.gassmanlaw.com.</a:t>
            </a:r>
          </a:p>
          <a:p>
            <a:pPr>
              <a:buFont typeface="Wingdings" pitchFamily="2" charset="2"/>
              <a:buNone/>
              <a:defRPr/>
            </a:pPr>
            <a:endParaRPr lang="en-US" sz="1100" dirty="0" smtClean="0"/>
          </a:p>
          <a:p>
            <a:pPr>
              <a:buNone/>
            </a:pPr>
            <a:endParaRPr lang="en-US" sz="1100"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pPr/>
              <a:t>21</a:t>
            </a:fld>
            <a:endParaRPr kumimoji="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paper with guy.png"/>
          <p:cNvPicPr>
            <a:picLocks noChangeAspect="1"/>
          </p:cNvPicPr>
          <p:nvPr/>
        </p:nvPicPr>
        <p:blipFill>
          <a:blip r:embed="rId2" cstate="print"/>
          <a:stretch>
            <a:fillRect/>
          </a:stretch>
        </p:blipFill>
        <p:spPr>
          <a:xfrm>
            <a:off x="3886200" y="1600200"/>
            <a:ext cx="1200150" cy="1905000"/>
          </a:xfrm>
          <a:prstGeom prst="rect">
            <a:avLst/>
          </a:prstGeom>
        </p:spPr>
      </p:pic>
      <p:sp>
        <p:nvSpPr>
          <p:cNvPr id="2" name="Title 1"/>
          <p:cNvSpPr>
            <a:spLocks noGrp="1"/>
          </p:cNvSpPr>
          <p:nvPr>
            <p:ph type="title"/>
          </p:nvPr>
        </p:nvSpPr>
        <p:spPr>
          <a:xfrm>
            <a:off x="457200" y="304800"/>
            <a:ext cx="8229600" cy="1143000"/>
          </a:xfrm>
        </p:spPr>
        <p:txBody>
          <a:bodyPr>
            <a:normAutofit/>
          </a:bodyPr>
          <a:lstStyle/>
          <a:p>
            <a:pPr algn="ctr"/>
            <a:r>
              <a:rPr lang="en-US" sz="4100" dirty="0" smtClean="0"/>
              <a:t>What is a Rider?</a:t>
            </a:r>
            <a:endParaRPr lang="en-US" sz="4100" dirty="0"/>
          </a:p>
        </p:txBody>
      </p:sp>
      <p:sp>
        <p:nvSpPr>
          <p:cNvPr id="4" name="Text Placeholder 3"/>
          <p:cNvSpPr>
            <a:spLocks noGrp="1"/>
          </p:cNvSpPr>
          <p:nvPr>
            <p:ph sz="half" idx="1"/>
          </p:nvPr>
        </p:nvSpPr>
        <p:spPr>
          <a:xfrm>
            <a:off x="304800" y="1447800"/>
            <a:ext cx="4038600" cy="4907125"/>
          </a:xfrm>
        </p:spPr>
        <p:txBody>
          <a:bodyPr>
            <a:normAutofit fontScale="92500"/>
          </a:bodyPr>
          <a:lstStyle/>
          <a:p>
            <a:r>
              <a:rPr lang="en-US" dirty="0" smtClean="0"/>
              <a:t>Many  companies  offer policy riders that can add </a:t>
            </a:r>
            <a:r>
              <a:rPr lang="en-US" b="1" dirty="0" smtClean="0">
                <a:solidFill>
                  <a:srgbClr val="FF5050"/>
                </a:solidFill>
              </a:rPr>
              <a:t>extra protection </a:t>
            </a:r>
            <a:r>
              <a:rPr lang="en-US" dirty="0" smtClean="0"/>
              <a:t>to your insurance coverage.</a:t>
            </a:r>
          </a:p>
          <a:p>
            <a:endParaRPr lang="en-US" dirty="0" smtClean="0"/>
          </a:p>
          <a:p>
            <a:r>
              <a:rPr lang="en-US" dirty="0" smtClean="0"/>
              <a:t>If you elect not to purchase certain riders, you may find </a:t>
            </a:r>
            <a:r>
              <a:rPr lang="en-US" b="1" dirty="0" smtClean="0">
                <a:solidFill>
                  <a:srgbClr val="FF5050"/>
                </a:solidFill>
              </a:rPr>
              <a:t>gaps within your coverage</a:t>
            </a:r>
            <a:r>
              <a:rPr lang="en-US" dirty="0" smtClean="0"/>
              <a:t>.</a:t>
            </a:r>
          </a:p>
          <a:p>
            <a:endParaRPr lang="en-US" dirty="0" smtClean="0"/>
          </a:p>
          <a:p>
            <a:r>
              <a:rPr lang="en-US" dirty="0" smtClean="0"/>
              <a:t>Additional riders may </a:t>
            </a:r>
            <a:r>
              <a:rPr lang="en-US" b="1" dirty="0" smtClean="0">
                <a:solidFill>
                  <a:srgbClr val="FF5050"/>
                </a:solidFill>
              </a:rPr>
              <a:t>raise your premiums</a:t>
            </a:r>
            <a:r>
              <a:rPr lang="en-US" dirty="0" smtClean="0"/>
              <a:t>.</a:t>
            </a:r>
            <a:endParaRPr lang="en-US" dirty="0"/>
          </a:p>
        </p:txBody>
      </p:sp>
      <p:sp>
        <p:nvSpPr>
          <p:cNvPr id="31" name="Content Placeholder 30"/>
          <p:cNvSpPr>
            <a:spLocks noGrp="1"/>
          </p:cNvSpPr>
          <p:nvPr>
            <p:ph sz="half" idx="2"/>
          </p:nvPr>
        </p:nvSpPr>
        <p:spPr>
          <a:xfrm>
            <a:off x="4800600" y="1447800"/>
            <a:ext cx="4038600" cy="4907125"/>
          </a:xfrm>
        </p:spPr>
        <p:txBody>
          <a:bodyPr>
            <a:normAutofit fontScale="92500"/>
          </a:bodyPr>
          <a:lstStyle/>
          <a:p>
            <a:r>
              <a:rPr lang="en-US" dirty="0" smtClean="0"/>
              <a:t>Some riders can also help by </a:t>
            </a:r>
            <a:r>
              <a:rPr lang="en-US" b="1" dirty="0" smtClean="0">
                <a:solidFill>
                  <a:srgbClr val="FF5050"/>
                </a:solidFill>
              </a:rPr>
              <a:t>reducing coverage </a:t>
            </a:r>
            <a:r>
              <a:rPr lang="en-US" dirty="0" smtClean="0"/>
              <a:t>to make a policy more affordable.</a:t>
            </a:r>
          </a:p>
          <a:p>
            <a:pPr>
              <a:buNone/>
            </a:pPr>
            <a:endParaRPr lang="en-US" dirty="0" smtClean="0"/>
          </a:p>
          <a:p>
            <a:r>
              <a:rPr lang="en-US" dirty="0" smtClean="0"/>
              <a:t>Companies will often include </a:t>
            </a:r>
            <a:r>
              <a:rPr lang="en-US" b="1" dirty="0" smtClean="0">
                <a:solidFill>
                  <a:srgbClr val="FF5050"/>
                </a:solidFill>
              </a:rPr>
              <a:t>“complimentary” riders</a:t>
            </a:r>
            <a:r>
              <a:rPr lang="en-US" dirty="0" smtClean="0"/>
              <a:t>.</a:t>
            </a:r>
          </a:p>
          <a:p>
            <a:endParaRPr lang="en-US" dirty="0" smtClean="0"/>
          </a:p>
          <a:p>
            <a:r>
              <a:rPr lang="en-US" dirty="0" smtClean="0"/>
              <a:t>Make sure that the </a:t>
            </a:r>
            <a:r>
              <a:rPr lang="en-US" b="1" dirty="0" smtClean="0">
                <a:solidFill>
                  <a:srgbClr val="FF5050"/>
                </a:solidFill>
              </a:rPr>
              <a:t>cost of the rider is worth the benefit</a:t>
            </a:r>
            <a:r>
              <a:rPr lang="en-US" dirty="0" smtClean="0"/>
              <a:t> before you add it!</a:t>
            </a:r>
          </a:p>
        </p:txBody>
      </p:sp>
      <p:sp>
        <p:nvSpPr>
          <p:cNvPr id="6" name="Slide Number Placeholder 5"/>
          <p:cNvSpPr>
            <a:spLocks noGrp="1"/>
          </p:cNvSpPr>
          <p:nvPr>
            <p:ph type="sldNum" sz="quarter" idx="12"/>
          </p:nvPr>
        </p:nvSpPr>
        <p:spPr/>
        <p:txBody>
          <a:bodyPr/>
          <a:lstStyle/>
          <a:p>
            <a:fld id="{3701EE03-8AAD-4BE5-9E7C-FBFF875E6BD2}"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Riders Affecting…</a:t>
            </a:r>
            <a:endParaRPr lang="en-US" dirty="0"/>
          </a:p>
        </p:txBody>
      </p:sp>
      <p:sp>
        <p:nvSpPr>
          <p:cNvPr id="6" name="Text Placeholder 5"/>
          <p:cNvSpPr>
            <a:spLocks noGrp="1"/>
          </p:cNvSpPr>
          <p:nvPr>
            <p:ph type="body" idx="1"/>
          </p:nvPr>
        </p:nvSpPr>
        <p:spPr/>
        <p:txBody>
          <a:bodyPr>
            <a:normAutofit/>
          </a:bodyPr>
          <a:lstStyle/>
          <a:p>
            <a:r>
              <a:rPr lang="en-US" sz="4000" dirty="0" smtClean="0"/>
              <a:t>Your Life Insurance</a:t>
            </a:r>
            <a:endParaRPr lang="en-US" sz="4000" dirty="0"/>
          </a:p>
        </p:txBody>
      </p:sp>
      <p:pic>
        <p:nvPicPr>
          <p:cNvPr id="2059" name="Picture 11" descr="C:\Documents and Settings\User\Local Settings\Temporary Internet Files\Content.IE5\PJMD7JHG\MC900441797[1].png"/>
          <p:cNvPicPr>
            <a:picLocks noChangeAspect="1" noChangeArrowheads="1"/>
          </p:cNvPicPr>
          <p:nvPr/>
        </p:nvPicPr>
        <p:blipFill>
          <a:blip r:embed="rId2" cstate="print"/>
          <a:srcRect/>
          <a:stretch>
            <a:fillRect/>
          </a:stretch>
        </p:blipFill>
        <p:spPr bwMode="auto">
          <a:xfrm>
            <a:off x="5273040" y="2362200"/>
            <a:ext cx="3870960" cy="3870960"/>
          </a:xfrm>
          <a:prstGeom prst="rect">
            <a:avLst/>
          </a:prstGeom>
          <a:noFill/>
        </p:spPr>
      </p:pic>
      <p:pic>
        <p:nvPicPr>
          <p:cNvPr id="2062" name="Picture 14" descr="C:\Documents and Settings\User\Local Settings\Temporary Internet Files\Content.IE5\2VR7V2HL\MC900384024[1].wmf"/>
          <p:cNvPicPr>
            <a:picLocks noChangeAspect="1" noChangeArrowheads="1"/>
          </p:cNvPicPr>
          <p:nvPr/>
        </p:nvPicPr>
        <p:blipFill>
          <a:blip r:embed="rId3" cstate="print"/>
          <a:srcRect/>
          <a:stretch>
            <a:fillRect/>
          </a:stretch>
        </p:blipFill>
        <p:spPr bwMode="auto">
          <a:xfrm>
            <a:off x="4191000" y="3962400"/>
            <a:ext cx="2197608" cy="2208224"/>
          </a:xfrm>
          <a:prstGeom prst="rect">
            <a:avLst/>
          </a:prstGeom>
          <a:noFill/>
        </p:spPr>
      </p:pic>
      <p:sp>
        <p:nvSpPr>
          <p:cNvPr id="7" name="Slide Number Placeholder 6"/>
          <p:cNvSpPr>
            <a:spLocks noGrp="1"/>
          </p:cNvSpPr>
          <p:nvPr>
            <p:ph type="sldNum" sz="quarter" idx="12"/>
          </p:nvPr>
        </p:nvSpPr>
        <p:spPr/>
        <p:txBody>
          <a:bodyPr/>
          <a:lstStyle/>
          <a:p>
            <a:fld id="{3701EE03-8AAD-4BE5-9E7C-FBFF875E6BD2}"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685800"/>
            <a:ext cx="8229600" cy="1143000"/>
          </a:xfrm>
        </p:spPr>
        <p:txBody>
          <a:bodyPr>
            <a:normAutofit fontScale="90000"/>
          </a:bodyPr>
          <a:lstStyle/>
          <a:p>
            <a:pPr algn="ctr"/>
            <a:r>
              <a:rPr lang="en-US" sz="4100" dirty="0" smtClean="0"/>
              <a:t>Complimentary Riders from</a:t>
            </a:r>
            <a:br>
              <a:rPr lang="en-US" sz="4100" dirty="0" smtClean="0"/>
            </a:br>
            <a:r>
              <a:rPr lang="en-US" sz="4100" dirty="0" smtClean="0"/>
              <a:t>Aviva Life Insurance</a:t>
            </a:r>
            <a:endParaRPr lang="en-US" sz="4100" dirty="0"/>
          </a:p>
        </p:txBody>
      </p:sp>
      <p:pic>
        <p:nvPicPr>
          <p:cNvPr id="11" name="Content Placeholder 10" descr="Aviva-Accelerated Death Benefit Rider.png"/>
          <p:cNvPicPr>
            <a:picLocks noGrp="1" noChangeAspect="1"/>
          </p:cNvPicPr>
          <p:nvPr>
            <p:ph sz="half" idx="1"/>
          </p:nvPr>
        </p:nvPicPr>
        <p:blipFill>
          <a:blip r:embed="rId2" cstate="print"/>
          <a:srcRect l="13208" t="11891" r="13207" b="16411"/>
          <a:stretch>
            <a:fillRect/>
          </a:stretch>
        </p:blipFill>
        <p:spPr>
          <a:xfrm>
            <a:off x="171242" y="2069897"/>
            <a:ext cx="2724358" cy="3340303"/>
          </a:xfrm>
          <a:ln w="15875">
            <a:solidFill>
              <a:srgbClr val="FF5050"/>
            </a:solidFill>
            <a:prstDash val="sysDash"/>
          </a:ln>
        </p:spPr>
      </p:pic>
      <p:pic>
        <p:nvPicPr>
          <p:cNvPr id="13" name="Content Placeholder 10" descr="Aviva-Accelerated Death Benefit Rider.png"/>
          <p:cNvPicPr>
            <a:picLocks noGrp="1" noChangeAspect="1"/>
          </p:cNvPicPr>
          <p:nvPr>
            <p:ph sz="half" idx="1"/>
          </p:nvPr>
        </p:nvPicPr>
        <p:blipFill>
          <a:blip r:embed="rId3" cstate="print"/>
          <a:srcRect l="11842" t="13158" r="11842" b="18421"/>
          <a:stretch>
            <a:fillRect/>
          </a:stretch>
        </p:blipFill>
        <p:spPr>
          <a:xfrm>
            <a:off x="5791200" y="2133600"/>
            <a:ext cx="3162300" cy="3276600"/>
          </a:xfrm>
          <a:ln w="15875">
            <a:solidFill>
              <a:srgbClr val="FF5050"/>
            </a:solidFill>
            <a:prstDash val="sysDash"/>
          </a:ln>
        </p:spPr>
      </p:pic>
      <p:pic>
        <p:nvPicPr>
          <p:cNvPr id="12" name="Content Placeholder 10" descr="Aviva-Accelerated Death Benefit Rider.png"/>
          <p:cNvPicPr>
            <a:picLocks noGrp="1" noChangeAspect="1"/>
          </p:cNvPicPr>
          <p:nvPr>
            <p:ph sz="half" idx="1"/>
          </p:nvPr>
        </p:nvPicPr>
        <p:blipFill>
          <a:blip r:embed="rId4" cstate="print"/>
          <a:srcRect l="13158" t="10526" r="13158" b="5263"/>
          <a:stretch>
            <a:fillRect/>
          </a:stretch>
        </p:blipFill>
        <p:spPr>
          <a:xfrm>
            <a:off x="2895600" y="1905000"/>
            <a:ext cx="2895600" cy="3657600"/>
          </a:xfrm>
          <a:ln w="15875">
            <a:solidFill>
              <a:srgbClr val="FF5050"/>
            </a:solidFill>
            <a:prstDash val="sysDash"/>
          </a:ln>
        </p:spPr>
      </p:pic>
      <p:sp>
        <p:nvSpPr>
          <p:cNvPr id="14" name="TextBox 13"/>
          <p:cNvSpPr txBox="1"/>
          <p:nvPr/>
        </p:nvSpPr>
        <p:spPr>
          <a:xfrm>
            <a:off x="152400" y="5814536"/>
            <a:ext cx="8839200" cy="738664"/>
          </a:xfrm>
          <a:prstGeom prst="rect">
            <a:avLst/>
          </a:prstGeom>
          <a:noFill/>
        </p:spPr>
        <p:txBody>
          <a:bodyPr wrap="square" rtlCol="0">
            <a:spAutoFit/>
          </a:bodyPr>
          <a:lstStyle/>
          <a:p>
            <a:pPr algn="ctr"/>
            <a:r>
              <a:rPr lang="en-US" sz="1400" dirty="0" smtClean="0">
                <a:solidFill>
                  <a:schemeClr val="accent2">
                    <a:lumMod val="50000"/>
                  </a:schemeClr>
                </a:solidFill>
              </a:rPr>
              <a:t>Here are examples of common policy riders that Aviva Life Insurance offers.  They may be considered “complimentary” riders, but you can see that the </a:t>
            </a:r>
            <a:r>
              <a:rPr lang="en-US" sz="1400" b="1" dirty="0" smtClean="0">
                <a:solidFill>
                  <a:srgbClr val="FF5050"/>
                </a:solidFill>
              </a:rPr>
              <a:t>Accelerated Death Benefit Rider </a:t>
            </a:r>
            <a:r>
              <a:rPr lang="en-US" sz="1400" dirty="0" smtClean="0">
                <a:solidFill>
                  <a:schemeClr val="accent2">
                    <a:lumMod val="50000"/>
                  </a:schemeClr>
                </a:solidFill>
              </a:rPr>
              <a:t>and the </a:t>
            </a:r>
            <a:r>
              <a:rPr lang="en-US" sz="1400" b="1" dirty="0" smtClean="0">
                <a:solidFill>
                  <a:srgbClr val="FF5050"/>
                </a:solidFill>
              </a:rPr>
              <a:t>Waiver of Surrender Charges Due to Confinement Rider</a:t>
            </a:r>
            <a:r>
              <a:rPr lang="en-US" sz="1400" dirty="0" smtClean="0">
                <a:solidFill>
                  <a:schemeClr val="accent2">
                    <a:lumMod val="50000"/>
                  </a:schemeClr>
                </a:solidFill>
              </a:rPr>
              <a:t> have </a:t>
            </a:r>
            <a:r>
              <a:rPr lang="en-US" sz="1400" b="1" dirty="0" smtClean="0">
                <a:solidFill>
                  <a:srgbClr val="FF5050"/>
                </a:solidFill>
              </a:rPr>
              <a:t>$25 processing fees </a:t>
            </a:r>
            <a:r>
              <a:rPr lang="en-US" sz="1400" dirty="0" smtClean="0">
                <a:solidFill>
                  <a:schemeClr val="accent2">
                    <a:lumMod val="50000"/>
                  </a:schemeClr>
                </a:solidFill>
              </a:rPr>
              <a:t>if you exercise them.</a:t>
            </a:r>
            <a:endParaRPr lang="en-US" sz="1400" dirty="0">
              <a:solidFill>
                <a:schemeClr val="accent2">
                  <a:lumMod val="50000"/>
                </a:schemeClr>
              </a:solidFill>
            </a:endParaRPr>
          </a:p>
        </p:txBody>
      </p:sp>
      <p:sp>
        <p:nvSpPr>
          <p:cNvPr id="7" name="Slide Number Placeholder 6"/>
          <p:cNvSpPr>
            <a:spLocks noGrp="1"/>
          </p:cNvSpPr>
          <p:nvPr>
            <p:ph type="sldNum" sz="quarter" idx="12"/>
          </p:nvPr>
        </p:nvSpPr>
        <p:spPr/>
        <p:txBody>
          <a:bodyPr/>
          <a:lstStyle/>
          <a:p>
            <a:fld id="{3701EE03-8AAD-4BE5-9E7C-FBFF875E6BD2}"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ctr"/>
            <a:r>
              <a:rPr lang="en-US" sz="4500" dirty="0" smtClean="0"/>
              <a:t>Additional Coverage Riders from Aviva</a:t>
            </a:r>
            <a:endParaRPr lang="en-US" sz="4500" dirty="0"/>
          </a:p>
        </p:txBody>
      </p:sp>
      <p:pic>
        <p:nvPicPr>
          <p:cNvPr id="5" name="Content Placeholder 4" descr="Aviva-Guaranteed Purchase Option.png"/>
          <p:cNvPicPr>
            <a:picLocks noGrp="1" noChangeAspect="1"/>
          </p:cNvPicPr>
          <p:nvPr>
            <p:ph sz="half" idx="1"/>
          </p:nvPr>
        </p:nvPicPr>
        <p:blipFill>
          <a:blip r:embed="rId2" cstate="print"/>
          <a:srcRect l="13208" t="13778" r="13207" b="20185"/>
          <a:stretch>
            <a:fillRect/>
          </a:stretch>
        </p:blipFill>
        <p:spPr>
          <a:xfrm>
            <a:off x="152400" y="1732085"/>
            <a:ext cx="2971800" cy="2667000"/>
          </a:xfrm>
          <a:ln w="15875">
            <a:solidFill>
              <a:srgbClr val="FF5050"/>
            </a:solidFill>
            <a:prstDash val="sysDash"/>
          </a:ln>
        </p:spPr>
      </p:pic>
      <p:pic>
        <p:nvPicPr>
          <p:cNvPr id="6" name="Content Placeholder 4" descr="Aviva-Guaranteed Purchase Option.png"/>
          <p:cNvPicPr>
            <a:picLocks noGrp="1" noChangeAspect="1"/>
          </p:cNvPicPr>
          <p:nvPr>
            <p:ph sz="half" idx="1"/>
          </p:nvPr>
        </p:nvPicPr>
        <p:blipFill>
          <a:blip r:embed="rId3" cstate="print"/>
          <a:srcRect l="11429" t="11429" r="11429" b="2857"/>
          <a:stretch>
            <a:fillRect/>
          </a:stretch>
        </p:blipFill>
        <p:spPr>
          <a:xfrm>
            <a:off x="3200400" y="1447800"/>
            <a:ext cx="2819400" cy="3132667"/>
          </a:xfrm>
          <a:ln w="15875">
            <a:solidFill>
              <a:srgbClr val="FF5050"/>
            </a:solidFill>
            <a:prstDash val="sysDash"/>
          </a:ln>
        </p:spPr>
      </p:pic>
      <p:pic>
        <p:nvPicPr>
          <p:cNvPr id="9" name="Content Placeholder 4" descr="Aviva-Guaranteed Purchase Option.png"/>
          <p:cNvPicPr>
            <a:picLocks noGrp="1" noChangeAspect="1"/>
          </p:cNvPicPr>
          <p:nvPr>
            <p:ph sz="half" idx="1"/>
          </p:nvPr>
        </p:nvPicPr>
        <p:blipFill>
          <a:blip r:embed="rId4" cstate="print"/>
          <a:srcRect l="11429" t="11429" r="14286" b="22857"/>
          <a:stretch>
            <a:fillRect/>
          </a:stretch>
        </p:blipFill>
        <p:spPr>
          <a:xfrm>
            <a:off x="6096000" y="1676400"/>
            <a:ext cx="2895600" cy="2722685"/>
          </a:xfrm>
          <a:ln w="15875">
            <a:solidFill>
              <a:srgbClr val="FF5050"/>
            </a:solidFill>
            <a:prstDash val="sysDash"/>
          </a:ln>
        </p:spPr>
      </p:pic>
      <p:sp>
        <p:nvSpPr>
          <p:cNvPr id="10" name="TextBox 9"/>
          <p:cNvSpPr txBox="1"/>
          <p:nvPr/>
        </p:nvSpPr>
        <p:spPr>
          <a:xfrm>
            <a:off x="152400" y="4572000"/>
            <a:ext cx="8839200" cy="2246769"/>
          </a:xfrm>
          <a:prstGeom prst="rect">
            <a:avLst/>
          </a:prstGeom>
          <a:noFill/>
        </p:spPr>
        <p:txBody>
          <a:bodyPr wrap="square" rtlCol="0">
            <a:spAutoFit/>
          </a:bodyPr>
          <a:lstStyle/>
          <a:p>
            <a:pPr>
              <a:buFont typeface="Arial" pitchFamily="34" charset="0"/>
              <a:buChar char="•"/>
            </a:pPr>
            <a:r>
              <a:rPr lang="en-US" sz="1400" dirty="0" smtClean="0">
                <a:solidFill>
                  <a:schemeClr val="accent2">
                    <a:lumMod val="50000"/>
                  </a:schemeClr>
                </a:solidFill>
              </a:rPr>
              <a:t> These rider examples show different types of additional coverage available through Aviva Life Insurance.  </a:t>
            </a:r>
          </a:p>
          <a:p>
            <a:pPr>
              <a:buFont typeface="Arial" pitchFamily="34" charset="0"/>
              <a:buChar char="•"/>
            </a:pPr>
            <a:endParaRPr lang="en-US" sz="1400" dirty="0" smtClean="0">
              <a:solidFill>
                <a:schemeClr val="tx2"/>
              </a:solidFill>
            </a:endParaRPr>
          </a:p>
          <a:p>
            <a:pPr>
              <a:buFont typeface="Arial" pitchFamily="34" charset="0"/>
              <a:buChar char="•"/>
            </a:pPr>
            <a:r>
              <a:rPr lang="en-US" sz="1400" b="1" dirty="0" smtClean="0">
                <a:solidFill>
                  <a:schemeClr val="tx2"/>
                </a:solidFill>
              </a:rPr>
              <a:t> </a:t>
            </a:r>
            <a:r>
              <a:rPr lang="en-US" sz="1400" b="1" dirty="0" smtClean="0">
                <a:solidFill>
                  <a:srgbClr val="FF5050"/>
                </a:solidFill>
              </a:rPr>
              <a:t>Additional coverage</a:t>
            </a:r>
            <a:r>
              <a:rPr lang="en-US" sz="1400" b="1" dirty="0" smtClean="0">
                <a:solidFill>
                  <a:schemeClr val="tx2"/>
                </a:solidFill>
              </a:rPr>
              <a:t> </a:t>
            </a:r>
            <a:r>
              <a:rPr lang="en-US" sz="1400" dirty="0" smtClean="0">
                <a:solidFill>
                  <a:schemeClr val="accent2">
                    <a:lumMod val="50000"/>
                  </a:schemeClr>
                </a:solidFill>
              </a:rPr>
              <a:t>comes with </a:t>
            </a:r>
            <a:r>
              <a:rPr lang="en-US" sz="1400" b="1" dirty="0" smtClean="0">
                <a:solidFill>
                  <a:srgbClr val="FF5050"/>
                </a:solidFill>
              </a:rPr>
              <a:t>additional premium costs</a:t>
            </a:r>
            <a:r>
              <a:rPr lang="en-US" sz="1400" dirty="0" smtClean="0">
                <a:solidFill>
                  <a:schemeClr val="accent2">
                    <a:lumMod val="50000"/>
                  </a:schemeClr>
                </a:solidFill>
              </a:rPr>
              <a:t>.  Make sure that you are aware of the cost of any rider that you are considering.  </a:t>
            </a:r>
          </a:p>
          <a:p>
            <a:pPr>
              <a:buFont typeface="Arial" pitchFamily="34" charset="0"/>
              <a:buChar char="•"/>
            </a:pPr>
            <a:endParaRPr lang="en-US" sz="1400" dirty="0" smtClean="0">
              <a:solidFill>
                <a:schemeClr val="accent2">
                  <a:lumMod val="50000"/>
                </a:schemeClr>
              </a:solidFill>
            </a:endParaRPr>
          </a:p>
          <a:p>
            <a:pPr>
              <a:buFont typeface="Arial" pitchFamily="34" charset="0"/>
              <a:buChar char="•"/>
            </a:pPr>
            <a:r>
              <a:rPr lang="en-US" sz="1400" dirty="0" smtClean="0">
                <a:solidFill>
                  <a:schemeClr val="accent2">
                    <a:lumMod val="50000"/>
                  </a:schemeClr>
                </a:solidFill>
              </a:rPr>
              <a:t> Also note that </a:t>
            </a:r>
            <a:r>
              <a:rPr lang="en-US" sz="1400" b="1" dirty="0" smtClean="0">
                <a:solidFill>
                  <a:srgbClr val="FF5050"/>
                </a:solidFill>
              </a:rPr>
              <a:t>without the Guaranteed Purchase Option Rider</a:t>
            </a:r>
            <a:r>
              <a:rPr lang="en-US" sz="1400" dirty="0" smtClean="0">
                <a:solidFill>
                  <a:schemeClr val="accent2">
                    <a:lumMod val="50000"/>
                  </a:schemeClr>
                </a:solidFill>
              </a:rPr>
              <a:t>, if you wanted to purchase more insurance down the road, you would most likely be required to have </a:t>
            </a:r>
            <a:r>
              <a:rPr lang="en-US" sz="1400" b="1" dirty="0" smtClean="0">
                <a:solidFill>
                  <a:srgbClr val="FF5050"/>
                </a:solidFill>
              </a:rPr>
              <a:t>another health examination</a:t>
            </a:r>
            <a:r>
              <a:rPr lang="en-US" sz="1400" dirty="0" smtClean="0">
                <a:solidFill>
                  <a:schemeClr val="accent2">
                    <a:lumMod val="50000"/>
                  </a:schemeClr>
                </a:solidFill>
              </a:rPr>
              <a:t>.  Based upon the results of your examination, your request for </a:t>
            </a:r>
            <a:r>
              <a:rPr lang="en-US" sz="1400" b="1" dirty="0" smtClean="0">
                <a:solidFill>
                  <a:srgbClr val="FF5050"/>
                </a:solidFill>
              </a:rPr>
              <a:t>more insurance could be denied</a:t>
            </a:r>
            <a:r>
              <a:rPr lang="en-US" sz="1400" dirty="0" smtClean="0">
                <a:solidFill>
                  <a:schemeClr val="accent2">
                    <a:lumMod val="50000"/>
                  </a:schemeClr>
                </a:solidFill>
              </a:rPr>
              <a:t>.  With this rider, you would be guaranteed the option to purchase additional amounts of coverage at specified future dates.  If this option is important to you, you may want to consider a policy rider similar to this one.</a:t>
            </a:r>
            <a:endParaRPr lang="en-US" sz="1400" dirty="0">
              <a:solidFill>
                <a:schemeClr val="accent2">
                  <a:lumMod val="50000"/>
                </a:schemeClr>
              </a:solidFill>
            </a:endParaRPr>
          </a:p>
        </p:txBody>
      </p:sp>
      <p:sp>
        <p:nvSpPr>
          <p:cNvPr id="7" name="Slide Number Placeholder 6"/>
          <p:cNvSpPr>
            <a:spLocks noGrp="1"/>
          </p:cNvSpPr>
          <p:nvPr>
            <p:ph type="sldNum" sz="quarter" idx="12"/>
          </p:nvPr>
        </p:nvSpPr>
        <p:spPr/>
        <p:txBody>
          <a:bodyPr/>
          <a:lstStyle/>
          <a:p>
            <a:fld id="{3701EE03-8AAD-4BE5-9E7C-FBFF875E6BD2}"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ctr"/>
            <a:r>
              <a:rPr lang="en-US" sz="4500" dirty="0" smtClean="0"/>
              <a:t>Additional Coverage Riders from</a:t>
            </a:r>
            <a:r>
              <a:rPr lang="en-US" sz="4400" dirty="0" smtClean="0"/>
              <a:t> Aviva</a:t>
            </a:r>
            <a:endParaRPr lang="en-US" sz="4500" dirty="0"/>
          </a:p>
        </p:txBody>
      </p:sp>
      <p:pic>
        <p:nvPicPr>
          <p:cNvPr id="7" name="Content Placeholder 4" descr="Aviva-Guaranteed Purchase Option.png"/>
          <p:cNvPicPr>
            <a:picLocks noGrp="1" noChangeAspect="1"/>
          </p:cNvPicPr>
          <p:nvPr>
            <p:ph sz="half" idx="1"/>
          </p:nvPr>
        </p:nvPicPr>
        <p:blipFill>
          <a:blip r:embed="rId2" cstate="print"/>
          <a:srcRect l="11429" t="11429" r="11315" b="11429"/>
          <a:stretch>
            <a:fillRect/>
          </a:stretch>
        </p:blipFill>
        <p:spPr>
          <a:xfrm>
            <a:off x="4572000" y="1676401"/>
            <a:ext cx="3733800" cy="3581400"/>
          </a:xfrm>
          <a:ln w="15875">
            <a:solidFill>
              <a:srgbClr val="FF5050"/>
            </a:solidFill>
            <a:prstDash val="sysDash"/>
          </a:ln>
        </p:spPr>
      </p:pic>
      <p:pic>
        <p:nvPicPr>
          <p:cNvPr id="9" name="Content Placeholder 4" descr="Aviva-Guaranteed Purchase Option.png"/>
          <p:cNvPicPr>
            <a:picLocks noGrp="1" noChangeAspect="1"/>
          </p:cNvPicPr>
          <p:nvPr>
            <p:ph sz="half" idx="1"/>
          </p:nvPr>
        </p:nvPicPr>
        <p:blipFill>
          <a:blip r:embed="rId3" cstate="print"/>
          <a:srcRect l="11429" t="11429" r="11429" b="11429"/>
          <a:stretch>
            <a:fillRect/>
          </a:stretch>
        </p:blipFill>
        <p:spPr>
          <a:xfrm>
            <a:off x="762000" y="1676400"/>
            <a:ext cx="3581400" cy="3581400"/>
          </a:xfrm>
          <a:ln w="15875">
            <a:solidFill>
              <a:srgbClr val="FF5050"/>
            </a:solidFill>
            <a:prstDash val="sysDash"/>
          </a:ln>
        </p:spPr>
      </p:pic>
      <p:sp>
        <p:nvSpPr>
          <p:cNvPr id="11" name="TextBox 10"/>
          <p:cNvSpPr txBox="1"/>
          <p:nvPr/>
        </p:nvSpPr>
        <p:spPr>
          <a:xfrm>
            <a:off x="381000" y="5486400"/>
            <a:ext cx="8458200" cy="523220"/>
          </a:xfrm>
          <a:prstGeom prst="rect">
            <a:avLst/>
          </a:prstGeom>
          <a:noFill/>
        </p:spPr>
        <p:txBody>
          <a:bodyPr wrap="square" rtlCol="0">
            <a:spAutoFit/>
          </a:bodyPr>
          <a:lstStyle/>
          <a:p>
            <a:pPr>
              <a:buFont typeface="Arial" pitchFamily="34" charset="0"/>
              <a:buChar char="•"/>
            </a:pPr>
            <a:r>
              <a:rPr lang="en-US" sz="1400" dirty="0" smtClean="0">
                <a:solidFill>
                  <a:schemeClr val="accent2">
                    <a:lumMod val="50000"/>
                  </a:schemeClr>
                </a:solidFill>
              </a:rPr>
              <a:t> These riders are great ways to provide coverage for your </a:t>
            </a:r>
            <a:r>
              <a:rPr lang="en-US" sz="1400" b="1" dirty="0" smtClean="0">
                <a:solidFill>
                  <a:srgbClr val="FF5050"/>
                </a:solidFill>
              </a:rPr>
              <a:t>spouse or children </a:t>
            </a:r>
            <a:r>
              <a:rPr lang="en-US" sz="1400" dirty="0" smtClean="0">
                <a:solidFill>
                  <a:schemeClr val="accent2">
                    <a:lumMod val="50000"/>
                  </a:schemeClr>
                </a:solidFill>
              </a:rPr>
              <a:t>without having to establish a new, separate policy for them.</a:t>
            </a:r>
            <a:endParaRPr lang="en-US" sz="1400" dirty="0">
              <a:solidFill>
                <a:schemeClr val="accent2">
                  <a:lumMod val="50000"/>
                </a:schemeClr>
              </a:solidFill>
            </a:endParaRPr>
          </a:p>
        </p:txBody>
      </p:sp>
      <p:sp>
        <p:nvSpPr>
          <p:cNvPr id="6" name="Slide Number Placeholder 5"/>
          <p:cNvSpPr>
            <a:spLocks noGrp="1"/>
          </p:cNvSpPr>
          <p:nvPr>
            <p:ph type="sldNum" sz="quarter" idx="12"/>
          </p:nvPr>
        </p:nvSpPr>
        <p:spPr/>
        <p:txBody>
          <a:bodyPr/>
          <a:lstStyle/>
          <a:p>
            <a:fld id="{3701EE03-8AAD-4BE5-9E7C-FBFF875E6BD2}"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Riders Affecting…</a:t>
            </a:r>
            <a:endParaRPr lang="en-US" dirty="0"/>
          </a:p>
        </p:txBody>
      </p:sp>
      <p:sp>
        <p:nvSpPr>
          <p:cNvPr id="6" name="Text Placeholder 5"/>
          <p:cNvSpPr>
            <a:spLocks noGrp="1"/>
          </p:cNvSpPr>
          <p:nvPr>
            <p:ph type="body" idx="1"/>
          </p:nvPr>
        </p:nvSpPr>
        <p:spPr/>
        <p:txBody>
          <a:bodyPr>
            <a:normAutofit/>
          </a:bodyPr>
          <a:lstStyle/>
          <a:p>
            <a:r>
              <a:rPr lang="en-US" sz="4000" dirty="0" smtClean="0"/>
              <a:t>Your Disability Insurance</a:t>
            </a:r>
            <a:endParaRPr lang="en-US" sz="4000" dirty="0"/>
          </a:p>
        </p:txBody>
      </p:sp>
      <p:pic>
        <p:nvPicPr>
          <p:cNvPr id="3085" name="Picture 13" descr="C:\Documents and Settings\User\Local Settings\Temporary Internet Files\Content.IE5\ISFKDBUD\MC900199364[1].wmf"/>
          <p:cNvPicPr>
            <a:picLocks noChangeAspect="1" noChangeArrowheads="1"/>
          </p:cNvPicPr>
          <p:nvPr/>
        </p:nvPicPr>
        <p:blipFill>
          <a:blip r:embed="rId2" cstate="print"/>
          <a:srcRect/>
          <a:stretch>
            <a:fillRect/>
          </a:stretch>
        </p:blipFill>
        <p:spPr bwMode="auto">
          <a:xfrm>
            <a:off x="4883016" y="2819400"/>
            <a:ext cx="3575184" cy="3429000"/>
          </a:xfrm>
          <a:prstGeom prst="rect">
            <a:avLst/>
          </a:prstGeom>
          <a:noFill/>
        </p:spPr>
      </p:pic>
      <p:pic>
        <p:nvPicPr>
          <p:cNvPr id="3090" name="Picture 18" descr="C:\Documents and Settings\User\Local Settings\Temporary Internet Files\Content.IE5\2VR7V2HL\MC900351401[1].wmf"/>
          <p:cNvPicPr>
            <a:picLocks noChangeAspect="1" noChangeArrowheads="1"/>
          </p:cNvPicPr>
          <p:nvPr/>
        </p:nvPicPr>
        <p:blipFill>
          <a:blip r:embed="rId3" cstate="print"/>
          <a:srcRect/>
          <a:stretch>
            <a:fillRect/>
          </a:stretch>
        </p:blipFill>
        <p:spPr bwMode="auto">
          <a:xfrm>
            <a:off x="4419600" y="3581400"/>
            <a:ext cx="1721667" cy="2856368"/>
          </a:xfrm>
          <a:prstGeom prst="rect">
            <a:avLst/>
          </a:prstGeom>
          <a:noFill/>
        </p:spPr>
      </p:pic>
      <p:sp>
        <p:nvSpPr>
          <p:cNvPr id="7" name="Slide Number Placeholder 6"/>
          <p:cNvSpPr>
            <a:spLocks noGrp="1"/>
          </p:cNvSpPr>
          <p:nvPr>
            <p:ph type="sldNum" sz="quarter" idx="12"/>
          </p:nvPr>
        </p:nvSpPr>
        <p:spPr/>
        <p:txBody>
          <a:bodyPr/>
          <a:lstStyle/>
          <a:p>
            <a:fld id="{3701EE03-8AAD-4BE5-9E7C-FBFF875E6BD2}"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4100" dirty="0" smtClean="0"/>
              <a:t>Disability Riders on Life Insurance</a:t>
            </a:r>
            <a:endParaRPr lang="en-US" sz="4100" dirty="0"/>
          </a:p>
        </p:txBody>
      </p:sp>
      <p:pic>
        <p:nvPicPr>
          <p:cNvPr id="5" name="Content Placeholder 4" descr="Aviva-Waiver of Monthly Deductions.png"/>
          <p:cNvPicPr>
            <a:picLocks noGrp="1" noChangeAspect="1"/>
          </p:cNvPicPr>
          <p:nvPr>
            <p:ph sz="half" idx="1"/>
          </p:nvPr>
        </p:nvPicPr>
        <p:blipFill>
          <a:blip r:embed="rId2" cstate="print"/>
          <a:srcRect l="13208" t="13581" r="13207" b="41136"/>
          <a:stretch>
            <a:fillRect/>
          </a:stretch>
        </p:blipFill>
        <p:spPr>
          <a:xfrm>
            <a:off x="685800" y="4038600"/>
            <a:ext cx="3962400" cy="2362200"/>
          </a:xfrm>
          <a:ln w="15875">
            <a:solidFill>
              <a:srgbClr val="FF5050"/>
            </a:solidFill>
            <a:prstDash val="sysDash"/>
          </a:ln>
        </p:spPr>
      </p:pic>
      <p:pic>
        <p:nvPicPr>
          <p:cNvPr id="6" name="Content Placeholder 5" descr="Aviva-Waiver of Specified Premium Rider.png"/>
          <p:cNvPicPr>
            <a:picLocks noGrp="1" noChangeAspect="1"/>
          </p:cNvPicPr>
          <p:nvPr>
            <p:ph sz="half" idx="2"/>
          </p:nvPr>
        </p:nvPicPr>
        <p:blipFill>
          <a:blip r:embed="rId3" cstate="print"/>
          <a:srcRect l="13208" t="13581" r="13208" b="46796"/>
          <a:stretch>
            <a:fillRect/>
          </a:stretch>
        </p:blipFill>
        <p:spPr>
          <a:xfrm>
            <a:off x="838200" y="1676400"/>
            <a:ext cx="3657600" cy="2133600"/>
          </a:xfrm>
          <a:ln w="15875">
            <a:solidFill>
              <a:srgbClr val="FF5050"/>
            </a:solidFill>
            <a:prstDash val="sysDash"/>
          </a:ln>
        </p:spPr>
      </p:pic>
      <p:sp>
        <p:nvSpPr>
          <p:cNvPr id="7" name="TextBox 6"/>
          <p:cNvSpPr txBox="1"/>
          <p:nvPr/>
        </p:nvSpPr>
        <p:spPr>
          <a:xfrm>
            <a:off x="4800600" y="1524000"/>
            <a:ext cx="3962400" cy="5047536"/>
          </a:xfrm>
          <a:prstGeom prst="rect">
            <a:avLst/>
          </a:prstGeom>
          <a:noFill/>
        </p:spPr>
        <p:txBody>
          <a:bodyPr wrap="square" rtlCol="0">
            <a:spAutoFit/>
          </a:bodyPr>
          <a:lstStyle/>
          <a:p>
            <a:pPr>
              <a:buFont typeface="Arial" pitchFamily="34" charset="0"/>
              <a:buChar char="•"/>
            </a:pPr>
            <a:r>
              <a:rPr lang="en-US" sz="1400" dirty="0" smtClean="0">
                <a:solidFill>
                  <a:schemeClr val="tx2"/>
                </a:solidFill>
              </a:rPr>
              <a:t> The Social Security Administration claims that nearly 1/3 of workers become disabled before retirement.</a:t>
            </a:r>
          </a:p>
          <a:p>
            <a:pPr>
              <a:buFont typeface="Arial" pitchFamily="34" charset="0"/>
              <a:buChar char="•"/>
            </a:pPr>
            <a:endParaRPr lang="en-US" sz="1400" dirty="0" smtClean="0">
              <a:solidFill>
                <a:schemeClr val="tx2"/>
              </a:solidFill>
            </a:endParaRPr>
          </a:p>
          <a:p>
            <a:pPr>
              <a:buFont typeface="Arial" pitchFamily="34" charset="0"/>
              <a:buChar char="•"/>
            </a:pPr>
            <a:r>
              <a:rPr lang="en-US" sz="1400" dirty="0" smtClean="0">
                <a:solidFill>
                  <a:schemeClr val="tx2"/>
                </a:solidFill>
              </a:rPr>
              <a:t> These example riders come from Aviva Life Insurance.  Most companies have riders that provide similar coverage.</a:t>
            </a:r>
          </a:p>
          <a:p>
            <a:pPr>
              <a:buFont typeface="Arial" pitchFamily="34" charset="0"/>
              <a:buChar char="•"/>
            </a:pPr>
            <a:endParaRPr lang="en-US" sz="1400" dirty="0" smtClean="0">
              <a:solidFill>
                <a:schemeClr val="tx2"/>
              </a:solidFill>
            </a:endParaRPr>
          </a:p>
          <a:p>
            <a:pPr>
              <a:buFont typeface="Arial" pitchFamily="34" charset="0"/>
              <a:buChar char="•"/>
            </a:pPr>
            <a:r>
              <a:rPr lang="en-US" sz="1400" dirty="0" smtClean="0">
                <a:solidFill>
                  <a:schemeClr val="tx2"/>
                </a:solidFill>
              </a:rPr>
              <a:t> These riders are intended to </a:t>
            </a:r>
            <a:r>
              <a:rPr lang="en-US" sz="1400" b="1" dirty="0" smtClean="0">
                <a:solidFill>
                  <a:srgbClr val="FF5050"/>
                </a:solidFill>
              </a:rPr>
              <a:t>protect your life insurance policy</a:t>
            </a:r>
            <a:r>
              <a:rPr lang="en-US" sz="1400" dirty="0" smtClean="0">
                <a:solidFill>
                  <a:schemeClr val="tx2"/>
                </a:solidFill>
              </a:rPr>
              <a:t> in the event of disability.</a:t>
            </a:r>
          </a:p>
          <a:p>
            <a:pPr>
              <a:buFont typeface="Arial" pitchFamily="34" charset="0"/>
              <a:buChar char="•"/>
            </a:pPr>
            <a:endParaRPr lang="en-US" sz="1400" dirty="0" smtClean="0">
              <a:solidFill>
                <a:schemeClr val="tx2"/>
              </a:solidFill>
            </a:endParaRPr>
          </a:p>
          <a:p>
            <a:pPr>
              <a:buFont typeface="Arial" pitchFamily="34" charset="0"/>
              <a:buChar char="•"/>
            </a:pPr>
            <a:r>
              <a:rPr lang="en-US" sz="1400" dirty="0" smtClean="0">
                <a:solidFill>
                  <a:schemeClr val="tx2"/>
                </a:solidFill>
              </a:rPr>
              <a:t> For example, without a rider like the </a:t>
            </a:r>
            <a:r>
              <a:rPr lang="en-US" sz="1400" b="1" dirty="0" smtClean="0">
                <a:solidFill>
                  <a:srgbClr val="FF5050"/>
                </a:solidFill>
              </a:rPr>
              <a:t>Waiver of Monthly Deductions</a:t>
            </a:r>
            <a:r>
              <a:rPr lang="en-US" sz="1400" dirty="0" smtClean="0">
                <a:solidFill>
                  <a:schemeClr val="tx2"/>
                </a:solidFill>
              </a:rPr>
              <a:t>, in the event of disability, you would still be responsible to pay your premiums.   If you could not pay the premiums, your policy could lapse.</a:t>
            </a:r>
          </a:p>
          <a:p>
            <a:pPr>
              <a:buFont typeface="Arial" pitchFamily="34" charset="0"/>
              <a:buChar char="•"/>
            </a:pPr>
            <a:endParaRPr lang="en-US" sz="1400" dirty="0" smtClean="0">
              <a:solidFill>
                <a:schemeClr val="tx2"/>
              </a:solidFill>
            </a:endParaRPr>
          </a:p>
          <a:p>
            <a:pPr>
              <a:buFont typeface="Arial" pitchFamily="34" charset="0"/>
              <a:buChar char="•"/>
            </a:pPr>
            <a:r>
              <a:rPr lang="en-US" sz="1400" dirty="0" smtClean="0">
                <a:solidFill>
                  <a:schemeClr val="tx2"/>
                </a:solidFill>
              </a:rPr>
              <a:t> With this rider, your premiums would be waived if you were to become disabled for at least 6 months.</a:t>
            </a:r>
          </a:p>
          <a:p>
            <a:pPr>
              <a:buFont typeface="Arial" pitchFamily="34" charset="0"/>
              <a:buChar char="•"/>
            </a:pPr>
            <a:endParaRPr lang="en-US" sz="1400" dirty="0" smtClean="0">
              <a:solidFill>
                <a:schemeClr val="tx2"/>
              </a:solidFill>
            </a:endParaRPr>
          </a:p>
          <a:p>
            <a:pPr>
              <a:buFont typeface="Arial" pitchFamily="34" charset="0"/>
              <a:buChar char="•"/>
            </a:pPr>
            <a:r>
              <a:rPr lang="en-US" sz="1400" dirty="0" smtClean="0">
                <a:solidFill>
                  <a:schemeClr val="tx2"/>
                </a:solidFill>
              </a:rPr>
              <a:t> These riders should </a:t>
            </a:r>
            <a:r>
              <a:rPr lang="en-US" sz="1400" b="1" i="1" dirty="0" smtClean="0">
                <a:solidFill>
                  <a:srgbClr val="FF5050"/>
                </a:solidFill>
              </a:rPr>
              <a:t>not</a:t>
            </a:r>
            <a:r>
              <a:rPr lang="en-US" sz="1400" b="1" dirty="0" smtClean="0">
                <a:solidFill>
                  <a:srgbClr val="FF5050"/>
                </a:solidFill>
              </a:rPr>
              <a:t> replace disability insurance</a:t>
            </a:r>
            <a:r>
              <a:rPr lang="en-US" sz="1400" dirty="0" smtClean="0">
                <a:solidFill>
                  <a:schemeClr val="tx2"/>
                </a:solidFill>
              </a:rPr>
              <a:t>.</a:t>
            </a:r>
            <a:endParaRPr lang="en-US" sz="1400" dirty="0">
              <a:solidFill>
                <a:schemeClr val="tx2"/>
              </a:solidFill>
            </a:endParaRPr>
          </a:p>
        </p:txBody>
      </p:sp>
      <p:sp>
        <p:nvSpPr>
          <p:cNvPr id="8" name="Slide Number Placeholder 7"/>
          <p:cNvSpPr>
            <a:spLocks noGrp="1"/>
          </p:cNvSpPr>
          <p:nvPr>
            <p:ph type="sldNum" sz="quarter" idx="12"/>
          </p:nvPr>
        </p:nvSpPr>
        <p:spPr/>
        <p:txBody>
          <a:bodyPr/>
          <a:lstStyle/>
          <a:p>
            <a:fld id="{3701EE03-8AAD-4BE5-9E7C-FBFF875E6BD2}"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267</TotalTime>
  <Words>1445</Words>
  <Application>Microsoft Office PowerPoint</Application>
  <PresentationFormat>On-screen Show (4:3)</PresentationFormat>
  <Paragraphs>151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Riders on the Storm</vt:lpstr>
      <vt:lpstr>Common Gaps</vt:lpstr>
      <vt:lpstr>What is a Rider?</vt:lpstr>
      <vt:lpstr>Riders Affecting…</vt:lpstr>
      <vt:lpstr>Complimentary Riders from Aviva Life Insurance</vt:lpstr>
      <vt:lpstr>Additional Coverage Riders from Aviva</vt:lpstr>
      <vt:lpstr>Additional Coverage Riders from Aviva</vt:lpstr>
      <vt:lpstr>Riders Affecting…</vt:lpstr>
      <vt:lpstr>Disability Riders on Life Insurance</vt:lpstr>
      <vt:lpstr>Disability Insurance Riders</vt:lpstr>
      <vt:lpstr>Disability Insurance Riders</vt:lpstr>
      <vt:lpstr>Riders Affecting…</vt:lpstr>
      <vt:lpstr>Homeowner’s Insurance Animal Liability Insurance Rider</vt:lpstr>
      <vt:lpstr>Personal Jewelry Insurance</vt:lpstr>
      <vt:lpstr>Law and Ordinance Coverage</vt:lpstr>
      <vt:lpstr>Riders Affecting…</vt:lpstr>
      <vt:lpstr>Worker’s Compensation  &amp; Blue Cross/Blue Shield</vt:lpstr>
      <vt:lpstr>Equipment Breakdown Coverage</vt:lpstr>
      <vt:lpstr>Equipment Breakdown Coverage</vt:lpstr>
      <vt:lpstr>Hired Auto and Non-Owned Auto Coverage</vt:lpstr>
      <vt:lpstr>Author Biographies</vt:lpstr>
    </vt:vector>
  </TitlesOfParts>
  <Company>Gassman bates &amp;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Riders on the Storm</dc:title>
  <dc:creator>Preferred Customer</dc:creator>
  <cp:lastModifiedBy>User</cp:lastModifiedBy>
  <cp:revision>48</cp:revision>
  <dcterms:created xsi:type="dcterms:W3CDTF">2011-09-09T12:42:29Z</dcterms:created>
  <dcterms:modified xsi:type="dcterms:W3CDTF">2011-09-12T21:23:56Z</dcterms:modified>
</cp:coreProperties>
</file>