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8" r:id="rId10"/>
    <p:sldId id="269" r:id="rId11"/>
    <p:sldId id="264" r:id="rId12"/>
    <p:sldId id="265" r:id="rId13"/>
    <p:sldId id="282" r:id="rId14"/>
    <p:sldId id="279" r:id="rId15"/>
    <p:sldId id="281" r:id="rId16"/>
    <p:sldId id="266" r:id="rId17"/>
    <p:sldId id="267" r:id="rId18"/>
    <p:sldId id="270" r:id="rId19"/>
    <p:sldId id="271" r:id="rId20"/>
    <p:sldId id="272" r:id="rId21"/>
    <p:sldId id="273" r:id="rId22"/>
    <p:sldId id="274" r:id="rId23"/>
    <p:sldId id="276" r:id="rId24"/>
    <p:sldId id="275" r:id="rId25"/>
    <p:sldId id="280" r:id="rId26"/>
    <p:sldId id="283" r:id="rId27"/>
    <p:sldId id="284" r:id="rId28"/>
    <p:sldId id="277" r:id="rId29"/>
    <p:sldId id="278" r:id="rId30"/>
    <p:sldId id="285" r:id="rId31"/>
  </p:sldIdLst>
  <p:sldSz cx="9144000" cy="6858000" type="screen4x3"/>
  <p:notesSz cx="6858000" cy="92471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344"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fld id="{49CCBB0F-E699-43D4-AE16-3E98D61ADFC0}" type="datetimeFigureOut">
              <a:rPr lang="en-US" smtClean="0"/>
              <a:pPr/>
              <a:t>9/20/2011</a:t>
            </a:fld>
            <a:endParaRPr lang="en-US"/>
          </a:p>
        </p:txBody>
      </p:sp>
      <p:sp>
        <p:nvSpPr>
          <p:cNvPr id="4" name="Slide Image Placeholder 3"/>
          <p:cNvSpPr>
            <a:spLocks noGrp="1" noRot="1" noChangeAspect="1"/>
          </p:cNvSpPr>
          <p:nvPr>
            <p:ph type="sldImg" idx="2"/>
          </p:nvPr>
        </p:nvSpPr>
        <p:spPr>
          <a:xfrm>
            <a:off x="1117600" y="693738"/>
            <a:ext cx="4622800" cy="3467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92613"/>
            <a:ext cx="5486400" cy="41608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83638"/>
            <a:ext cx="2971800" cy="4619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83638"/>
            <a:ext cx="2971800" cy="461962"/>
          </a:xfrm>
          <a:prstGeom prst="rect">
            <a:avLst/>
          </a:prstGeom>
        </p:spPr>
        <p:txBody>
          <a:bodyPr vert="horz" lIns="91440" tIns="45720" rIns="91440" bIns="45720" rtlCol="0" anchor="b"/>
          <a:lstStyle>
            <a:lvl1pPr algn="r">
              <a:defRPr sz="1200"/>
            </a:lvl1pPr>
          </a:lstStyle>
          <a:p>
            <a:fld id="{A2286EC2-4E7F-49EC-8E9D-44A4EBB93B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C30900-A07B-4A8E-A14F-0D081ACAC01B}" type="datetime1">
              <a:rPr lang="en-US" smtClean="0"/>
              <a:pPr/>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77543-82B9-4BFD-9F8C-B044B51634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EA25A-06FE-4B1F-8BA1-46A819A972B7}" type="datetime1">
              <a:rPr lang="en-US" smtClean="0"/>
              <a:pPr/>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77543-82B9-4BFD-9F8C-B044B5163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88BAC7-6865-45FF-93EA-CD8D9B0D5980}" type="datetime1">
              <a:rPr lang="en-US" smtClean="0"/>
              <a:pPr/>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77543-82B9-4BFD-9F8C-B044B5163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26B96-8720-4D94-9562-B055123DC66A}" type="datetime1">
              <a:rPr lang="en-US" smtClean="0"/>
              <a:pPr/>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77543-82B9-4BFD-9F8C-B044B5163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AFAEC6-D4A6-4632-A9F0-07AD4BA6F334}" type="datetime1">
              <a:rPr lang="en-US" smtClean="0"/>
              <a:pPr/>
              <a:t>9/20/2011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77543-82B9-4BFD-9F8C-B044B5163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01DE27-B111-4DFA-B815-CF08ABE4D828}" type="datetime1">
              <a:rPr lang="en-US" smtClean="0"/>
              <a:pPr/>
              <a:t>9/20/2011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77543-82B9-4BFD-9F8C-B044B5163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270977-372B-42A9-AE97-6D9723535278}" type="datetime1">
              <a:rPr lang="en-US" smtClean="0"/>
              <a:pPr/>
              <a:t>9/20/2011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77543-82B9-4BFD-9F8C-B044B5163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14CF99-0F46-46D8-81A3-0D91DF245418}" type="datetime1">
              <a:rPr lang="en-US" smtClean="0"/>
              <a:pPr/>
              <a:t>9/20/2011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77543-82B9-4BFD-9F8C-B044B5163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3022C-7B74-4DD6-94C9-0ECC7A480E3A}" type="datetime1">
              <a:rPr lang="en-US" smtClean="0"/>
              <a:pPr/>
              <a:t>9/20/2011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77543-82B9-4BFD-9F8C-B044B5163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12F4F9-FA5B-40C6-AB94-12EE44A7332C}" type="datetime1">
              <a:rPr lang="en-US" smtClean="0"/>
              <a:pPr/>
              <a:t>9/20/2011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77543-82B9-4BFD-9F8C-B044B5163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D3BEE-959A-47CB-91B4-ACE1CB1BF430}" type="datetime1">
              <a:rPr lang="en-US" smtClean="0"/>
              <a:pPr/>
              <a:t>9/20/2011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77543-82B9-4BFD-9F8C-B044B5163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C9732-1E2C-46D6-8DA9-61130BEA43B6}" type="datetime1">
              <a:rPr lang="en-US" smtClean="0"/>
              <a:pPr/>
              <a:t>9/20/2011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77543-82B9-4BFD-9F8C-B044B5163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COMMON MISTAKES IN THE FILING OF GIFT TAX RETURNS AND HOW TO AVOID THEM, WITH SAMPLE FORM 709 COMPLETED PAGES</a:t>
            </a:r>
            <a:endParaRPr lang="en-US" dirty="0"/>
          </a:p>
        </p:txBody>
      </p:sp>
      <p:sp>
        <p:nvSpPr>
          <p:cNvPr id="3" name="Subtitle 2"/>
          <p:cNvSpPr>
            <a:spLocks noGrp="1"/>
          </p:cNvSpPr>
          <p:nvPr>
            <p:ph type="subTitle" idx="1"/>
          </p:nvPr>
        </p:nvSpPr>
        <p:spPr>
          <a:xfrm>
            <a:off x="1371600" y="4267200"/>
            <a:ext cx="6400800" cy="1752600"/>
          </a:xfrm>
        </p:spPr>
        <p:txBody>
          <a:bodyPr/>
          <a:lstStyle/>
          <a:p>
            <a:r>
              <a:rPr lang="en-US" dirty="0" smtClean="0"/>
              <a:t>By: Kenneth J. Crotty, J.D., LL.M.</a:t>
            </a:r>
          </a:p>
          <a:p>
            <a:r>
              <a:rPr lang="en-US" dirty="0" smtClean="0"/>
              <a:t>ken@gassmanpa.com</a:t>
            </a:r>
          </a:p>
        </p:txBody>
      </p:sp>
      <p:sp>
        <p:nvSpPr>
          <p:cNvPr id="4" name="Slide Number Placeholder 3"/>
          <p:cNvSpPr>
            <a:spLocks noGrp="1"/>
          </p:cNvSpPr>
          <p:nvPr>
            <p:ph type="sldNum" sz="quarter" idx="12"/>
          </p:nvPr>
        </p:nvSpPr>
        <p:spPr/>
        <p:txBody>
          <a:bodyPr/>
          <a:lstStyle/>
          <a:p>
            <a:fld id="{BEF77543-82B9-4BFD-9F8C-B044B51634E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algn="just"/>
            <a:r>
              <a:rPr lang="en-US" dirty="0" smtClean="0"/>
              <a:t>In the event that gift tax is payable as a result of the gifts reported on the Gift Tax Return, the gift tax must be paid no later than April 15</a:t>
            </a:r>
            <a:r>
              <a:rPr lang="en-US" baseline="30000" dirty="0" smtClean="0"/>
              <a:t>th</a:t>
            </a:r>
            <a:r>
              <a:rPr lang="en-US" dirty="0" smtClean="0"/>
              <a:t> (or when the Gift Tax Return is due for a deceased donor if earlier), regardless of whether the time for filing the Gift Tax Return is extended.  This rule is similar to the payment of the Estate Tax owed by a decedent if the estate extends the time for filing an Estate Tax Return.</a:t>
            </a:r>
          </a:p>
          <a:p>
            <a:pPr algn="just">
              <a:buNone/>
            </a:pPr>
            <a:endParaRPr lang="en-US" dirty="0" smtClean="0"/>
          </a:p>
          <a:p>
            <a:pPr algn="just"/>
            <a:r>
              <a:rPr lang="en-US" dirty="0" smtClean="0"/>
              <a:t>If a donor dies during the year that the gift was made, the Gift Tax Return is due when the Estate Tax Return for the decedent is due.</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Must File a Gift Tax Return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 donor does not need to file a Gift Tax Return if one of the following five exceptions applies:</a:t>
            </a:r>
          </a:p>
          <a:p>
            <a:pPr algn="just">
              <a:buNone/>
            </a:pPr>
            <a:endParaRPr lang="en-US" dirty="0" smtClean="0"/>
          </a:p>
          <a:p>
            <a:pPr algn="just"/>
            <a:r>
              <a:rPr lang="en-US" dirty="0" smtClean="0"/>
              <a:t>1)	If the donor transfers amounts that do not 	exceed the “annual exclusion;”</a:t>
            </a:r>
          </a:p>
          <a:p>
            <a:pPr algn="just"/>
            <a:endParaRPr lang="en-US" dirty="0" smtClean="0"/>
          </a:p>
          <a:p>
            <a:pPr algn="just"/>
            <a:r>
              <a:rPr lang="en-US" dirty="0" smtClean="0"/>
              <a:t>2)	If the transfers are payments that qualify for the 	educational exclusion, payments that qualify for the 	medical exclusion stated in </a:t>
            </a:r>
            <a:r>
              <a:rPr lang="en-US" dirty="0" smtClean="0">
                <a:sym typeface="Wingdings" pitchFamily="2" charset="2"/>
              </a:rPr>
              <a:t>I.R.C § 2503(e), or are 	transfers to political organizations;</a:t>
            </a:r>
          </a:p>
          <a:p>
            <a:pPr algn="just"/>
            <a:endParaRPr lang="en-US" dirty="0" smtClean="0">
              <a:sym typeface="Wingdings" pitchFamily="2" charset="2"/>
            </a:endParaRPr>
          </a:p>
          <a:p>
            <a:pPr algn="just"/>
            <a:r>
              <a:rPr lang="en-US" dirty="0" smtClean="0">
                <a:sym typeface="Wingdings" pitchFamily="2" charset="2"/>
              </a:rPr>
              <a:t>3)	The donor transfers assets to his or her spouse that 	qualify for the gift tax marital deduction; </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algn="just"/>
            <a:r>
              <a:rPr lang="en-US" dirty="0" smtClean="0"/>
              <a:t>4)	If the donor transfers assets to his or her 	spouse and </a:t>
            </a:r>
          </a:p>
          <a:p>
            <a:pPr algn="just">
              <a:buNone/>
            </a:pPr>
            <a:r>
              <a:rPr lang="en-US" dirty="0"/>
              <a:t>	</a:t>
            </a:r>
            <a:r>
              <a:rPr lang="en-US" dirty="0" smtClean="0"/>
              <a:t>	(1) the spouse is not a U.S. citizen and </a:t>
            </a:r>
          </a:p>
          <a:p>
            <a:pPr algn="just">
              <a:buNone/>
            </a:pPr>
            <a:r>
              <a:rPr lang="en-US" dirty="0"/>
              <a:t>	</a:t>
            </a:r>
            <a:r>
              <a:rPr lang="en-US" dirty="0" smtClean="0"/>
              <a:t>	(2) the amount does not exceed $136,000; and</a:t>
            </a:r>
          </a:p>
          <a:p>
            <a:pPr algn="just">
              <a:buNone/>
            </a:pPr>
            <a:endParaRPr lang="en-US" dirty="0" smtClean="0"/>
          </a:p>
          <a:p>
            <a:pPr algn="just"/>
            <a:r>
              <a:rPr lang="en-US" dirty="0" smtClean="0"/>
              <a:t>5)	If the gift qualifies for the Charitable Deduction 	and either</a:t>
            </a:r>
          </a:p>
          <a:p>
            <a:pPr lvl="1" algn="just">
              <a:buNone/>
            </a:pPr>
            <a:r>
              <a:rPr lang="en-US" sz="3200" dirty="0"/>
              <a:t>	</a:t>
            </a:r>
            <a:r>
              <a:rPr lang="en-US" sz="3200" dirty="0" smtClean="0"/>
              <a:t>	(1) the transfer is a qualified conservation 	contribution, or</a:t>
            </a:r>
          </a:p>
          <a:p>
            <a:pPr lvl="1" algn="just">
              <a:buNone/>
            </a:pPr>
            <a:r>
              <a:rPr lang="en-US" sz="3200" dirty="0"/>
              <a:t>	</a:t>
            </a:r>
            <a:r>
              <a:rPr lang="en-US" sz="3200" dirty="0" smtClean="0"/>
              <a:t>	(2) the transfer is a transfer of the donor’s entire 	interest in the property and the donor is and has 	never made a transfer of any interest in the 	property for less than full FMV to a person or for a 	use that is not described in </a:t>
            </a:r>
            <a:r>
              <a:rPr lang="en-US" dirty="0" smtClean="0">
                <a:sym typeface="Wingdings" pitchFamily="2" charset="2"/>
              </a:rPr>
              <a:t>I.R.C § 2522(a) or (b).</a:t>
            </a:r>
            <a:endParaRPr lang="en-US" sz="3200"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Qualifying for the Gift Tax Marital Deduction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gift tax marital deduction is available if:</a:t>
            </a:r>
          </a:p>
          <a:p>
            <a:pPr marL="971550" lvl="1" indent="-514350" algn="just">
              <a:buAutoNum type="arabicParenBoth"/>
            </a:pPr>
            <a:r>
              <a:rPr lang="en-US" dirty="0" smtClean="0"/>
              <a:t>The spouses were married to each other at the time the gift was made;</a:t>
            </a:r>
          </a:p>
          <a:p>
            <a:pPr marL="971550" lvl="1" indent="-514350" algn="just">
              <a:buAutoNum type="arabicParenBoth"/>
            </a:pPr>
            <a:r>
              <a:rPr lang="en-US" dirty="0" smtClean="0"/>
              <a:t>The </a:t>
            </a:r>
            <a:r>
              <a:rPr lang="en-US" dirty="0" err="1" smtClean="0"/>
              <a:t>donee</a:t>
            </a:r>
            <a:r>
              <a:rPr lang="en-US" dirty="0" smtClean="0"/>
              <a:t> spouse is a U.S. citizen; and</a:t>
            </a:r>
          </a:p>
          <a:p>
            <a:pPr marL="971550" lvl="1" indent="-514350" algn="just">
              <a:buAutoNum type="arabicParenBoth"/>
            </a:pPr>
            <a:r>
              <a:rPr lang="en-US" dirty="0" smtClean="0"/>
              <a:t>The asset transferred by the donor is NOT a nondeductible terminable interest as defined by </a:t>
            </a:r>
            <a:r>
              <a:rPr lang="en-US" dirty="0" smtClean="0">
                <a:sym typeface="Wingdings" pitchFamily="2" charset="2"/>
              </a:rPr>
              <a:t>I.R.C § 2523(b).  If a donor transfers assets to his or her spouse that would qualify as QTIP property, the donor MUST file a Form 709 to make such election. Treas. Reg. § 25.6019-1(a).  </a:t>
            </a:r>
            <a:r>
              <a:rPr lang="en-US" b="1" dirty="0" smtClean="0">
                <a:sym typeface="Wingdings" pitchFamily="2" charset="2"/>
              </a:rPr>
              <a:t>There is no relief available for late filing to make the QTIP election.</a:t>
            </a:r>
            <a:endParaRPr lang="en-US" b="1" dirty="0" smtClean="0"/>
          </a:p>
        </p:txBody>
      </p:sp>
      <p:sp>
        <p:nvSpPr>
          <p:cNvPr id="4" name="Slide Number Placeholder 3"/>
          <p:cNvSpPr>
            <a:spLocks noGrp="1"/>
          </p:cNvSpPr>
          <p:nvPr>
            <p:ph type="sldNum" sz="quarter" idx="12"/>
          </p:nvPr>
        </p:nvSpPr>
        <p:spPr/>
        <p:txBody>
          <a:bodyPr/>
          <a:lstStyle/>
          <a:p>
            <a:fld id="{BEF77543-82B9-4BFD-9F8C-B044B51634E0}"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Split gifts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 husband and wife may consent to split the gifts that each other makes, so that the gifts will be treated as being made half by each spouse if the following conditions are met.</a:t>
            </a:r>
          </a:p>
          <a:p>
            <a:pPr algn="just"/>
            <a:endParaRPr lang="en-US" dirty="0" smtClean="0"/>
          </a:p>
          <a:p>
            <a:pPr algn="just"/>
            <a:r>
              <a:rPr lang="en-US" dirty="0" smtClean="0"/>
              <a:t>(1)	Both spouses must be U.S. citizens or residents on the 	date of the gift.</a:t>
            </a:r>
          </a:p>
          <a:p>
            <a:pPr algn="just"/>
            <a:endParaRPr lang="en-US" dirty="0" smtClean="0"/>
          </a:p>
          <a:p>
            <a:pPr algn="just"/>
            <a:r>
              <a:rPr lang="en-US" dirty="0" smtClean="0"/>
              <a:t>(2) 	Both spouses must consent that all of the eligible gifts 	made by either spouse in the calendar year are treated 	as split by both spouses.</a:t>
            </a:r>
          </a:p>
          <a:p>
            <a:pPr algn="just"/>
            <a:endParaRPr lang="en-US" dirty="0" smtClean="0"/>
          </a:p>
          <a:p>
            <a:pPr algn="just"/>
            <a:r>
              <a:rPr lang="en-US" dirty="0" smtClean="0"/>
              <a:t>(3)	The spouses are married at the date of the gift and do 	not remarry during the remainder of the calendar year.</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lgn="just"/>
            <a:r>
              <a:rPr lang="en-US" dirty="0" smtClean="0"/>
              <a:t>Gifts made by a donor during a part of the year when the donor was not married may not be split with the donor’s spouse if the donor later marries during the year.</a:t>
            </a:r>
          </a:p>
          <a:p>
            <a:pPr algn="just">
              <a:buNone/>
            </a:pPr>
            <a:endParaRPr lang="en-US" dirty="0" smtClean="0"/>
          </a:p>
          <a:p>
            <a:pPr algn="just"/>
            <a:r>
              <a:rPr lang="en-US" dirty="0" smtClean="0"/>
              <a:t>A donor may not split a gift with his or her deceased spouse if the gift is made after the spouse’s death.</a:t>
            </a:r>
          </a:p>
          <a:p>
            <a:pPr algn="just">
              <a:buNone/>
            </a:pPr>
            <a:endParaRPr lang="en-US" dirty="0" smtClean="0"/>
          </a:p>
          <a:p>
            <a:pPr algn="just"/>
            <a:r>
              <a:rPr lang="en-US" dirty="0" smtClean="0"/>
              <a:t>The executor for a deceased spouse or the guardian for a legally incompetent spouse may sign the consent to split a gift made prior to the death or incapacity of the spouse.</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Gift Tax Annual Exclusion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Gift Tax Annual Exclusion is a gift that does not utilize the donor’s lifetime gift tax exemption.</a:t>
            </a:r>
          </a:p>
          <a:p>
            <a:pPr algn="just"/>
            <a:endParaRPr lang="en-US" dirty="0" smtClean="0"/>
          </a:p>
          <a:p>
            <a:pPr algn="just"/>
            <a:r>
              <a:rPr lang="en-US" dirty="0" smtClean="0"/>
              <a:t>Currently, the annual exclusion is $13,000 and is indexed for inflation. </a:t>
            </a:r>
            <a:r>
              <a:rPr lang="en-US" dirty="0" smtClean="0">
                <a:sym typeface="Wingdings" pitchFamily="2" charset="2"/>
              </a:rPr>
              <a:t>I.R.C § 2503(b)(1).</a:t>
            </a:r>
          </a:p>
          <a:p>
            <a:pPr algn="just"/>
            <a:endParaRPr lang="en-US" dirty="0" smtClean="0">
              <a:sym typeface="Wingdings" pitchFamily="2" charset="2"/>
            </a:endParaRPr>
          </a:p>
          <a:p>
            <a:pPr algn="just"/>
            <a:r>
              <a:rPr lang="en-US" dirty="0" smtClean="0">
                <a:sym typeface="Wingdings" pitchFamily="2" charset="2"/>
              </a:rPr>
              <a:t>Only gifts of “present interests” qualify for the gift tax annual exclusion.</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a Gift a Present Interest?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 gift is a present interest if the </a:t>
            </a:r>
            <a:r>
              <a:rPr lang="en-US" dirty="0" err="1" smtClean="0"/>
              <a:t>donee</a:t>
            </a:r>
            <a:r>
              <a:rPr lang="en-US" dirty="0" smtClean="0"/>
              <a:t> has an immediate right to use, possess, or enjoy the property. </a:t>
            </a:r>
            <a:r>
              <a:rPr lang="en-US" dirty="0" smtClean="0">
                <a:sym typeface="Wingdings" pitchFamily="2" charset="2"/>
              </a:rPr>
              <a:t>Treas. Reg. § 25.2503-3.</a:t>
            </a:r>
          </a:p>
          <a:p>
            <a:pPr algn="just"/>
            <a:endParaRPr lang="en-US" dirty="0">
              <a:sym typeface="Wingdings" pitchFamily="2" charset="2"/>
            </a:endParaRPr>
          </a:p>
          <a:p>
            <a:pPr algn="just"/>
            <a:r>
              <a:rPr lang="en-US" dirty="0" smtClean="0">
                <a:sym typeface="Wingdings" pitchFamily="2" charset="2"/>
              </a:rPr>
              <a:t>Frequently, beneficiaries of a trust will be given a </a:t>
            </a:r>
            <a:r>
              <a:rPr lang="en-US" dirty="0" err="1" smtClean="0">
                <a:sym typeface="Wingdings" pitchFamily="2" charset="2"/>
              </a:rPr>
              <a:t>Crummey</a:t>
            </a:r>
            <a:r>
              <a:rPr lang="en-US" dirty="0" smtClean="0">
                <a:sym typeface="Wingdings" pitchFamily="2" charset="2"/>
              </a:rPr>
              <a:t> right of withdrawal.  This provides the beneficiary with an absolute right to withdraw the gift or a certain portion of the gift during a stated time, which qualifies the gift as a present interest.</a:t>
            </a:r>
          </a:p>
          <a:p>
            <a:pPr algn="just"/>
            <a:endParaRPr lang="en-US" dirty="0" smtClean="0">
              <a:sym typeface="Wingdings" pitchFamily="2" charset="2"/>
            </a:endParaRPr>
          </a:p>
          <a:p>
            <a:pPr algn="just"/>
            <a:r>
              <a:rPr lang="en-US" dirty="0" smtClean="0"/>
              <a:t>Gifts of future interests do not qualify for the gift tax annual exclusion.  Examples of future interests include remainders, reversions, and any other interest that commences in use, possession, or enjoyment at some future time.</a:t>
            </a:r>
            <a:r>
              <a:rPr lang="en-US" dirty="0" smtClean="0">
                <a:sym typeface="Wingdings" pitchFamily="2" charset="2"/>
              </a:rPr>
              <a:t> Treas. Reg. § 25.2503-2.</a:t>
            </a:r>
          </a:p>
          <a:p>
            <a:pPr algn="just"/>
            <a:endParaRPr lang="en-US" dirty="0" smtClean="0">
              <a:sym typeface="Wingdings" pitchFamily="2" charset="2"/>
            </a:endParaRPr>
          </a:p>
          <a:p>
            <a:pPr algn="just"/>
            <a:r>
              <a:rPr lang="en-US" dirty="0" smtClean="0">
                <a:sym typeface="Wingdings" pitchFamily="2" charset="2"/>
              </a:rPr>
              <a:t>A gift of a future interests must be reported at its full value.</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GST Annual Exclusion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GST annual exclusion and the gift tax annual exclusion are not identical.</a:t>
            </a:r>
          </a:p>
          <a:p>
            <a:pPr algn="just"/>
            <a:endParaRPr lang="en-US" dirty="0" smtClean="0"/>
          </a:p>
          <a:p>
            <a:pPr algn="just"/>
            <a:r>
              <a:rPr lang="en-US" dirty="0" smtClean="0"/>
              <a:t>The GST annual exclusion is more limited, and a transfer that qualifies for the annual gift tax exclusion may not qualify for the annual GST exclusion.</a:t>
            </a:r>
          </a:p>
          <a:p>
            <a:pPr algn="just"/>
            <a:endParaRPr lang="en-US" dirty="0" smtClean="0"/>
          </a:p>
          <a:p>
            <a:pPr algn="just"/>
            <a:r>
              <a:rPr lang="en-US" dirty="0" smtClean="0"/>
              <a:t>An outright transfer to a skip person (such as a grandchild) qualifies for the GST annual exclusion.</a:t>
            </a:r>
          </a:p>
          <a:p>
            <a:pPr>
              <a:buNone/>
            </a:pP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just"/>
            <a:r>
              <a:rPr lang="en-US" dirty="0" smtClean="0"/>
              <a:t>For a transfer in trust to qualify for the GST annual exclusion, the trust must be a “qualified trust” as described in </a:t>
            </a:r>
            <a:r>
              <a:rPr lang="en-US" dirty="0" smtClean="0">
                <a:sym typeface="Wingdings" pitchFamily="2" charset="2"/>
              </a:rPr>
              <a:t>I.R.C § 2642(c)(2).</a:t>
            </a:r>
          </a:p>
          <a:p>
            <a:pPr algn="just">
              <a:buNone/>
            </a:pPr>
            <a:endParaRPr lang="en-US" dirty="0" smtClean="0">
              <a:sym typeface="Wingdings" pitchFamily="2" charset="2"/>
            </a:endParaRPr>
          </a:p>
          <a:p>
            <a:pPr algn="just"/>
            <a:r>
              <a:rPr lang="en-US" dirty="0" smtClean="0">
                <a:sym typeface="Wingdings" pitchFamily="2" charset="2"/>
              </a:rPr>
              <a:t>To satisfy this requirement, the trust must be held for the benefit of an individual and </a:t>
            </a:r>
          </a:p>
          <a:p>
            <a:pPr algn="just">
              <a:buNone/>
            </a:pPr>
            <a:endParaRPr lang="en-US" dirty="0" smtClean="0">
              <a:sym typeface="Wingdings" pitchFamily="2" charset="2"/>
            </a:endParaRPr>
          </a:p>
          <a:p>
            <a:pPr algn="just">
              <a:buNone/>
            </a:pPr>
            <a:r>
              <a:rPr lang="en-US" dirty="0">
                <a:sym typeface="Wingdings" pitchFamily="2" charset="2"/>
              </a:rPr>
              <a:t>	</a:t>
            </a:r>
            <a:r>
              <a:rPr lang="en-US" dirty="0" smtClean="0">
                <a:sym typeface="Wingdings" pitchFamily="2" charset="2"/>
              </a:rPr>
              <a:t>	(1)	during the life of such individual, no 	portion of the corpus or income of the trust may 	be distributed to any other person, and</a:t>
            </a:r>
          </a:p>
          <a:p>
            <a:pPr algn="just">
              <a:buNone/>
            </a:pPr>
            <a:endParaRPr lang="en-US" dirty="0" smtClean="0">
              <a:sym typeface="Wingdings" pitchFamily="2" charset="2"/>
            </a:endParaRPr>
          </a:p>
          <a:p>
            <a:pPr algn="just">
              <a:buNone/>
            </a:pPr>
            <a:r>
              <a:rPr lang="en-US" dirty="0" smtClean="0">
                <a:sym typeface="Wingdings" pitchFamily="2" charset="2"/>
              </a:rPr>
              <a:t>		(2) </a:t>
            </a:r>
            <a:r>
              <a:rPr lang="en-US" dirty="0" smtClean="0"/>
              <a:t> 	if the trust does not terminate when the 	individual dies, the assets of the trust must be 	included in the gross estate of such individual.  	</a:t>
            </a:r>
            <a:r>
              <a:rPr lang="en-US" dirty="0" smtClean="0">
                <a:sym typeface="Wingdings" pitchFamily="2" charset="2"/>
              </a:rPr>
              <a:t>I.R.C § 2642(c)(2).</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does a Gift Tax Return Need to be Completed Correctly?</a:t>
            </a:r>
            <a:endParaRPr lang="en-US" dirty="0"/>
          </a:p>
        </p:txBody>
      </p:sp>
      <p:sp>
        <p:nvSpPr>
          <p:cNvPr id="3" name="Content Placeholder 2"/>
          <p:cNvSpPr>
            <a:spLocks noGrp="1"/>
          </p:cNvSpPr>
          <p:nvPr>
            <p:ph idx="1"/>
          </p:nvPr>
        </p:nvSpPr>
        <p:spPr/>
        <p:txBody>
          <a:bodyPr>
            <a:normAutofit/>
          </a:bodyPr>
          <a:lstStyle/>
          <a:p>
            <a:endParaRPr lang="en-US" sz="2800" dirty="0" smtClean="0"/>
          </a:p>
          <a:p>
            <a:pPr algn="just"/>
            <a:r>
              <a:rPr lang="en-US" sz="2800" dirty="0" smtClean="0"/>
              <a:t>A Gift Tax Return needs to be completed correctly to start the statute of limitations, which limits the ability of the IRS to challenge the value of the reported gift.</a:t>
            </a:r>
          </a:p>
          <a:p>
            <a:pPr algn="just">
              <a:buNone/>
            </a:pPr>
            <a:endParaRPr lang="en-US" sz="2800" dirty="0" smtClean="0"/>
          </a:p>
          <a:p>
            <a:pPr algn="just"/>
            <a:r>
              <a:rPr lang="en-US" sz="2800" dirty="0" smtClean="0"/>
              <a:t>A Gift Tax Return needs to be completed correctly to avoid wasting the client’s applicable credit amount by not taking advantage of the available exclusions.</a:t>
            </a:r>
          </a:p>
        </p:txBody>
      </p:sp>
      <p:sp>
        <p:nvSpPr>
          <p:cNvPr id="4" name="Slide Number Placeholder 3"/>
          <p:cNvSpPr>
            <a:spLocks noGrp="1"/>
          </p:cNvSpPr>
          <p:nvPr>
            <p:ph type="sldNum" sz="quarter" idx="12"/>
          </p:nvPr>
        </p:nvSpPr>
        <p:spPr/>
        <p:txBody>
          <a:bodyPr/>
          <a:lstStyle/>
          <a:p>
            <a:fld id="{BEF77543-82B9-4BFD-9F8C-B044B51634E0}"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Crummey</a:t>
            </a:r>
            <a:r>
              <a:rPr lang="en-US" dirty="0" smtClean="0"/>
              <a:t> Gifts Often Use GST Exemption</a:t>
            </a:r>
            <a:endParaRPr lang="en-US" dirty="0"/>
          </a:p>
        </p:txBody>
      </p:sp>
      <p:sp>
        <p:nvSpPr>
          <p:cNvPr id="3" name="Content Placeholder 2"/>
          <p:cNvSpPr>
            <a:spLocks noGrp="1"/>
          </p:cNvSpPr>
          <p:nvPr>
            <p:ph idx="1"/>
          </p:nvPr>
        </p:nvSpPr>
        <p:spPr/>
        <p:txBody>
          <a:bodyPr/>
          <a:lstStyle/>
          <a:p>
            <a:pPr algn="just"/>
            <a:r>
              <a:rPr lang="en-US" dirty="0" smtClean="0"/>
              <a:t>Typically, a </a:t>
            </a:r>
            <a:r>
              <a:rPr lang="en-US" dirty="0" err="1" smtClean="0"/>
              <a:t>Crummey</a:t>
            </a:r>
            <a:r>
              <a:rPr lang="en-US" dirty="0" smtClean="0"/>
              <a:t> withdrawal trust that meets the requirements for the gift tax annual exclusion will NOT meet the requirements for the GST annual exclusion.</a:t>
            </a:r>
          </a:p>
          <a:p>
            <a:pPr algn="just"/>
            <a:endParaRPr lang="en-US" dirty="0"/>
          </a:p>
          <a:p>
            <a:pPr algn="just"/>
            <a:r>
              <a:rPr lang="en-US" dirty="0" smtClean="0"/>
              <a:t>Therefore, the donor will need to allocate GST exemption to the trust if the transferor wants the trust to have an inclusion ratio of zero.</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Direct Skips (GST Transfers)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 direct skip is a transfer subject to gift or estate tax made to a skip person.</a:t>
            </a:r>
          </a:p>
          <a:p>
            <a:pPr algn="just">
              <a:buNone/>
            </a:pPr>
            <a:endParaRPr lang="en-US" dirty="0" smtClean="0"/>
          </a:p>
          <a:p>
            <a:pPr algn="just"/>
            <a:r>
              <a:rPr lang="en-US" dirty="0" smtClean="0"/>
              <a:t>A skip person is either (1) a person who is two or more generations below the generation of the transferor, or (2) a trust that meets at least one of the requirements stated on the next page.</a:t>
            </a:r>
          </a:p>
          <a:p>
            <a:pPr algn="just"/>
            <a:endParaRPr lang="en-US" dirty="0"/>
          </a:p>
          <a:p>
            <a:pPr algn="just"/>
            <a:r>
              <a:rPr lang="en-US" dirty="0" smtClean="0">
                <a:sym typeface="Wingdings" pitchFamily="2" charset="2"/>
              </a:rPr>
              <a:t>A non-skip person is any person who is not a skip person</a:t>
            </a:r>
            <a:r>
              <a:rPr lang="en-US" dirty="0" smtClean="0"/>
              <a:t>	</a:t>
            </a:r>
          </a:p>
          <a:p>
            <a:pPr algn="just"/>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Trust is a Skip Person if . . .</a:t>
            </a:r>
            <a:endParaRPr lang="en-US" dirty="0"/>
          </a:p>
        </p:txBody>
      </p:sp>
      <p:sp>
        <p:nvSpPr>
          <p:cNvPr id="3" name="Content Placeholder 2"/>
          <p:cNvSpPr>
            <a:spLocks noGrp="1"/>
          </p:cNvSpPr>
          <p:nvPr>
            <p:ph idx="1"/>
          </p:nvPr>
        </p:nvSpPr>
        <p:spPr/>
        <p:txBody>
          <a:bodyPr>
            <a:normAutofit/>
          </a:bodyPr>
          <a:lstStyle/>
          <a:p>
            <a:pPr algn="just"/>
            <a:r>
              <a:rPr lang="en-US" dirty="0" smtClean="0"/>
              <a:t>(1) all of the interests of the Trust are held by 	skip persons, or</a:t>
            </a:r>
          </a:p>
          <a:p>
            <a:pPr algn="just"/>
            <a:endParaRPr lang="en-US" dirty="0" smtClean="0"/>
          </a:p>
          <a:p>
            <a:pPr algn="just"/>
            <a:r>
              <a:rPr lang="en-US" dirty="0" smtClean="0"/>
              <a:t>(2)	the likelihood that a non-skip person 	would receive a distribution from the trust 	is less than 5%. </a:t>
            </a:r>
            <a:r>
              <a:rPr lang="en-US" dirty="0" smtClean="0">
                <a:sym typeface="Wingdings" pitchFamily="2" charset="2"/>
              </a:rPr>
              <a:t>I.R.C § 2613(a)(2).</a:t>
            </a:r>
          </a:p>
        </p:txBody>
      </p:sp>
      <p:sp>
        <p:nvSpPr>
          <p:cNvPr id="4" name="Slide Number Placeholder 3"/>
          <p:cNvSpPr>
            <a:spLocks noGrp="1"/>
          </p:cNvSpPr>
          <p:nvPr>
            <p:ph type="sldNum" sz="quarter" idx="12"/>
          </p:nvPr>
        </p:nvSpPr>
        <p:spPr/>
        <p:txBody>
          <a:bodyPr/>
          <a:lstStyle/>
          <a:p>
            <a:fld id="{BEF77543-82B9-4BFD-9F8C-B044B51634E0}"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Skips and GST Trusts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An indirect skip is a gift subject to gift tax that is not a Direct Skip and is made to a GST Trust. </a:t>
            </a:r>
            <a:r>
              <a:rPr lang="en-US" dirty="0" smtClean="0">
                <a:sym typeface="Wingdings" pitchFamily="2" charset="2"/>
              </a:rPr>
              <a:t>I.R.C § 2632(c)(3)(A).</a:t>
            </a:r>
          </a:p>
          <a:p>
            <a:pPr algn="just">
              <a:buNone/>
            </a:pPr>
            <a:r>
              <a:rPr lang="en-US" dirty="0" smtClean="0"/>
              <a:t> </a:t>
            </a:r>
          </a:p>
          <a:p>
            <a:pPr algn="just"/>
            <a:r>
              <a:rPr lang="en-US" dirty="0" smtClean="0"/>
              <a:t>A GST Trust is defined by </a:t>
            </a:r>
            <a:r>
              <a:rPr lang="en-US" dirty="0" smtClean="0">
                <a:sym typeface="Wingdings" pitchFamily="2" charset="2"/>
              </a:rPr>
              <a:t>I.R.C § 2632(c)(3)(B).</a:t>
            </a:r>
          </a:p>
          <a:p>
            <a:pPr algn="just"/>
            <a:endParaRPr lang="en-US" dirty="0">
              <a:sym typeface="Wingdings" pitchFamily="2" charset="2"/>
            </a:endParaRPr>
          </a:p>
          <a:p>
            <a:pPr algn="just"/>
            <a:r>
              <a:rPr lang="en-US" dirty="0" smtClean="0">
                <a:sym typeface="Wingdings" pitchFamily="2" charset="2"/>
              </a:rPr>
              <a:t>Most Trusts are GST Trusts!  If the children of the donor are beneficiaries of the Trust, then the Trust will almost always be a GST Trust.</a:t>
            </a:r>
          </a:p>
          <a:p>
            <a:pPr algn="just"/>
            <a:endParaRPr lang="en-US" dirty="0">
              <a:sym typeface="Wingdings" pitchFamily="2" charset="2"/>
            </a:endParaRPr>
          </a:p>
          <a:p>
            <a:pPr algn="just"/>
            <a:r>
              <a:rPr lang="en-US" dirty="0" smtClean="0">
                <a:sym typeface="Wingdings" pitchFamily="2" charset="2"/>
              </a:rPr>
              <a:t>Therefore, transfers to these trusts are indirect skips.</a:t>
            </a:r>
          </a:p>
        </p:txBody>
      </p:sp>
      <p:sp>
        <p:nvSpPr>
          <p:cNvPr id="4" name="Slide Number Placeholder 3"/>
          <p:cNvSpPr>
            <a:spLocks noGrp="1"/>
          </p:cNvSpPr>
          <p:nvPr>
            <p:ph type="sldNum" sz="quarter" idx="12"/>
          </p:nvPr>
        </p:nvSpPr>
        <p:spPr/>
        <p:txBody>
          <a:bodyPr/>
          <a:lstStyle/>
          <a:p>
            <a:fld id="{BEF77543-82B9-4BFD-9F8C-B044B51634E0}"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are Direct and Indirect Skips Reported?</a:t>
            </a:r>
            <a:endParaRPr lang="en-US" dirty="0"/>
          </a:p>
        </p:txBody>
      </p:sp>
      <p:sp>
        <p:nvSpPr>
          <p:cNvPr id="3" name="Content Placeholder 2"/>
          <p:cNvSpPr>
            <a:spLocks noGrp="1"/>
          </p:cNvSpPr>
          <p:nvPr>
            <p:ph idx="1"/>
          </p:nvPr>
        </p:nvSpPr>
        <p:spPr/>
        <p:txBody>
          <a:bodyPr/>
          <a:lstStyle/>
          <a:p>
            <a:pPr algn="just"/>
            <a:r>
              <a:rPr lang="en-US" dirty="0" smtClean="0"/>
              <a:t>What Schedule these gifts are reported is one of the most common mistakes we see on Gift Tax Returns.</a:t>
            </a:r>
          </a:p>
          <a:p>
            <a:pPr algn="just"/>
            <a:endParaRPr lang="en-US" dirty="0" smtClean="0"/>
          </a:p>
          <a:p>
            <a:pPr algn="just"/>
            <a:r>
              <a:rPr lang="en-US" dirty="0" smtClean="0"/>
              <a:t>Direct skips are reported on Schedule 2.</a:t>
            </a:r>
          </a:p>
          <a:p>
            <a:pPr algn="just"/>
            <a:endParaRPr lang="en-US" dirty="0" smtClean="0"/>
          </a:p>
          <a:p>
            <a:pPr algn="just"/>
            <a:r>
              <a:rPr lang="en-US" dirty="0" smtClean="0"/>
              <a:t>Indirect skips are reported on Schedule 3.</a:t>
            </a:r>
          </a:p>
          <a:p>
            <a:pPr>
              <a:buNone/>
            </a:pP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Gifts to 529 Plans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Gifts to 529 Plans do not qualify for the </a:t>
            </a:r>
            <a:r>
              <a:rPr lang="en-US" dirty="0" smtClean="0">
                <a:sym typeface="Wingdings" pitchFamily="2" charset="2"/>
              </a:rPr>
              <a:t>I.R.C § 2503(e) tuition exclusion.</a:t>
            </a:r>
          </a:p>
          <a:p>
            <a:pPr algn="just"/>
            <a:endParaRPr lang="en-US" dirty="0" smtClean="0">
              <a:sym typeface="Wingdings" pitchFamily="2" charset="2"/>
            </a:endParaRPr>
          </a:p>
          <a:p>
            <a:pPr algn="just"/>
            <a:r>
              <a:rPr lang="en-US" dirty="0" smtClean="0">
                <a:sym typeface="Wingdings" pitchFamily="2" charset="2"/>
              </a:rPr>
              <a:t>Therefore, to avoid having these contributions being treated as taxable gifts, the contributions need to utilize the donor’s annual exclusion.</a:t>
            </a:r>
          </a:p>
          <a:p>
            <a:pPr algn="just"/>
            <a:endParaRPr lang="en-US" dirty="0" smtClean="0">
              <a:sym typeface="Wingdings" pitchFamily="2" charset="2"/>
            </a:endParaRPr>
          </a:p>
          <a:p>
            <a:pPr algn="just"/>
            <a:r>
              <a:rPr lang="en-US" dirty="0" smtClean="0">
                <a:sym typeface="Wingdings" pitchFamily="2" charset="2"/>
              </a:rPr>
              <a:t>Pursuant to I.R.C § 529(c)(2)(B), if the aggregate amount of the contribution made by a donor to a 529 Plan for a </a:t>
            </a:r>
            <a:r>
              <a:rPr lang="en-US" dirty="0" err="1" smtClean="0">
                <a:sym typeface="Wingdings" pitchFamily="2" charset="2"/>
              </a:rPr>
              <a:t>donee</a:t>
            </a:r>
            <a:r>
              <a:rPr lang="en-US" dirty="0" smtClean="0">
                <a:sym typeface="Wingdings" pitchFamily="2" charset="2"/>
              </a:rPr>
              <a:t> exceeds the annual exclusion, then the donor may elect to have the contribution spread ratably over 5 years beginning with the calendar year that the amounts are contributed.</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lgn="just"/>
            <a:r>
              <a:rPr lang="en-US" dirty="0" smtClean="0"/>
              <a:t>If the donor makes the election</a:t>
            </a:r>
            <a:r>
              <a:rPr lang="en-US" dirty="0" smtClean="0">
                <a:sym typeface="Wingdings" pitchFamily="2" charset="2"/>
              </a:rPr>
              <a:t> to have the contribution spread ratably over 5 years</a:t>
            </a:r>
            <a:r>
              <a:rPr lang="en-US" dirty="0" smtClean="0"/>
              <a:t>, the box in Question B of Schedule A must be checked.</a:t>
            </a:r>
          </a:p>
          <a:p>
            <a:pPr algn="just"/>
            <a:endParaRPr lang="en-US" dirty="0" smtClean="0"/>
          </a:p>
          <a:p>
            <a:pPr algn="just"/>
            <a:r>
              <a:rPr lang="en-US" dirty="0" smtClean="0"/>
              <a:t>In addition, the donor should attach a statement explaining that the contribution is being split over the five year period, as shown on the sample form.</a:t>
            </a:r>
          </a:p>
          <a:p>
            <a:pPr algn="just"/>
            <a:endParaRPr lang="en-US" dirty="0" smtClean="0"/>
          </a:p>
          <a:p>
            <a:pPr algn="just"/>
            <a:r>
              <a:rPr lang="en-US" dirty="0" smtClean="0"/>
              <a:t>If the spouses have elected gift splitting, only one spouse needs to make the election.  Form 709 Instructions, page 6 (I.R.S. 2010).</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just"/>
            <a:r>
              <a:rPr lang="en-US" dirty="0" smtClean="0"/>
              <a:t>If the donor makes the election to spread the contribution ratably over five years, then for each of the five years the donor reports 1/5</a:t>
            </a:r>
            <a:r>
              <a:rPr lang="en-US" baseline="30000" dirty="0" smtClean="0"/>
              <a:t>th</a:t>
            </a:r>
            <a:r>
              <a:rPr lang="en-US" dirty="0" smtClean="0"/>
              <a:t> of the value of the gift in Part 1 of Schedule A.  Form 709 Instructions, page 5 (I.R.S. 2010).</a:t>
            </a:r>
          </a:p>
          <a:p>
            <a:pPr algn="just">
              <a:buNone/>
            </a:pPr>
            <a:endParaRPr lang="en-US" dirty="0" smtClean="0"/>
          </a:p>
          <a:p>
            <a:pPr algn="just"/>
            <a:r>
              <a:rPr lang="en-US" dirty="0" smtClean="0"/>
              <a:t>In Column E, the donor lists the date of the gift as the calendar year for the Gift Tax Return being filed, NOT the date of the original gift.  </a:t>
            </a:r>
            <a:r>
              <a:rPr lang="en-US" i="1" dirty="0" smtClean="0"/>
              <a:t>Id.</a:t>
            </a:r>
          </a:p>
          <a:p>
            <a:pPr algn="just"/>
            <a:endParaRPr lang="en-US" dirty="0" smtClean="0"/>
          </a:p>
          <a:p>
            <a:pPr algn="just"/>
            <a:r>
              <a:rPr lang="en-US" dirty="0" smtClean="0"/>
              <a:t>If the donor does not make any other gifts that would require the donor to file a Gift Tax Return in any of the four years after the original contribution to the 529 Plan is made, then the donor is not required to file a Gift Tax Return to report the year’s portion of the 529 plan contribution.  </a:t>
            </a:r>
            <a:r>
              <a:rPr lang="en-US" i="1" dirty="0" smtClean="0"/>
              <a:t>Id.</a:t>
            </a:r>
            <a:endParaRPr lang="en-US" i="1"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Fact Pattern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John and Mary Doe are married to each other and have been married to each other for all of 2010.</a:t>
            </a:r>
          </a:p>
          <a:p>
            <a:endParaRPr lang="en-US" dirty="0"/>
          </a:p>
          <a:p>
            <a:r>
              <a:rPr lang="en-US" dirty="0" smtClean="0"/>
              <a:t>John and Mary have two children:  Henry Doe and Ruth Anderson.</a:t>
            </a:r>
          </a:p>
          <a:p>
            <a:endParaRPr lang="en-US" dirty="0"/>
          </a:p>
          <a:p>
            <a:r>
              <a:rPr lang="en-US" dirty="0" smtClean="0"/>
              <a:t>John and Mary have five grandchildren:  Jean Anderson, Lily Anderson, Kate Anderson, Stella Doe, and Buddy Doe.</a:t>
            </a:r>
          </a:p>
          <a:p>
            <a:endParaRPr lang="en-US" dirty="0"/>
          </a:p>
          <a:p>
            <a:r>
              <a:rPr lang="en-US" dirty="0" smtClean="0"/>
              <a:t>Mary is the grantor of the Ruth Anderson Irrevocable Trust.  Each of Ruth, Jean, Kate, and Lily have </a:t>
            </a:r>
            <a:r>
              <a:rPr lang="en-US" dirty="0" err="1" smtClean="0"/>
              <a:t>Crummey</a:t>
            </a:r>
            <a:r>
              <a:rPr lang="en-US" dirty="0" smtClean="0"/>
              <a:t> rights of withdrawal. </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dirty="0" smtClean="0"/>
              <a:t>During the 2010 tax year, John and Mary made the following gifts:</a:t>
            </a:r>
          </a:p>
          <a:p>
            <a:pPr marL="971550" lvl="1" indent="-514350">
              <a:buAutoNum type="arabicParenBoth"/>
            </a:pPr>
            <a:r>
              <a:rPr lang="en-US" dirty="0" smtClean="0"/>
              <a:t>1-1-2010, John gifted $26,000 to Henry;</a:t>
            </a:r>
          </a:p>
          <a:p>
            <a:pPr marL="971550" lvl="1" indent="-514350">
              <a:buAutoNum type="arabicParenBoth"/>
            </a:pPr>
            <a:r>
              <a:rPr lang="en-US" dirty="0" smtClean="0"/>
              <a:t>3-31-2010, John made a donation to Community Foundation;</a:t>
            </a:r>
          </a:p>
          <a:p>
            <a:pPr marL="971550" lvl="1" indent="-514350">
              <a:buAutoNum type="arabicParenBoth"/>
            </a:pPr>
            <a:r>
              <a:rPr lang="en-US" dirty="0" smtClean="0"/>
              <a:t>8-1-2010, Mary made an $8,000 tuition payment to College University for Stella;</a:t>
            </a:r>
          </a:p>
          <a:p>
            <a:pPr marL="971550" lvl="1" indent="-514350">
              <a:buAutoNum type="arabicParenBoth"/>
            </a:pPr>
            <a:r>
              <a:rPr lang="en-US" dirty="0" smtClean="0"/>
              <a:t>9-1-2010, Mary gave Stella $18,000</a:t>
            </a:r>
          </a:p>
          <a:p>
            <a:pPr marL="971550" lvl="1" indent="-514350">
              <a:buAutoNum type="arabicParenBoth"/>
            </a:pPr>
            <a:r>
              <a:rPr lang="en-US" dirty="0" smtClean="0"/>
              <a:t>9-1-2010, Mary funded a 529 Plan for Buddy with $130,000; and</a:t>
            </a:r>
          </a:p>
          <a:p>
            <a:pPr marL="971550" lvl="1" indent="-514350">
              <a:buAutoNum type="arabicParenBoth"/>
            </a:pPr>
            <a:r>
              <a:rPr lang="en-US" dirty="0" smtClean="0"/>
              <a:t>10-21-2010, Mary contributed $210,000 to  the Ruth Anderson Irrevocable Trust.</a:t>
            </a:r>
          </a:p>
          <a:p>
            <a:pPr marL="971550" lvl="1" indent="-514350">
              <a:buAutoNum type="arabicParenBoth"/>
            </a:pP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Applicable Credit Amount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Tax Relief, Unemployment Insurance Reauthorization, and Job Creation Act of 2010 increased the credit allowed against the gift tax imposed on gifts made by a U.S. citizen during his or her lifetime from $1,000,000 to $5,000,000.</a:t>
            </a:r>
          </a:p>
          <a:p>
            <a:pPr algn="just"/>
            <a:endParaRPr lang="en-US" dirty="0" smtClean="0"/>
          </a:p>
          <a:p>
            <a:pPr algn="just"/>
            <a:r>
              <a:rPr lang="en-US" dirty="0" smtClean="0"/>
              <a:t>This change is effective until December 31, 2012.</a:t>
            </a:r>
          </a:p>
          <a:p>
            <a:pPr algn="just"/>
            <a:endParaRPr lang="en-US" dirty="0" smtClean="0"/>
          </a:p>
          <a:p>
            <a:pPr algn="just"/>
            <a:r>
              <a:rPr lang="en-US" dirty="0" smtClean="0"/>
              <a:t>As a result of this change, many clients will make “taxable gifts” which will require a Gift Tax Return to be filed.</a:t>
            </a:r>
          </a:p>
          <a:p>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Biography</a:t>
            </a:r>
            <a:endParaRPr lang="en-US" dirty="0"/>
          </a:p>
        </p:txBody>
      </p:sp>
      <p:sp>
        <p:nvSpPr>
          <p:cNvPr id="3" name="Content Placeholder 2"/>
          <p:cNvSpPr>
            <a:spLocks noGrp="1"/>
          </p:cNvSpPr>
          <p:nvPr>
            <p:ph idx="1"/>
          </p:nvPr>
        </p:nvSpPr>
        <p:spPr/>
        <p:txBody>
          <a:bodyPr/>
          <a:lstStyle/>
          <a:p>
            <a:pPr marL="0" indent="0">
              <a:buNone/>
            </a:pPr>
            <a:r>
              <a:rPr lang="en-US" b="1" dirty="0" smtClean="0"/>
              <a:t>Kenneth J. </a:t>
            </a:r>
            <a:r>
              <a:rPr lang="en-US" b="1" dirty="0" err="1" smtClean="0"/>
              <a:t>Crotty</a:t>
            </a:r>
            <a:r>
              <a:rPr lang="en-US" b="1" dirty="0" smtClean="0"/>
              <a:t>, J.D., LL.M.  </a:t>
            </a:r>
            <a:r>
              <a:rPr lang="en-US" dirty="0" smtClean="0"/>
              <a:t>is a partner at the Clearwater, Florida law firm of </a:t>
            </a:r>
            <a:r>
              <a:rPr lang="en-US" dirty="0" err="1" smtClean="0"/>
              <a:t>Gassman</a:t>
            </a:r>
            <a:r>
              <a:rPr lang="en-US" dirty="0" smtClean="0"/>
              <a:t> Law Associates</a:t>
            </a:r>
            <a:r>
              <a:rPr lang="en-US" dirty="0" smtClean="0"/>
              <a:t>, P.A., where he practices in the areas of estate tax and trust planning, taxation, physician representation, and corporate and business law.  </a:t>
            </a:r>
            <a:endParaRPr lang="en-US" dirty="0" smtClean="0"/>
          </a:p>
          <a:p>
            <a:endParaRPr lang="en-US" dirty="0" smtClean="0"/>
          </a:p>
          <a:p>
            <a:pPr>
              <a:buNone/>
            </a:pPr>
            <a:r>
              <a:rPr lang="en-US" dirty="0" smtClean="0"/>
              <a:t>His </a:t>
            </a:r>
            <a:r>
              <a:rPr lang="en-US" dirty="0" smtClean="0"/>
              <a:t>e-mail address is </a:t>
            </a:r>
            <a:r>
              <a:rPr lang="en-US" u="sng" dirty="0" smtClean="0"/>
              <a:t>ken@gassmanpa.com</a:t>
            </a:r>
            <a:r>
              <a:rPr lang="en-US" dirty="0" smtClean="0"/>
              <a:t>.</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30</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IRS Challenge of Reported Value</a:t>
            </a:r>
            <a:endParaRPr lang="en-US" dirty="0"/>
          </a:p>
        </p:txBody>
      </p:sp>
      <p:sp>
        <p:nvSpPr>
          <p:cNvPr id="3" name="Content Placeholder 2"/>
          <p:cNvSpPr>
            <a:spLocks noGrp="1"/>
          </p:cNvSpPr>
          <p:nvPr>
            <p:ph idx="1"/>
          </p:nvPr>
        </p:nvSpPr>
        <p:spPr/>
        <p:txBody>
          <a:bodyPr/>
          <a:lstStyle/>
          <a:p>
            <a:pPr algn="just"/>
            <a:r>
              <a:rPr lang="en-US" dirty="0" smtClean="0"/>
              <a:t>If the value of a gift is </a:t>
            </a:r>
            <a:r>
              <a:rPr lang="en-US" dirty="0" smtClean="0">
                <a:sym typeface="Wingdings" pitchFamily="2" charset="2"/>
              </a:rPr>
              <a:t>“adequately disclosed” on a Gift Tax Return in a manner sufficient for the IRS to determine the nature of the gift, the IRS may not challenge the value of the gift after three years have passed since the return was filed.</a:t>
            </a:r>
          </a:p>
          <a:p>
            <a:pPr algn="just">
              <a:buNone/>
            </a:pPr>
            <a:endParaRPr lang="en-US" dirty="0" smtClean="0">
              <a:sym typeface="Wingdings" pitchFamily="2" charset="2"/>
            </a:endParaRPr>
          </a:p>
          <a:p>
            <a:pPr algn="just"/>
            <a:r>
              <a:rPr lang="en-US" dirty="0" smtClean="0">
                <a:sym typeface="Wingdings" pitchFamily="2" charset="2"/>
              </a:rPr>
              <a:t>I.R.C § 2504(c); I.R.C. § 6501(a).</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ADEQUATE DISCLOSURE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Treas. Reg. </a:t>
            </a:r>
            <a:r>
              <a:rPr lang="en-US" dirty="0" smtClean="0">
                <a:sym typeface="Wingdings" pitchFamily="2" charset="2"/>
              </a:rPr>
              <a:t>§ 301.6501(c)-1(f)(2) states that adequate disclosure occurs when a Gift Tax Return provides the following information:</a:t>
            </a:r>
          </a:p>
          <a:p>
            <a:pPr algn="just">
              <a:buNone/>
            </a:pPr>
            <a:endParaRPr lang="en-US" dirty="0" smtClean="0">
              <a:sym typeface="Wingdings" pitchFamily="2" charset="2"/>
            </a:endParaRPr>
          </a:p>
          <a:p>
            <a:pPr algn="just"/>
            <a:r>
              <a:rPr lang="en-US" dirty="0" smtClean="0">
                <a:sym typeface="Wingdings" pitchFamily="2" charset="2"/>
              </a:rPr>
              <a:t>1)	</a:t>
            </a:r>
            <a:r>
              <a:rPr lang="en-US" dirty="0">
                <a:sym typeface="Wingdings" pitchFamily="2" charset="2"/>
              </a:rPr>
              <a:t>A</a:t>
            </a:r>
            <a:r>
              <a:rPr lang="en-US" dirty="0" smtClean="0">
                <a:sym typeface="Wingdings" pitchFamily="2" charset="2"/>
              </a:rPr>
              <a:t> description of the transferred property 	and 	any consideration received by the transferor;</a:t>
            </a:r>
          </a:p>
          <a:p>
            <a:pPr algn="just"/>
            <a:endParaRPr lang="en-US" dirty="0" smtClean="0">
              <a:sym typeface="Wingdings" pitchFamily="2" charset="2"/>
            </a:endParaRPr>
          </a:p>
          <a:p>
            <a:pPr algn="just"/>
            <a:r>
              <a:rPr lang="en-US" dirty="0" smtClean="0">
                <a:sym typeface="Wingdings" pitchFamily="2" charset="2"/>
              </a:rPr>
              <a:t>2)	The identity of each transferee and the 	relationship between the transferor and 	the 	transferee;</a:t>
            </a:r>
          </a:p>
          <a:p>
            <a:pPr>
              <a:buNone/>
            </a:pP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a:r>
              <a:rPr lang="en-US" dirty="0" smtClean="0"/>
              <a:t>3)	If the gift is made to a Trust, the Gift Tax 	Return must include the Trust’s tax 	identification number and a brief 	description of the terms of the Trust or a 	copy of the Trust Instrument;</a:t>
            </a:r>
          </a:p>
          <a:p>
            <a:pPr algn="just">
              <a:buNone/>
            </a:pPr>
            <a:endParaRPr lang="en-US" dirty="0" smtClean="0"/>
          </a:p>
          <a:p>
            <a:pPr algn="just"/>
            <a:r>
              <a:rPr lang="en-US" dirty="0" smtClean="0"/>
              <a:t>4)	The Gift Tax Return must include a 	statement describing any position taken on 	the return that is contrary to any 	proposed, temporary, or final Treasury 	Regulation or Revenue Ruling published at 	the time of the gift; and</a:t>
            </a:r>
          </a:p>
          <a:p>
            <a:pPr>
              <a:buNone/>
            </a:pP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r>
              <a:rPr lang="en-US" dirty="0" smtClean="0"/>
              <a:t>5)	Unless the value of the gift is supported by 	an appraisal meeting the standards of 	Treas. Reg. </a:t>
            </a:r>
            <a:r>
              <a:rPr lang="en-US" dirty="0" smtClean="0">
                <a:sym typeface="Wingdings" pitchFamily="2" charset="2"/>
              </a:rPr>
              <a:t>§ 301.6501(c)-1(f)(3), 	 the Gift 	Tax Return must include a detailed 	description of the method used to 	determine the fair market value of the 	property transferred and the underlying 	data must be submitted.  Additional 	requirements are contained in </a:t>
            </a:r>
            <a:r>
              <a:rPr lang="en-US" dirty="0" smtClean="0"/>
              <a:t>Treas. 	Reg. 	</a:t>
            </a:r>
            <a:r>
              <a:rPr lang="en-US" dirty="0" smtClean="0">
                <a:sym typeface="Wingdings" pitchFamily="2" charset="2"/>
              </a:rPr>
              <a:t>§ 301.6501(c)-1(f)(2)(iv).</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the Value of a Gift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Appraisals should be submitted for items that do not have readily determined values such as interests in closely held corporations, tangible personal property, or real estate.</a:t>
            </a:r>
          </a:p>
          <a:p>
            <a:pPr algn="just"/>
            <a:endParaRPr lang="en-US" dirty="0" smtClean="0"/>
          </a:p>
          <a:p>
            <a:pPr algn="just"/>
            <a:r>
              <a:rPr lang="en-US" dirty="0" smtClean="0"/>
              <a:t>A Form 712 should be submitted for transfers of life insurance policies.</a:t>
            </a:r>
          </a:p>
          <a:p>
            <a:pPr algn="just"/>
            <a:endParaRPr lang="en-US" dirty="0" smtClean="0"/>
          </a:p>
          <a:p>
            <a:pPr algn="just"/>
            <a:r>
              <a:rPr lang="en-US" dirty="0" smtClean="0"/>
              <a:t>For transfers of closely held corporations, the balance sheet, earnings statements, and dividends received for the five years prior to the gift should be attached.</a:t>
            </a:r>
          </a:p>
          <a:p>
            <a:pPr algn="just"/>
            <a:endParaRPr lang="en-US" dirty="0" smtClean="0"/>
          </a:p>
          <a:p>
            <a:pPr algn="just"/>
            <a:r>
              <a:rPr lang="en-US" dirty="0" smtClean="0"/>
              <a:t>Page 9 of the Instructions for the Gift Tax Return provides additional information that should be submitted for some specific items.</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must the Gift Tax Return be Filed?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Generally the Gift Tax Return is due by April 15</a:t>
            </a:r>
            <a:r>
              <a:rPr lang="en-US" baseline="30000" dirty="0" smtClean="0"/>
              <a:t>th</a:t>
            </a:r>
            <a:r>
              <a:rPr lang="en-US" dirty="0" smtClean="0"/>
              <a:t> of the year after the gift was made.</a:t>
            </a:r>
          </a:p>
          <a:p>
            <a:pPr algn="just">
              <a:buNone/>
            </a:pPr>
            <a:endParaRPr lang="en-US" dirty="0" smtClean="0"/>
          </a:p>
          <a:p>
            <a:pPr algn="just"/>
            <a:r>
              <a:rPr lang="en-US" dirty="0" smtClean="0"/>
              <a:t>If the taxpayer files a Form 4868 to obtain an extension of time to file his or her personal Income Tax Return, the taxpayer will also receive a 6 month extension to file the Gift Tax Return.  </a:t>
            </a:r>
            <a:r>
              <a:rPr lang="en-US" i="1" dirty="0" smtClean="0"/>
              <a:t>See</a:t>
            </a:r>
            <a:r>
              <a:rPr lang="en-US" dirty="0" smtClean="0"/>
              <a:t> </a:t>
            </a:r>
            <a:r>
              <a:rPr lang="en-US" dirty="0" smtClean="0">
                <a:sym typeface="Wingdings" pitchFamily="2" charset="2"/>
              </a:rPr>
              <a:t>Treas. Reg. § 25.6081-1(a).</a:t>
            </a:r>
          </a:p>
          <a:p>
            <a:pPr algn="just"/>
            <a:endParaRPr lang="en-US" dirty="0" smtClean="0">
              <a:sym typeface="Wingdings" pitchFamily="2" charset="2"/>
            </a:endParaRPr>
          </a:p>
          <a:p>
            <a:pPr algn="just"/>
            <a:r>
              <a:rPr lang="en-US" dirty="0" smtClean="0">
                <a:sym typeface="Wingdings" pitchFamily="2" charset="2"/>
              </a:rPr>
              <a:t>If the taxpayer is not seeking an extension to file his or her Income Tax Return, then the taxpayer may request an extension of the time to file the Gift Tax Return by filing a Form 8892.</a:t>
            </a:r>
            <a:endParaRPr lang="en-US" dirty="0"/>
          </a:p>
        </p:txBody>
      </p:sp>
      <p:sp>
        <p:nvSpPr>
          <p:cNvPr id="4" name="Slide Number Placeholder 3"/>
          <p:cNvSpPr>
            <a:spLocks noGrp="1"/>
          </p:cNvSpPr>
          <p:nvPr>
            <p:ph type="sldNum" sz="quarter" idx="12"/>
          </p:nvPr>
        </p:nvSpPr>
        <p:spPr/>
        <p:txBody>
          <a:bodyPr/>
          <a:lstStyle/>
          <a:p>
            <a:fld id="{BEF77543-82B9-4BFD-9F8C-B044B51634E0}"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2098</Words>
  <Application>Microsoft Office PowerPoint</Application>
  <PresentationFormat>On-screen Show (4:3)</PresentationFormat>
  <Paragraphs>198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COMMON MISTAKES IN THE FILING OF GIFT TAX RETURNS AND HOW TO AVOID THEM, WITH SAMPLE FORM 709 COMPLETED PAGES</vt:lpstr>
      <vt:lpstr>Why does a Gift Tax Return Need to be Completed Correctly?</vt:lpstr>
      <vt:lpstr>Applicable Credit Amount</vt:lpstr>
      <vt:lpstr>IRS Challenge of Reported Value</vt:lpstr>
      <vt:lpstr>ADEQUATE DISCLOSURE</vt:lpstr>
      <vt:lpstr>Slide 6</vt:lpstr>
      <vt:lpstr>Slide 7</vt:lpstr>
      <vt:lpstr>Documenting the Value of a Gift</vt:lpstr>
      <vt:lpstr>When must the Gift Tax Return be Filed?</vt:lpstr>
      <vt:lpstr>Slide 10</vt:lpstr>
      <vt:lpstr>Who Must File a Gift Tax Return</vt:lpstr>
      <vt:lpstr>Slide 12</vt:lpstr>
      <vt:lpstr>Qualifying for the Gift Tax Marital Deduction</vt:lpstr>
      <vt:lpstr>Split gifts</vt:lpstr>
      <vt:lpstr>Slide 15</vt:lpstr>
      <vt:lpstr>The Gift Tax Annual Exclusion</vt:lpstr>
      <vt:lpstr>What Makes a Gift a Present Interest?</vt:lpstr>
      <vt:lpstr>The GST Annual Exclusion</vt:lpstr>
      <vt:lpstr>Slide 19</vt:lpstr>
      <vt:lpstr>Crummey Gifts Often Use GST Exemption</vt:lpstr>
      <vt:lpstr>Direct Skips (GST Transfers)</vt:lpstr>
      <vt:lpstr>A Trust is a Skip Person if . . .</vt:lpstr>
      <vt:lpstr>Indirect Skips and GST Trusts</vt:lpstr>
      <vt:lpstr>Where are Direct and Indirect Skips Reported?</vt:lpstr>
      <vt:lpstr>Reporting Gifts to 529 Plans</vt:lpstr>
      <vt:lpstr>Slide 26</vt:lpstr>
      <vt:lpstr>Slide 27</vt:lpstr>
      <vt:lpstr>Hypothetical Fact Pattern</vt:lpstr>
      <vt:lpstr>Slide 29</vt:lpstr>
      <vt:lpstr>Author Biography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Preferred Customer</cp:lastModifiedBy>
  <cp:revision>33</cp:revision>
  <dcterms:created xsi:type="dcterms:W3CDTF">2011-09-20T01:19:04Z</dcterms:created>
  <dcterms:modified xsi:type="dcterms:W3CDTF">2011-09-20T17:19:40Z</dcterms:modified>
</cp:coreProperties>
</file>