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51"/>
  </p:notesMasterIdLst>
  <p:sldIdLst>
    <p:sldId id="313" r:id="rId2"/>
    <p:sldId id="383" r:id="rId3"/>
    <p:sldId id="336" r:id="rId4"/>
    <p:sldId id="337" r:id="rId5"/>
    <p:sldId id="338" r:id="rId6"/>
    <p:sldId id="339" r:id="rId7"/>
    <p:sldId id="340" r:id="rId8"/>
    <p:sldId id="341" r:id="rId9"/>
    <p:sldId id="342" r:id="rId10"/>
    <p:sldId id="379"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80" r:id="rId47"/>
    <p:sldId id="381" r:id="rId48"/>
    <p:sldId id="382" r:id="rId49"/>
    <p:sldId id="378" r:id="rId5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472"/>
    <a:srgbClr val="3333FF"/>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6" autoAdjust="0"/>
  </p:normalViewPr>
  <p:slideViewPr>
    <p:cSldViewPr>
      <p:cViewPr varScale="1">
        <p:scale>
          <a:sx n="79" d="100"/>
          <a:sy n="79" d="100"/>
        </p:scale>
        <p:origin x="-250" y="-67"/>
      </p:cViewPr>
      <p:guideLst>
        <p:guide orient="horz" pos="2160"/>
        <p:guide pos="2880"/>
      </p:guideLst>
    </p:cSldViewPr>
  </p:slideViewPr>
  <p:outlineViewPr>
    <p:cViewPr>
      <p:scale>
        <a:sx n="33" d="100"/>
        <a:sy n="33" d="100"/>
      </p:scale>
      <p:origin x="0" y="407923"/>
    </p:cViewPr>
  </p:outlineViewPr>
  <p:notesTextViewPr>
    <p:cViewPr>
      <p:scale>
        <a:sx n="100" d="100"/>
        <a:sy n="100" d="100"/>
      </p:scale>
      <p:origin x="0" y="0"/>
    </p:cViewPr>
  </p:notesTextViewPr>
  <p:sorterViewPr>
    <p:cViewPr>
      <p:scale>
        <a:sx n="66" d="100"/>
        <a:sy n="66" d="100"/>
      </p:scale>
      <p:origin x="0" y="34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BE214BE-0290-4605-9A43-9840886574B8}" type="datetimeFigureOut">
              <a:rPr lang="en-US"/>
              <a:pPr>
                <a:defRPr/>
              </a:pPr>
              <a:t>12/27/2011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DD132D1-AA8C-4278-A290-B605AB6AAB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5A0B8-DAC2-4AA9-A742-11E12B928EB5}"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60075A-D98D-4F65-87EB-4EEC3AB21F77}" type="datetime1">
              <a:rPr lang="en-US"/>
              <a:pPr>
                <a:defRPr/>
              </a:pPr>
              <a:t>12/27/2011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D28BC-EC00-45E7-A08E-218E67DFED5D}"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5C563C-1707-4D80-AF5E-28D38A5A224C}" type="datetime1">
              <a:rPr lang="en-US"/>
              <a:pPr>
                <a:defRPr/>
              </a:pPr>
              <a:t>12/27/2011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3D0E5-6ECD-4416-AED3-4C815EA1754F}"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1C1E65-1762-48FC-9790-DAC9FB3F84D8}" type="datetime1">
              <a:rPr lang="en-US"/>
              <a:pPr>
                <a:defRPr/>
              </a:pPr>
              <a:t>12/27/2011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2953A-E0FC-4FA0-9697-FADAF752F95C}"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A87FEF-FF08-44D3-B82B-D7A6AD15B201}" type="datetime1">
              <a:rPr lang="en-US"/>
              <a:pPr>
                <a:defRPr/>
              </a:pPr>
              <a:t>12/27/2011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100AA9-3378-4698-AE5D-1188B9D4E7E8}"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C6D4B8-4FD3-4A34-B1AF-89D17863C18C}" type="datetime1">
              <a:rPr lang="en-US"/>
              <a:pPr>
                <a:defRPr/>
              </a:pPr>
              <a:t>12/27/2011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B8FCF7-F3CD-490F-9B6E-6C02E2B4C0A5}"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816054-2121-4703-BE1C-EDB6E4D3FB9C}" type="datetime1">
              <a:rPr lang="en-US"/>
              <a:pPr>
                <a:defRPr/>
              </a:pPr>
              <a:t>12/27/2011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215FD1-BEDD-4C89-B4D6-08F05FF95902}"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21CE2F-6129-45CF-8492-F344DAEEAB93}" type="datetime1">
              <a:rPr lang="en-US"/>
              <a:pPr>
                <a:defRPr/>
              </a:pPr>
              <a:t>12/27/2011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25A2F5-C19E-40AB-9CAE-AD9656E3DF95}"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894851-6C97-4ECB-876B-CFD1E23A1498}" type="datetime1">
              <a:rPr lang="en-US"/>
              <a:pPr>
                <a:defRPr/>
              </a:pPr>
              <a:t>12/27/2011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DB853E-DC5B-4A6F-805C-69E9FFA63223}"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D6128-5970-4393-90BE-81E2B05C637A}" type="datetime1">
              <a:rPr lang="en-US"/>
              <a:pPr>
                <a:defRPr/>
              </a:pPr>
              <a:t>12/27/2011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25A6CB-DB6E-4DFC-BC1F-3153B6A960C4}"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1B77A3-5F09-4362-ACB7-FB224C6021B5}" type="datetime1">
              <a:rPr lang="en-US"/>
              <a:pPr>
                <a:defRPr/>
              </a:pPr>
              <a:t>12/27/2011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29105-F6C2-4D67-AB8D-B649A99886BF}"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8C8209-71E6-4158-BE1D-FC32F12FE518}" type="datetime1">
              <a:rPr lang="en-US"/>
              <a:pPr>
                <a:defRPr/>
              </a:pPr>
              <a:t>12/27/2011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2FEB14-6982-4CDC-89C5-EF3908352181}"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A40DDC-76A2-4E51-8D60-7B4241072DB7}" type="datetime1">
              <a:rPr lang="en-US"/>
              <a:pPr>
                <a:defRPr/>
              </a:pPr>
              <a:t>12/27/2011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689DEE-AAEE-4A85-BDF0-6B3C277949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oh.state.fl.us/Mqa/counterfeit-proof.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62200"/>
            <a:ext cx="9144000" cy="838200"/>
          </a:xfrm>
        </p:spPr>
        <p:txBody>
          <a:bodyPr rtlCol="0">
            <a:normAutofit lnSpcReduction="10000"/>
          </a:bodyPr>
          <a:lstStyle/>
          <a:p>
            <a:pPr eaLnBrk="1" fontAlgn="auto" hangingPunct="1">
              <a:spcBef>
                <a:spcPts val="580"/>
              </a:spcBef>
              <a:spcAft>
                <a:spcPts val="0"/>
              </a:spcAft>
              <a:buFont typeface="Wingdings 2"/>
              <a:buNone/>
              <a:defRPr/>
            </a:pPr>
            <a:r>
              <a:rPr lang="en-US" sz="2400" dirty="0" smtClean="0">
                <a:latin typeface="Andre Heavy SF" pitchFamily="34" charset="0"/>
              </a:rPr>
              <a:t>Tuesday, December 27, 2011</a:t>
            </a:r>
          </a:p>
          <a:p>
            <a:pPr eaLnBrk="1" fontAlgn="auto" hangingPunct="1">
              <a:spcBef>
                <a:spcPts val="580"/>
              </a:spcBef>
              <a:spcAft>
                <a:spcPts val="0"/>
              </a:spcAft>
              <a:buFont typeface="Wingdings 2"/>
              <a:buNone/>
              <a:defRPr/>
            </a:pPr>
            <a:r>
              <a:rPr lang="en-US" sz="2400" dirty="0" smtClean="0">
                <a:latin typeface="Andre Heavy SF" pitchFamily="34" charset="0"/>
              </a:rPr>
              <a:t>5:00 p.m.</a:t>
            </a:r>
            <a:endParaRPr lang="en-US" sz="2400" dirty="0">
              <a:latin typeface="Andre Heavy SF" pitchFamily="34" charset="0"/>
            </a:endParaRPr>
          </a:p>
        </p:txBody>
      </p:sp>
      <p:sp>
        <p:nvSpPr>
          <p:cNvPr id="2" name="Title 1"/>
          <p:cNvSpPr>
            <a:spLocks noGrp="1"/>
          </p:cNvSpPr>
          <p:nvPr>
            <p:ph type="ctrTitle"/>
          </p:nvPr>
        </p:nvSpPr>
        <p:spPr>
          <a:xfrm>
            <a:off x="0" y="228600"/>
            <a:ext cx="9144000" cy="1905000"/>
          </a:xfrm>
        </p:spPr>
        <p:txBody>
          <a:bodyPr rtlCol="0">
            <a:normAutofit fontScale="90000"/>
          </a:bodyPr>
          <a:lstStyle/>
          <a:p>
            <a:pPr eaLnBrk="1" fontAlgn="auto" hangingPunct="1">
              <a:spcAft>
                <a:spcPts val="0"/>
              </a:spcAft>
              <a:defRPr/>
            </a:pPr>
            <a:r>
              <a:rPr lang="en-US" dirty="0" smtClean="0">
                <a:latin typeface="Andre Heavy SF" pitchFamily="34" charset="0"/>
              </a:rPr>
              <a:t>50 Minute Review of Pain Medicine, Controlled Substance and Prescription Rules for Physicians</a:t>
            </a:r>
            <a:endParaRPr sz="2700" dirty="0">
              <a:latin typeface="Andre Heavy SF" pitchFamily="34" charset="0"/>
            </a:endParaRPr>
          </a:p>
        </p:txBody>
      </p:sp>
      <p:pic>
        <p:nvPicPr>
          <p:cNvPr id="2052" name="Picture 5" descr="lperling.jpg"/>
          <p:cNvPicPr>
            <a:picLocks noChangeAspect="1"/>
          </p:cNvPicPr>
          <p:nvPr/>
        </p:nvPicPr>
        <p:blipFill>
          <a:blip r:embed="rId3" cstate="print"/>
          <a:srcRect/>
          <a:stretch>
            <a:fillRect/>
          </a:stretch>
        </p:blipFill>
        <p:spPr bwMode="auto">
          <a:xfrm>
            <a:off x="1066800" y="3200400"/>
            <a:ext cx="1347787" cy="1828800"/>
          </a:xfrm>
          <a:prstGeom prst="rect">
            <a:avLst/>
          </a:prstGeom>
          <a:noFill/>
          <a:ln w="9525">
            <a:noFill/>
            <a:miter lim="800000"/>
            <a:headEnd/>
            <a:tailEnd/>
          </a:ln>
        </p:spPr>
      </p:pic>
      <p:pic>
        <p:nvPicPr>
          <p:cNvPr id="2053" name="Picture 6" descr="Alan Picture.jpg"/>
          <p:cNvPicPr>
            <a:picLocks noChangeAspect="1"/>
          </p:cNvPicPr>
          <p:nvPr/>
        </p:nvPicPr>
        <p:blipFill>
          <a:blip r:embed="rId4" cstate="print"/>
          <a:srcRect/>
          <a:stretch>
            <a:fillRect/>
          </a:stretch>
        </p:blipFill>
        <p:spPr bwMode="auto">
          <a:xfrm>
            <a:off x="6629400" y="3200400"/>
            <a:ext cx="1371600" cy="1828800"/>
          </a:xfrm>
          <a:prstGeom prst="rect">
            <a:avLst/>
          </a:prstGeom>
          <a:noFill/>
          <a:ln w="9525">
            <a:noFill/>
            <a:miter lim="800000"/>
            <a:headEnd/>
            <a:tailEnd/>
          </a:ln>
        </p:spPr>
      </p:pic>
      <p:sp>
        <p:nvSpPr>
          <p:cNvPr id="2054" name="TextBox 7"/>
          <p:cNvSpPr txBox="1">
            <a:spLocks noChangeArrowheads="1"/>
          </p:cNvSpPr>
          <p:nvPr/>
        </p:nvSpPr>
        <p:spPr bwMode="auto">
          <a:xfrm>
            <a:off x="6324600" y="5029200"/>
            <a:ext cx="1905000" cy="646112"/>
          </a:xfrm>
          <a:prstGeom prst="rect">
            <a:avLst/>
          </a:prstGeom>
          <a:noFill/>
          <a:ln w="9525">
            <a:noFill/>
            <a:miter lim="800000"/>
            <a:headEnd/>
            <a:tailEnd/>
          </a:ln>
        </p:spPr>
        <p:txBody>
          <a:bodyPr>
            <a:spAutoFit/>
          </a:bodyPr>
          <a:lstStyle/>
          <a:p>
            <a:pPr algn="ctr"/>
            <a:r>
              <a:rPr lang="en-US" sz="1200" dirty="0">
                <a:latin typeface="Perpetua" pitchFamily="18" charset="0"/>
              </a:rPr>
              <a:t>Alan S. Gassman, Esq.</a:t>
            </a:r>
          </a:p>
          <a:p>
            <a:pPr algn="ctr"/>
            <a:r>
              <a:rPr lang="en-US" sz="1200" dirty="0">
                <a:latin typeface="Perpetua" pitchFamily="18" charset="0"/>
              </a:rPr>
              <a:t>Clearwater, Florida</a:t>
            </a:r>
          </a:p>
          <a:p>
            <a:pPr algn="ctr"/>
            <a:r>
              <a:rPr lang="en-US" sz="1200" dirty="0">
                <a:latin typeface="Perpetua" pitchFamily="18" charset="0"/>
              </a:rPr>
              <a:t>agassman@gassmanpa.com</a:t>
            </a:r>
          </a:p>
        </p:txBody>
      </p:sp>
      <p:sp>
        <p:nvSpPr>
          <p:cNvPr id="2055" name="TextBox 10"/>
          <p:cNvSpPr txBox="1">
            <a:spLocks noChangeArrowheads="1"/>
          </p:cNvSpPr>
          <p:nvPr/>
        </p:nvSpPr>
        <p:spPr bwMode="auto">
          <a:xfrm>
            <a:off x="533400" y="5029200"/>
            <a:ext cx="2362200" cy="646112"/>
          </a:xfrm>
          <a:prstGeom prst="rect">
            <a:avLst/>
          </a:prstGeom>
          <a:noFill/>
          <a:ln w="9525">
            <a:noFill/>
            <a:miter lim="800000"/>
            <a:headEnd/>
            <a:tailEnd/>
          </a:ln>
        </p:spPr>
        <p:txBody>
          <a:bodyPr>
            <a:spAutoFit/>
          </a:bodyPr>
          <a:lstStyle/>
          <a:p>
            <a:pPr algn="ctr"/>
            <a:r>
              <a:rPr lang="en-US" sz="1200" dirty="0">
                <a:latin typeface="Perpetua" pitchFamily="18" charset="0"/>
              </a:rPr>
              <a:t>Lester J. Perling, Esq.</a:t>
            </a:r>
          </a:p>
          <a:p>
            <a:pPr algn="ctr"/>
            <a:r>
              <a:rPr lang="en-US" sz="1200" dirty="0">
                <a:latin typeface="Perpetua" pitchFamily="18" charset="0"/>
              </a:rPr>
              <a:t>Ft. Lauderdale, Florida</a:t>
            </a:r>
          </a:p>
          <a:p>
            <a:pPr algn="ctr"/>
            <a:r>
              <a:rPr lang="en-US" sz="1200" dirty="0">
                <a:latin typeface="Perpetua" pitchFamily="18" charset="0"/>
              </a:rPr>
              <a:t>lperling@broadandcassel.com</a:t>
            </a:r>
          </a:p>
        </p:txBody>
      </p:sp>
      <p:sp>
        <p:nvSpPr>
          <p:cNvPr id="2056" name="Rectangle 16"/>
          <p:cNvSpPr>
            <a:spLocks noChangeArrowheads="1"/>
          </p:cNvSpPr>
          <p:nvPr/>
        </p:nvSpPr>
        <p:spPr bwMode="auto">
          <a:xfrm>
            <a:off x="0" y="6019800"/>
            <a:ext cx="9144000" cy="246221"/>
          </a:xfrm>
          <a:prstGeom prst="rect">
            <a:avLst/>
          </a:prstGeom>
          <a:noFill/>
          <a:ln w="9525">
            <a:noFill/>
            <a:miter lim="800000"/>
            <a:headEnd/>
            <a:tailEnd/>
          </a:ln>
        </p:spPr>
        <p:txBody>
          <a:bodyPr wrap="square">
            <a:spAutoFit/>
          </a:bodyPr>
          <a:lstStyle/>
          <a:p>
            <a:pPr algn="ctr"/>
            <a:r>
              <a:rPr lang="en-US" sz="1000" dirty="0" smtClean="0">
                <a:latin typeface="Perpetua" pitchFamily="18" charset="0"/>
              </a:rPr>
              <a:t>Thanks </a:t>
            </a:r>
            <a:r>
              <a:rPr lang="en-US" sz="1000" dirty="0">
                <a:latin typeface="Perpetua" pitchFamily="18" charset="0"/>
              </a:rPr>
              <a:t>to Rachel Barlow for her assistance with this Webinar.</a:t>
            </a:r>
          </a:p>
        </p:txBody>
      </p:sp>
      <p:sp>
        <p:nvSpPr>
          <p:cNvPr id="9" name="TextBox 8"/>
          <p:cNvSpPr txBox="1"/>
          <p:nvPr/>
        </p:nvSpPr>
        <p:spPr>
          <a:xfrm>
            <a:off x="3352800" y="5029200"/>
            <a:ext cx="2240740" cy="461665"/>
          </a:xfrm>
          <a:prstGeom prst="rect">
            <a:avLst/>
          </a:prstGeom>
          <a:noFill/>
        </p:spPr>
        <p:txBody>
          <a:bodyPr wrap="square" rtlCol="0">
            <a:spAutoFit/>
          </a:bodyPr>
          <a:lstStyle/>
          <a:p>
            <a:pPr algn="ctr"/>
            <a:r>
              <a:rPr lang="en-US" sz="1200" dirty="0" err="1" smtClean="0">
                <a:latin typeface="Perpetua" pitchFamily="18" charset="0"/>
              </a:rPr>
              <a:t>Pariksith</a:t>
            </a:r>
            <a:r>
              <a:rPr lang="en-US" sz="1200" dirty="0" smtClean="0">
                <a:latin typeface="Perpetua" pitchFamily="18" charset="0"/>
              </a:rPr>
              <a:t> Singh, M.D.</a:t>
            </a:r>
          </a:p>
          <a:p>
            <a:pPr algn="ctr"/>
            <a:r>
              <a:rPr lang="en-US" sz="1200" dirty="0" smtClean="0">
                <a:latin typeface="Perpetua" pitchFamily="18" charset="0"/>
              </a:rPr>
              <a:t>psingh@accesshealthcarellc.com</a:t>
            </a:r>
            <a:endParaRPr lang="en-US" sz="1200" dirty="0">
              <a:latin typeface="Perpetua" pitchFamily="18" charset="0"/>
            </a:endParaRPr>
          </a:p>
        </p:txBody>
      </p:sp>
      <p:pic>
        <p:nvPicPr>
          <p:cNvPr id="10" name="Picture 9" descr="Singh picture.bmp"/>
          <p:cNvPicPr>
            <a:picLocks noChangeAspect="1"/>
          </p:cNvPicPr>
          <p:nvPr/>
        </p:nvPicPr>
        <p:blipFill>
          <a:blip r:embed="rId5" cstate="print"/>
          <a:srcRect l="3300" t="2200"/>
          <a:stretch>
            <a:fillRect/>
          </a:stretch>
        </p:blipFill>
        <p:spPr>
          <a:xfrm>
            <a:off x="3733800" y="3200400"/>
            <a:ext cx="1371600" cy="1849603"/>
          </a:xfrm>
          <a:prstGeom prst="rect">
            <a:avLst/>
          </a:prstGeom>
        </p:spPr>
      </p:pic>
      <p:sp>
        <p:nvSpPr>
          <p:cNvPr id="11"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5638800"/>
            <a:ext cx="7696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325562"/>
          </a:xfrm>
        </p:spPr>
        <p:txBody>
          <a:bodyPr/>
          <a:lstStyle/>
          <a:p>
            <a:pPr algn="l"/>
            <a:r>
              <a:rPr lang="en-US" sz="1800" b="1" dirty="0" smtClean="0">
                <a:latin typeface="Andre Heavy SF"/>
              </a:rPr>
              <a:t>3.	Registration Requirement for Physicians Who Prescribe 	Controlled Substances To  Treat  “Chronic, Nonmalignant 	Pain” </a:t>
            </a:r>
            <a:br>
              <a:rPr lang="en-US" sz="1800" b="1" dirty="0" smtClean="0">
                <a:latin typeface="Andre Heavy SF"/>
              </a:rPr>
            </a:br>
            <a:r>
              <a:rPr lang="en-US" sz="2800" b="1" dirty="0" smtClean="0">
                <a:latin typeface="Andre Heavy SF"/>
              </a:rPr>
              <a:t>3.3 	Exemptions to the Documentation </a:t>
            </a:r>
            <a:r>
              <a:rPr lang="en-US" sz="2800" b="1" dirty="0" smtClean="0">
                <a:latin typeface="Andre Heavy SF"/>
              </a:rPr>
              <a:t>and </a:t>
            </a:r>
            <a:r>
              <a:rPr lang="en-US" sz="2800" b="1" dirty="0" smtClean="0">
                <a:latin typeface="Andre Heavy SF"/>
              </a:rPr>
              <a:t>	Standard of Care Requirements</a:t>
            </a:r>
            <a:r>
              <a:rPr lang="en-US" sz="3200" b="1" dirty="0" smtClean="0">
                <a:latin typeface="Andre Heavy SF"/>
              </a:rPr>
              <a:t>	</a:t>
            </a:r>
            <a:endParaRPr lang="en-US" sz="3200" b="1" dirty="0">
              <a:latin typeface="Andre Heavy SF"/>
            </a:endParaRPr>
          </a:p>
        </p:txBody>
      </p:sp>
      <p:sp>
        <p:nvSpPr>
          <p:cNvPr id="3" name="Content Placeholder 2"/>
          <p:cNvSpPr>
            <a:spLocks noGrp="1"/>
          </p:cNvSpPr>
          <p:nvPr>
            <p:ph idx="1"/>
          </p:nvPr>
        </p:nvSpPr>
        <p:spPr>
          <a:xfrm>
            <a:off x="457200" y="1600201"/>
            <a:ext cx="8229600" cy="3962399"/>
          </a:xfrm>
        </p:spPr>
        <p:txBody>
          <a:bodyPr/>
          <a:lstStyle/>
          <a:p>
            <a:r>
              <a:rPr lang="en-US" sz="1800" dirty="0" smtClean="0"/>
              <a:t>The documentation and standard of care requirements </a:t>
            </a:r>
            <a:r>
              <a:rPr lang="en-US" sz="1800" b="1" dirty="0" smtClean="0"/>
              <a:t>do not apply </a:t>
            </a:r>
            <a:r>
              <a:rPr lang="en-US" sz="1800" dirty="0" smtClean="0"/>
              <a:t>to:</a:t>
            </a:r>
          </a:p>
          <a:p>
            <a:pPr lvl="1"/>
            <a:r>
              <a:rPr lang="en-US" sz="1800" dirty="0" smtClean="0"/>
              <a:t>1. A board-certified anesthesiologist, physiatrist, or neurologist, </a:t>
            </a:r>
          </a:p>
          <a:p>
            <a:pPr lvl="1"/>
            <a:r>
              <a:rPr lang="en-US" sz="1800" dirty="0" smtClean="0"/>
              <a:t>2. or to a board-certified physician who has surgical privileges at a hospital or ambulatory surgery center </a:t>
            </a:r>
            <a:r>
              <a:rPr lang="en-US" sz="1800" u="sng" dirty="0" smtClean="0"/>
              <a:t>and primarily provides surgical services.</a:t>
            </a:r>
            <a:r>
              <a:rPr lang="en-US" sz="1800" dirty="0" smtClean="0"/>
              <a:t> </a:t>
            </a:r>
          </a:p>
          <a:p>
            <a:pPr lvl="1"/>
            <a:r>
              <a:rPr lang="en-US" sz="1800" dirty="0" smtClean="0"/>
              <a:t>3. A board-certified medical specialist who has also completed a fellowship in pain medicine approved by the Accreditation Council for Graduate Medical Education or the American Osteopathic Association, or who is board certified in pain medicine by a board approved by the American Board of Medical Specialties or the American Osteopathic Association </a:t>
            </a:r>
            <a:r>
              <a:rPr lang="en-US" sz="1800" u="sng" dirty="0" smtClean="0"/>
              <a:t>and performs interventional pain procedures of the type routinely billed using surgical codes.</a:t>
            </a:r>
          </a:p>
          <a:p>
            <a:pPr lvl="1">
              <a:buFont typeface="Arial" pitchFamily="34" charset="0"/>
              <a:buChar char="•"/>
            </a:pPr>
            <a:r>
              <a:rPr lang="en-US" sz="1600" i="1" dirty="0" smtClean="0"/>
              <a:t>Although the Standards of Practice are not required for the above practitioners, compliance with these standards is advised for liabilities purposes.</a:t>
            </a:r>
          </a:p>
          <a:p>
            <a:pPr lvl="1">
              <a:buNone/>
            </a:pPr>
            <a:endParaRPr lang="en-US" sz="1400" u="sng" dirty="0" smtClean="0"/>
          </a:p>
          <a:p>
            <a:pPr lvl="1">
              <a:buNone/>
            </a:pPr>
            <a:r>
              <a:rPr lang="en-US" sz="1400" u="sng" dirty="0" smtClean="0"/>
              <a:t>Note 1: </a:t>
            </a:r>
            <a:r>
              <a:rPr lang="en-US" sz="1400" dirty="0" smtClean="0"/>
              <a:t>SB 904 proposes to expand the list of board-certified physicians exempt from the standards of practice requirements to include psychiatrists and rheumatologists.</a:t>
            </a:r>
            <a:endParaRPr lang="en-US" sz="1400" u="sng" dirty="0" smtClean="0"/>
          </a:p>
          <a:p>
            <a:pPr lvl="1">
              <a:buNone/>
            </a:pPr>
            <a:r>
              <a:rPr lang="en-US" sz="1400" u="sng" dirty="0" smtClean="0"/>
              <a:t>Note 2: </a:t>
            </a:r>
            <a:r>
              <a:rPr lang="en-US" sz="1400" dirty="0" smtClean="0"/>
              <a:t>SB 904 also proposes to establish as a matter of law, a prescription received by a pharmacy is deemed to be compliant with the standards of practice in Fla. Stat. 456.44 (3).</a:t>
            </a:r>
          </a:p>
        </p:txBody>
      </p:sp>
      <p:sp>
        <p:nvSpPr>
          <p:cNvPr id="5"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
        <p:nvSpPr>
          <p:cNvPr id="7" name="Slide Number Placeholder 13"/>
          <p:cNvSpPr>
            <a:spLocks noGrp="1"/>
          </p:cNvSpPr>
          <p:nvPr>
            <p:ph type="sldNum" sz="quarter" idx="12"/>
          </p:nvPr>
        </p:nvSpPr>
        <p:spPr>
          <a:xfrm>
            <a:off x="7010400" y="6492875"/>
            <a:ext cx="2133600" cy="365125"/>
          </a:xfrm>
        </p:spPr>
        <p:txBody>
          <a:bodyPr/>
          <a:lstStyle/>
          <a:p>
            <a:pPr>
              <a:defRPr/>
            </a:pPr>
            <a:fld id="{887D635C-2A20-43CA-99CA-B5E0A8C29222}" type="slidenum">
              <a:rPr lang="en-US"/>
              <a:pPr>
                <a:defRPr/>
              </a:pPr>
              <a:t>10</a:t>
            </a:fld>
            <a:endParaRPr lang="en-US" dirty="0"/>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algn="l" eaLnBrk="1" fontAlgn="auto" hangingPunct="1">
              <a:spcAft>
                <a:spcPts val="0"/>
              </a:spcAft>
              <a:defRPr/>
            </a:pPr>
            <a:r>
              <a:rPr lang="en-US" sz="1800" b="1" dirty="0" smtClean="0">
                <a:latin typeface="Andre Heavy SF" pitchFamily="34" charset="0"/>
              </a:rPr>
              <a:t>3.	Registration Requirement for Physicians Who Prescribe Controlled Substances to 	Treat </a:t>
            </a:r>
            <a:r>
              <a:rPr lang="en-US" sz="1800" b="1" dirty="0" smtClean="0">
                <a:latin typeface="Andre Heavy SF" pitchFamily="34" charset="0"/>
              </a:rPr>
              <a:t> “</a:t>
            </a:r>
            <a:r>
              <a:rPr lang="en-US" sz="1800" b="1" dirty="0" smtClean="0">
                <a:latin typeface="Andre Heavy SF" pitchFamily="34" charset="0"/>
              </a:rPr>
              <a:t>Chronic, Nonmalignant Pain” </a:t>
            </a:r>
            <a:r>
              <a:rPr lang="en-US" sz="3200" dirty="0" smtClean="0">
                <a:latin typeface="Andre Heavy SF" pitchFamily="34" charset="0"/>
              </a:rPr>
              <a:t/>
            </a:r>
            <a:br>
              <a:rPr lang="en-US" sz="3200" dirty="0" smtClean="0">
                <a:latin typeface="Andre Heavy SF" pitchFamily="34" charset="0"/>
              </a:rPr>
            </a:br>
            <a:r>
              <a:rPr lang="en-US" sz="3200" dirty="0" smtClean="0">
                <a:latin typeface="Andre Heavy SF" pitchFamily="34" charset="0"/>
              </a:rPr>
              <a:t>3.4	How to Register as a Controlled Substance 	Prescriber</a:t>
            </a:r>
            <a:endParaRPr lang="en-US" sz="3200" dirty="0">
              <a:solidFill>
                <a:srgbClr val="C00000"/>
              </a:solidFill>
              <a:latin typeface="Andre Heavy SF" pitchFamily="34" charset="0"/>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The DOH provides instructions for online registration for both practitioners in renewal and not in renewal.</a:t>
            </a:r>
          </a:p>
          <a:p>
            <a:pPr eaLnBrk="1" fontAlgn="auto" hangingPunct="1">
              <a:spcAft>
                <a:spcPts val="0"/>
              </a:spcAft>
              <a:defRPr/>
            </a:pPr>
            <a:r>
              <a:rPr lang="en-US" dirty="0" smtClean="0"/>
              <a:t>Registration is very simple. </a:t>
            </a:r>
          </a:p>
          <a:p>
            <a:pPr eaLnBrk="1" fontAlgn="auto" hangingPunct="1">
              <a:spcAft>
                <a:spcPts val="0"/>
              </a:spcAft>
              <a:defRPr/>
            </a:pPr>
            <a:r>
              <a:rPr lang="en-US" dirty="0" smtClean="0"/>
              <a:t>You can register online at: </a:t>
            </a:r>
            <a:r>
              <a:rPr lang="en-US" u="sng" dirty="0" smtClean="0"/>
              <a:t>https:ww2.doh.state.fl.us/</a:t>
            </a:r>
            <a:r>
              <a:rPr lang="en-US" u="sng" dirty="0" err="1" smtClean="0"/>
              <a:t>mqaservices</a:t>
            </a:r>
            <a:r>
              <a:rPr lang="en-US" u="sng" dirty="0" smtClean="0"/>
              <a:t>/login.asp.</a:t>
            </a:r>
            <a:r>
              <a:rPr lang="en-US" dirty="0" smtClean="0"/>
              <a:t>  </a:t>
            </a:r>
          </a:p>
          <a:p>
            <a:pPr eaLnBrk="1" fontAlgn="auto" hangingPunct="1">
              <a:spcAft>
                <a:spcPts val="0"/>
              </a:spcAft>
              <a:defRPr/>
            </a:pPr>
            <a:r>
              <a:rPr lang="en-US" dirty="0" smtClean="0"/>
              <a:t>Follow the instructions for updating your profile.</a:t>
            </a:r>
          </a:p>
          <a:p>
            <a:pPr eaLnBrk="1" fontAlgn="auto" hangingPunct="1">
              <a:spcAft>
                <a:spcPts val="0"/>
              </a:spcAft>
              <a:defRPr/>
            </a:pPr>
            <a:r>
              <a:rPr lang="en-US" dirty="0" smtClean="0"/>
              <a:t>Please note that the pain clinic registration and operation rules described in Section 7 may additionally apply to practice locations that meet the definition of a “pain clinic” under Section 7.  </a:t>
            </a:r>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5E83F93A-A686-4719-8574-FF81A0A74026}" type="slidenum">
              <a:rPr lang="en-US"/>
              <a:pPr>
                <a:defRPr/>
              </a:pPr>
              <a:t>11</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9144000" cy="1143000"/>
          </a:xfrm>
        </p:spPr>
        <p:txBody>
          <a:bodyPr/>
          <a:lstStyle/>
          <a:p>
            <a:pPr marL="15875" indent="-15875" algn="l" eaLnBrk="1" hangingPunct="1">
              <a:tabLst>
                <a:tab pos="0" algn="l"/>
                <a:tab pos="4572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3000" b="1" dirty="0" smtClean="0">
                <a:latin typeface="Andre Heavy SF"/>
                <a:cs typeface="Times New Roman" pitchFamily="18" charset="0"/>
              </a:rPr>
              <a:t>4.	Administrative Regulations that Apply to 	Physicians Prescribing Controlled Substances 	for the Treatment of Any Pain</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smtClean="0">
              <a:solidFill>
                <a:srgbClr val="C00000"/>
              </a:solidFill>
            </a:endParaRPr>
          </a:p>
        </p:txBody>
      </p:sp>
      <p:sp>
        <p:nvSpPr>
          <p:cNvPr id="3" name="Content Placeholder 2"/>
          <p:cNvSpPr>
            <a:spLocks noGrp="1"/>
          </p:cNvSpPr>
          <p:nvPr>
            <p:ph idx="1"/>
          </p:nvPr>
        </p:nvSpPr>
        <p:spPr>
          <a:xfrm>
            <a:off x="304800" y="1524000"/>
            <a:ext cx="8458200" cy="5029200"/>
          </a:xfrm>
        </p:spPr>
        <p:txBody>
          <a:bodyPr rtlCol="0">
            <a:normAutofit fontScale="85000" lnSpcReduction="20000"/>
          </a:bodyPr>
          <a:lstStyle/>
          <a:p>
            <a:pPr algn="just" eaLnBrk="1" fontAlgn="auto" hangingPunct="1">
              <a:spcAft>
                <a:spcPts val="0"/>
              </a:spcAft>
              <a:defRPr/>
            </a:pPr>
            <a:r>
              <a:rPr lang="en-US" sz="2100" b="1" dirty="0" smtClean="0"/>
              <a:t>All </a:t>
            </a:r>
            <a:r>
              <a:rPr lang="en-US" sz="2100" dirty="0" smtClean="0"/>
              <a:t>licensed physicians who write prescriptions for controlled substances for the treatment of </a:t>
            </a:r>
            <a:r>
              <a:rPr lang="en-US" sz="2100" b="1" dirty="0" smtClean="0"/>
              <a:t>any </a:t>
            </a:r>
            <a:r>
              <a:rPr lang="en-US" sz="2100" dirty="0" smtClean="0"/>
              <a:t>pain</a:t>
            </a:r>
            <a:r>
              <a:rPr lang="en-US" sz="2100" b="1" dirty="0" smtClean="0"/>
              <a:t> </a:t>
            </a:r>
            <a:r>
              <a:rPr lang="en-US" sz="2100" dirty="0" smtClean="0"/>
              <a:t>should review Florida Administrative Code Section 64B8-9.013 for M.D.s or Florida Administrative Code Section 64B15-14.005 for D.O.s paying </a:t>
            </a:r>
            <a:r>
              <a:rPr lang="en-US" sz="2100" u="sng" dirty="0" smtClean="0"/>
              <a:t>special attention to the medical records requirements </a:t>
            </a:r>
            <a:r>
              <a:rPr lang="en-US" sz="2100" dirty="0" smtClean="0"/>
              <a:t>provided below, which require:</a:t>
            </a:r>
          </a:p>
          <a:p>
            <a:pPr algn="just" eaLnBrk="1" fontAlgn="auto" hangingPunct="1">
              <a:spcAft>
                <a:spcPts val="0"/>
              </a:spcAft>
              <a:buFont typeface="Arial" pitchFamily="34" charset="0"/>
              <a:buNone/>
              <a:defRPr/>
            </a:pPr>
            <a:r>
              <a:rPr lang="en-US" sz="2100" dirty="0" smtClean="0"/>
              <a:t>	1.	The complete medical history and a physical examination, including</a:t>
            </a:r>
          </a:p>
          <a:p>
            <a:pPr algn="just" eaLnBrk="1" fontAlgn="auto" hangingPunct="1">
              <a:spcAft>
                <a:spcPts val="0"/>
              </a:spcAft>
              <a:buFont typeface="Arial" pitchFamily="34" charset="0"/>
              <a:buNone/>
              <a:defRPr/>
            </a:pPr>
            <a:r>
              <a:rPr lang="en-US" sz="2100" dirty="0" smtClean="0"/>
              <a:t>		 history of drug abuse or dependence, as appropriate;</a:t>
            </a:r>
          </a:p>
          <a:p>
            <a:pPr algn="just" eaLnBrk="1" fontAlgn="auto" hangingPunct="1">
              <a:spcAft>
                <a:spcPts val="0"/>
              </a:spcAft>
              <a:buFont typeface="Arial" pitchFamily="34" charset="0"/>
              <a:buNone/>
              <a:defRPr/>
            </a:pPr>
            <a:r>
              <a:rPr lang="en-US" sz="2100" dirty="0" smtClean="0"/>
              <a:t>	2. 	Diagnostic, therapeutic, and laboratory results;</a:t>
            </a:r>
          </a:p>
          <a:p>
            <a:pPr algn="just" eaLnBrk="1" fontAlgn="auto" hangingPunct="1">
              <a:spcAft>
                <a:spcPts val="0"/>
              </a:spcAft>
              <a:buFont typeface="Arial" pitchFamily="34" charset="0"/>
              <a:buNone/>
              <a:defRPr/>
            </a:pPr>
            <a:r>
              <a:rPr lang="en-US" sz="2100" dirty="0" smtClean="0"/>
              <a:t>	3. 	Evaluations and consultations;</a:t>
            </a:r>
          </a:p>
          <a:p>
            <a:pPr algn="just" eaLnBrk="1" fontAlgn="auto" hangingPunct="1">
              <a:spcAft>
                <a:spcPts val="0"/>
              </a:spcAft>
              <a:buFont typeface="Arial" pitchFamily="34" charset="0"/>
              <a:buNone/>
              <a:defRPr/>
            </a:pPr>
            <a:r>
              <a:rPr lang="en-US" sz="2100" dirty="0" smtClean="0"/>
              <a:t>	 4. 	Treatment objectives;</a:t>
            </a:r>
          </a:p>
          <a:p>
            <a:pPr algn="just" eaLnBrk="1" fontAlgn="auto" hangingPunct="1">
              <a:spcAft>
                <a:spcPts val="0"/>
              </a:spcAft>
              <a:buFont typeface="Arial" pitchFamily="34" charset="0"/>
              <a:buNone/>
              <a:defRPr/>
            </a:pPr>
            <a:r>
              <a:rPr lang="en-US" sz="2100" dirty="0" smtClean="0"/>
              <a:t>	 5.	 Discussion of risks and benefits;</a:t>
            </a:r>
          </a:p>
          <a:p>
            <a:pPr algn="just" eaLnBrk="1" fontAlgn="auto" hangingPunct="1">
              <a:spcAft>
                <a:spcPts val="0"/>
              </a:spcAft>
              <a:buFont typeface="Arial" pitchFamily="34" charset="0"/>
              <a:buNone/>
              <a:defRPr/>
            </a:pPr>
            <a:r>
              <a:rPr lang="en-US" sz="2100" dirty="0" smtClean="0"/>
              <a:t>	6.	Treatments;</a:t>
            </a:r>
          </a:p>
          <a:p>
            <a:pPr algn="just" eaLnBrk="1" fontAlgn="auto" hangingPunct="1">
              <a:spcAft>
                <a:spcPts val="0"/>
              </a:spcAft>
              <a:buFont typeface="Arial" pitchFamily="34" charset="0"/>
              <a:buNone/>
              <a:defRPr/>
            </a:pPr>
            <a:r>
              <a:rPr lang="en-US" sz="2100" dirty="0" smtClean="0"/>
              <a:t>	7. 	Medications (including date, type, dosage, and quantity 		prescribed);</a:t>
            </a:r>
          </a:p>
          <a:p>
            <a:pPr algn="just" eaLnBrk="1" fontAlgn="auto" hangingPunct="1">
              <a:spcAft>
                <a:spcPts val="0"/>
              </a:spcAft>
              <a:buFont typeface="Arial" pitchFamily="34" charset="0"/>
              <a:buNone/>
              <a:defRPr/>
            </a:pPr>
            <a:r>
              <a:rPr lang="en-US" sz="2100" dirty="0" smtClean="0"/>
              <a:t>	8. 	Instructions and agreements;</a:t>
            </a:r>
          </a:p>
          <a:p>
            <a:pPr algn="just" eaLnBrk="1" fontAlgn="auto" hangingPunct="1">
              <a:spcAft>
                <a:spcPts val="0"/>
              </a:spcAft>
              <a:buFont typeface="Arial" pitchFamily="34" charset="0"/>
              <a:buNone/>
              <a:defRPr/>
            </a:pPr>
            <a:r>
              <a:rPr lang="en-US" sz="2100" dirty="0" smtClean="0"/>
              <a:t>	9. 	[for M.D.s only] Drug testing results; and</a:t>
            </a:r>
          </a:p>
          <a:p>
            <a:pPr algn="just" eaLnBrk="1" fontAlgn="auto" hangingPunct="1">
              <a:spcAft>
                <a:spcPts val="0"/>
              </a:spcAft>
              <a:buFont typeface="Arial" pitchFamily="34" charset="0"/>
              <a:buNone/>
              <a:defRPr/>
            </a:pPr>
            <a:r>
              <a:rPr lang="en-US" sz="2100" dirty="0" smtClean="0"/>
              <a:t>	10. 	Periodic reviews. Records must remain current, maintained in an accessible 	manner, readily available for review, and must be in full compliance with Rule 	64B8-9.003, F.A.C, and Section 458.331(1)(m), F.S., which governs all 	medical 	records.</a:t>
            </a:r>
            <a:endParaRPr lang="en-US" sz="16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5CAF57F-E63D-4AB1-A450-87F65AC34D28}" type="slidenum">
              <a:rPr lang="en-US"/>
              <a:pPr>
                <a:defRPr/>
              </a:pPr>
              <a:t>12</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rtlCol="0">
            <a:normAutofit fontScale="90000"/>
          </a:bodyPr>
          <a:lstStyle/>
          <a:p>
            <a:pPr algn="l" eaLnBrk="1" fontAlgn="auto" hangingPunct="1">
              <a:spcAft>
                <a:spcPts val="0"/>
              </a:spcAft>
              <a:defRPr/>
            </a:pPr>
            <a:r>
              <a:rPr lang="en-US" sz="1800" b="1" dirty="0" smtClean="0">
                <a:latin typeface="Andre Heavy SF" pitchFamily="34" charset="0"/>
              </a:rPr>
              <a:t>5. 	Dispensing Controlled Substances:</a:t>
            </a:r>
            <a:r>
              <a:rPr lang="en-US" sz="2700" dirty="0" smtClean="0">
                <a:latin typeface="Andre Heavy SF" pitchFamily="34" charset="0"/>
              </a:rPr>
              <a:t/>
            </a:r>
            <a:br>
              <a:rPr lang="en-US" sz="2700" dirty="0" smtClean="0">
                <a:latin typeface="Andre Heavy SF" pitchFamily="34" charset="0"/>
              </a:rPr>
            </a:br>
            <a:r>
              <a:rPr lang="en-US" sz="2700" b="1" dirty="0" smtClean="0">
                <a:latin typeface="Andre Heavy SF" pitchFamily="34" charset="0"/>
              </a:rPr>
              <a:t>5.1	The Restrictions and Exemptions on a Practitioner’s 	Ability to </a:t>
            </a:r>
            <a:r>
              <a:rPr lang="en-US" sz="2700" b="1" dirty="0" smtClean="0">
                <a:latin typeface="Andre Heavy SF" pitchFamily="34" charset="0"/>
              </a:rPr>
              <a:t>Dispense </a:t>
            </a:r>
            <a:r>
              <a:rPr lang="en-US" sz="2700" b="1" dirty="0" smtClean="0">
                <a:latin typeface="Andre Heavy SF" pitchFamily="34" charset="0"/>
              </a:rPr>
              <a:t>Controlled Substances</a:t>
            </a:r>
            <a:endParaRPr lang="en-US" dirty="0">
              <a:solidFill>
                <a:srgbClr val="C00000"/>
              </a:solidFill>
              <a:latin typeface="Andre Heavy SF" pitchFamily="34" charset="0"/>
            </a:endParaRPr>
          </a:p>
        </p:txBody>
      </p:sp>
      <p:sp>
        <p:nvSpPr>
          <p:cNvPr id="3" name="Content Placeholder 2"/>
          <p:cNvSpPr>
            <a:spLocks noGrp="1"/>
          </p:cNvSpPr>
          <p:nvPr>
            <p:ph idx="1"/>
          </p:nvPr>
        </p:nvSpPr>
        <p:spPr>
          <a:xfrm>
            <a:off x="228600" y="1600200"/>
            <a:ext cx="8610600" cy="5105400"/>
          </a:xfrm>
        </p:spPr>
        <p:txBody>
          <a:bodyPr rtlCol="0">
            <a:noAutofit/>
          </a:bodyPr>
          <a:lstStyle/>
          <a:p>
            <a:pPr algn="just" eaLnBrk="1" fontAlgn="auto" hangingPunct="1">
              <a:spcAft>
                <a:spcPts val="0"/>
              </a:spcAft>
              <a:defRPr/>
            </a:pPr>
            <a:r>
              <a:rPr lang="en-US" sz="1400" dirty="0" smtClean="0"/>
              <a:t>Under Florida Statues Section 465.0276 (see Appendix 9), </a:t>
            </a:r>
            <a:r>
              <a:rPr lang="en-US" sz="1400" u="sng" dirty="0" smtClean="0"/>
              <a:t>a person may not dispense </a:t>
            </a:r>
            <a:r>
              <a:rPr lang="en-US" sz="1400" b="1" u="sng" dirty="0" smtClean="0"/>
              <a:t>medicinal drugs </a:t>
            </a:r>
            <a:r>
              <a:rPr lang="en-US" sz="1400" u="sng" dirty="0" smtClean="0"/>
              <a:t>unless licensed as a pharmacist or otherwise authorized to do so as a dispensing practitioner. </a:t>
            </a:r>
          </a:p>
          <a:p>
            <a:pPr algn="just" eaLnBrk="1" fontAlgn="auto" hangingPunct="1">
              <a:spcAft>
                <a:spcPts val="0"/>
              </a:spcAft>
              <a:defRPr/>
            </a:pPr>
            <a:r>
              <a:rPr lang="en-US" sz="1400" dirty="0" smtClean="0"/>
              <a:t>In general, medical practitioners who dispense medicinal drugs (are registered under Florida Statutes Section 465.0276 as discussed below in number 5.2) are </a:t>
            </a:r>
            <a:r>
              <a:rPr lang="en-US" sz="1400" u="sng" dirty="0" smtClean="0"/>
              <a:t>not permitted to dispense a controlled substance listed in Schedule II or Schedule III </a:t>
            </a:r>
            <a:r>
              <a:rPr lang="en-US" sz="1400" dirty="0" smtClean="0"/>
              <a:t>(as enumerated under Appendix 1), </a:t>
            </a:r>
            <a:r>
              <a:rPr lang="en-US" sz="1400" b="1" dirty="0" smtClean="0"/>
              <a:t>except </a:t>
            </a:r>
            <a:r>
              <a:rPr lang="en-US" sz="1400" dirty="0" smtClean="0"/>
              <a:t>that this restriction does not apply to the following:</a:t>
            </a:r>
          </a:p>
          <a:p>
            <a:pPr algn="just" eaLnBrk="1" fontAlgn="auto" hangingPunct="1">
              <a:spcAft>
                <a:spcPts val="0"/>
              </a:spcAft>
              <a:buFont typeface="Arial" pitchFamily="34" charset="0"/>
              <a:buNone/>
              <a:defRPr/>
            </a:pPr>
            <a:r>
              <a:rPr lang="en-US" sz="1400" dirty="0" smtClean="0"/>
              <a:t>	1. 	The dispensing of </a:t>
            </a:r>
            <a:r>
              <a:rPr lang="en-US" sz="1400" u="sng" dirty="0" smtClean="0"/>
              <a:t>complimentary packages of medicinal drugs that are labeled as a drug sample or </a:t>
            </a:r>
            <a:r>
              <a:rPr lang="en-US" sz="1400" dirty="0" smtClean="0"/>
              <a:t>	</a:t>
            </a:r>
            <a:r>
              <a:rPr lang="en-US" sz="1400" u="sng" dirty="0" smtClean="0"/>
              <a:t>complimentary drug</a:t>
            </a:r>
            <a:r>
              <a:rPr lang="en-US" sz="1400" dirty="0" smtClean="0"/>
              <a:t> as defined in Section 499.028 (see Appendix ) to the practitioner’s own patients in 	the regular course of her or his practice without the payment of a fee or remuneration of any kind, 	whether direct or indirect.</a:t>
            </a:r>
          </a:p>
          <a:p>
            <a:pPr algn="just" eaLnBrk="1" fontAlgn="auto" hangingPunct="1">
              <a:spcAft>
                <a:spcPts val="0"/>
              </a:spcAft>
              <a:buFont typeface="Arial" pitchFamily="34" charset="0"/>
              <a:buNone/>
              <a:defRPr/>
            </a:pPr>
            <a:r>
              <a:rPr lang="en-US" sz="1400" dirty="0" smtClean="0"/>
              <a:t>	2. 	The dispensing of a controlled substance listed in </a:t>
            </a:r>
            <a:r>
              <a:rPr lang="en-US" sz="1400" u="sng" dirty="0" smtClean="0"/>
              <a:t>Schedule II or Schedule III</a:t>
            </a:r>
            <a:r>
              <a:rPr lang="en-US" sz="1400" dirty="0" smtClean="0"/>
              <a:t> (see Tab 1 for the list of 	these controlled substances) in connection with the performance of a </a:t>
            </a:r>
            <a:r>
              <a:rPr lang="en-US" sz="1400" u="sng" dirty="0" smtClean="0"/>
              <a:t>surgical procedure</a:t>
            </a:r>
            <a:r>
              <a:rPr lang="en-US" sz="1400" dirty="0" smtClean="0"/>
              <a:t>.  The amount 	dispensed pursuant to the subparagraph may not exceed a 14-day supply. This exception does not allow 	for the dispensing of a controlled substance listed in Schedule II or Schedule III more than 14 days after 	the performance of the surgical procedure. </a:t>
            </a:r>
          </a:p>
          <a:p>
            <a:pPr algn="just" eaLnBrk="1" fontAlgn="auto" hangingPunct="1">
              <a:spcAft>
                <a:spcPts val="0"/>
              </a:spcAft>
              <a:buFont typeface="Arial" pitchFamily="34" charset="0"/>
              <a:buNone/>
              <a:defRPr/>
            </a:pPr>
            <a:r>
              <a:rPr lang="en-US" sz="1400" dirty="0" smtClean="0"/>
              <a:t>		For purposes of this subparagraph, the term </a:t>
            </a:r>
            <a:r>
              <a:rPr lang="en-US" sz="1400" u="sng" dirty="0" smtClean="0"/>
              <a:t>“surgical procedure” means </a:t>
            </a:r>
            <a:r>
              <a:rPr lang="en-US" sz="1400" dirty="0" smtClean="0"/>
              <a:t>any procedure in any setting 	which involves, or reasonably should 	involve:</a:t>
            </a:r>
          </a:p>
          <a:p>
            <a:pPr algn="just" eaLnBrk="1" fontAlgn="auto" hangingPunct="1">
              <a:spcAft>
                <a:spcPts val="0"/>
              </a:spcAft>
              <a:buFont typeface="Arial" pitchFamily="34" charset="0"/>
              <a:buNone/>
              <a:defRPr/>
            </a:pPr>
            <a:r>
              <a:rPr lang="en-US" sz="1400" dirty="0" smtClean="0"/>
              <a:t>		a. 	</a:t>
            </a:r>
            <a:r>
              <a:rPr lang="en-US" sz="1400" dirty="0" err="1" smtClean="0"/>
              <a:t>Perioperative</a:t>
            </a:r>
            <a:r>
              <a:rPr lang="en-US" sz="1400" dirty="0" smtClean="0"/>
              <a:t> medication and sedation that allows the patient to tolerate unpleasant 			procedures while maintaining adequate </a:t>
            </a:r>
            <a:r>
              <a:rPr lang="en-US" sz="1400" dirty="0" err="1" smtClean="0"/>
              <a:t>cardiorespiratory</a:t>
            </a:r>
            <a:r>
              <a:rPr lang="en-US" sz="1400" dirty="0" smtClean="0"/>
              <a:t> function and the ability to 			respond purposefully to verbal or tactile stimulation and makes intra- and postoperative 		monitoring necessary; or</a:t>
            </a:r>
          </a:p>
          <a:p>
            <a:pPr algn="just" eaLnBrk="1" fontAlgn="auto" hangingPunct="1">
              <a:spcAft>
                <a:spcPts val="0"/>
              </a:spcAft>
              <a:buFont typeface="Arial" pitchFamily="34" charset="0"/>
              <a:buNone/>
              <a:defRPr/>
            </a:pPr>
            <a:r>
              <a:rPr lang="en-US" sz="1400" dirty="0" smtClean="0"/>
              <a:t>		b. 	The use of general anesthesia or major conduction anesthesia and preoperative sedation.</a:t>
            </a:r>
          </a:p>
          <a:p>
            <a:pPr marL="457200" indent="-457200" algn="just" eaLnBrk="1" fontAlgn="auto" hangingPunct="1">
              <a:spcAft>
                <a:spcPts val="0"/>
              </a:spcAft>
              <a:defRPr/>
            </a:pPr>
            <a:endParaRPr lang="en-US" sz="1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215FF36-DB51-4B66-92F0-D68FCA934276}" type="slidenum">
              <a:rPr lang="en-US"/>
              <a:pPr>
                <a:defRPr/>
              </a:pPr>
              <a:t>13</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47500" lnSpcReduction="20000"/>
          </a:bodyPr>
          <a:lstStyle/>
          <a:p>
            <a:pPr algn="just" eaLnBrk="1" fontAlgn="auto" hangingPunct="1">
              <a:spcAft>
                <a:spcPts val="0"/>
              </a:spcAft>
              <a:buFont typeface="Arial" pitchFamily="34" charset="0"/>
              <a:buNone/>
              <a:defRPr/>
            </a:pPr>
            <a:r>
              <a:rPr lang="en-US" dirty="0" smtClean="0"/>
              <a:t>	3. 	The dispensing of a controlled substance listed in Schedule II or Schedule III pursuant to an 	approved </a:t>
            </a:r>
            <a:r>
              <a:rPr lang="en-US" u="sng" dirty="0" smtClean="0"/>
              <a:t>clinical trial</a:t>
            </a:r>
            <a:r>
              <a:rPr lang="en-US" dirty="0" smtClean="0"/>
              <a:t>. </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buFont typeface="Arial" pitchFamily="34" charset="0"/>
              <a:buNone/>
              <a:defRPr/>
            </a:pPr>
            <a:r>
              <a:rPr lang="en-US" dirty="0" smtClean="0"/>
              <a:t>		For purposes of this subparagraph, the term “approved clinical trial” means a clinical 	research study or clinical investigation that, in whole or in part, is state or federally funded 	or is conducted under an investigational new drug application that is reviewed by the United 	States Food and Drug Administration.</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buFont typeface="Arial" pitchFamily="34" charset="0"/>
              <a:buNone/>
              <a:defRPr/>
            </a:pPr>
            <a:r>
              <a:rPr lang="en-US" dirty="0" smtClean="0"/>
              <a:t>	4. 	The dispensing of methadone in a facility in which medication-assisted treatment for opiate 	addiction is provided.</a:t>
            </a:r>
          </a:p>
          <a:p>
            <a:pPr algn="just" eaLnBrk="1" fontAlgn="auto" hangingPunct="1">
              <a:spcAft>
                <a:spcPts val="0"/>
              </a:spcAft>
              <a:buFont typeface="Arial" pitchFamily="34" charset="0"/>
              <a:buNone/>
              <a:defRPr/>
            </a:pPr>
            <a:r>
              <a:rPr lang="en-US" dirty="0" smtClean="0"/>
              <a:t> </a:t>
            </a:r>
          </a:p>
          <a:p>
            <a:pPr algn="just" eaLnBrk="1" fontAlgn="auto" hangingPunct="1">
              <a:spcAft>
                <a:spcPts val="0"/>
              </a:spcAft>
              <a:buFont typeface="Arial" pitchFamily="34" charset="0"/>
              <a:buNone/>
              <a:defRPr/>
            </a:pPr>
            <a:r>
              <a:rPr lang="en-US" dirty="0" smtClean="0"/>
              <a:t>	5. 	The dispensing of a controlled substance listed in Schedule II or Schedule III to a patient of a 	hospice.</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buFont typeface="Arial" pitchFamily="34" charset="0"/>
              <a:buNone/>
              <a:defRPr/>
            </a:pPr>
            <a:r>
              <a:rPr lang="en-US" dirty="0" smtClean="0"/>
              <a:t>	6. 	The dispensing of controlled substances in the health care system of the </a:t>
            </a:r>
            <a:r>
              <a:rPr lang="en-US" u="sng" dirty="0" smtClean="0"/>
              <a:t>Department of </a:t>
            </a:r>
            <a:r>
              <a:rPr lang="en-US" dirty="0" smtClean="0"/>
              <a:t>	</a:t>
            </a:r>
            <a:r>
              <a:rPr lang="en-US" u="sng" dirty="0" smtClean="0"/>
              <a:t>Corrections</a:t>
            </a:r>
            <a:r>
              <a:rPr lang="en-US" dirty="0" smtClean="0"/>
              <a:t>.</a:t>
            </a:r>
          </a:p>
          <a:p>
            <a:pPr algn="just" eaLnBrk="1" fontAlgn="auto" hangingPunct="1">
              <a:spcAft>
                <a:spcPts val="0"/>
              </a:spcAft>
              <a:buFont typeface="Arial" pitchFamily="34" charset="0"/>
              <a:buNone/>
              <a:defRPr/>
            </a:pPr>
            <a:r>
              <a:rPr lang="en-US" dirty="0" smtClean="0"/>
              <a:t> </a:t>
            </a:r>
          </a:p>
          <a:p>
            <a:pPr algn="just" eaLnBrk="1" fontAlgn="auto" hangingPunct="1">
              <a:spcAft>
                <a:spcPts val="0"/>
              </a:spcAft>
              <a:defRPr/>
            </a:pPr>
            <a:r>
              <a:rPr lang="en-US" dirty="0" smtClean="0"/>
              <a:t>For a brief summary from the DOH of the new rules regarding dispensing practitioners, please see Appendix 10 containing the DOH’s letter sent to dispensing practitioners on June 14, 2011.</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BA29ACC-E5CB-4184-AEC9-DADC7CFD6DBB}" type="slidenum">
              <a:rPr lang="en-US"/>
              <a:pPr>
                <a:defRPr/>
              </a:pPr>
              <a:t>14</a:t>
            </a:fld>
            <a:endParaRPr lang="en-US"/>
          </a:p>
        </p:txBody>
      </p:sp>
      <p:sp>
        <p:nvSpPr>
          <p:cNvPr id="5" name="Title 1"/>
          <p:cNvSpPr>
            <a:spLocks noGrp="1"/>
          </p:cNvSpPr>
          <p:nvPr>
            <p:ph type="title"/>
          </p:nvPr>
        </p:nvSpPr>
        <p:spPr>
          <a:xfrm>
            <a:off x="0" y="0"/>
            <a:ext cx="9144000" cy="1417638"/>
          </a:xfrm>
        </p:spPr>
        <p:txBody>
          <a:bodyPr rtlCol="0">
            <a:normAutofit fontScale="90000"/>
          </a:bodyPr>
          <a:lstStyle/>
          <a:p>
            <a:pPr algn="l" eaLnBrk="1" fontAlgn="auto" hangingPunct="1">
              <a:spcAft>
                <a:spcPts val="0"/>
              </a:spcAft>
              <a:defRPr/>
            </a:pPr>
            <a:r>
              <a:rPr lang="en-US" sz="1800" b="1" dirty="0" smtClean="0">
                <a:latin typeface="Andre Heavy SF" pitchFamily="34" charset="0"/>
              </a:rPr>
              <a:t>5. 	Dispensing Controlled Substances: </a:t>
            </a:r>
            <a:r>
              <a:rPr lang="en-US" sz="2800" b="1" dirty="0" smtClean="0">
                <a:latin typeface="Andre Heavy SF" pitchFamily="34" charset="0"/>
              </a:rPr>
              <a:t/>
            </a:r>
            <a:br>
              <a:rPr lang="en-US" sz="2800" b="1" dirty="0" smtClean="0">
                <a:latin typeface="Andre Heavy SF" pitchFamily="34" charset="0"/>
              </a:rPr>
            </a:br>
            <a:r>
              <a:rPr lang="en-US" sz="2700" b="1" dirty="0" smtClean="0">
                <a:latin typeface="Andre Heavy SF" pitchFamily="34" charset="0"/>
              </a:rPr>
              <a:t/>
            </a:r>
            <a:br>
              <a:rPr lang="en-US" sz="2700" b="1" dirty="0" smtClean="0">
                <a:latin typeface="Andre Heavy SF" pitchFamily="34" charset="0"/>
              </a:rPr>
            </a:br>
            <a:r>
              <a:rPr lang="en-US" sz="2700" b="1" dirty="0" smtClean="0">
                <a:latin typeface="Andre Heavy SF" pitchFamily="34" charset="0"/>
              </a:rPr>
              <a:t>5.1	The Restrictions and Exemptions on a Practitioner’s 	Ability to Dispense Controlled Substances</a:t>
            </a:r>
            <a:endParaRPr lang="en-US" dirty="0">
              <a:solidFill>
                <a:srgbClr val="C00000"/>
              </a:solidFill>
              <a:latin typeface="Andre Heavy SF" pitchFamily="34" charset="0"/>
            </a:endParaRPr>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838200"/>
          </a:xfrm>
        </p:spPr>
        <p:txBody>
          <a:bodyPr/>
          <a:lstStyle/>
          <a:p>
            <a:pPr algn="l" eaLnBrk="1" hangingPunct="1"/>
            <a:r>
              <a:rPr lang="en-US" sz="1800" b="1" dirty="0" smtClean="0">
                <a:latin typeface="Andre Heavy SF" pitchFamily="34" charset="0"/>
              </a:rPr>
              <a:t>5. 	Dispensing Controlled Substances: </a:t>
            </a:r>
            <a:r>
              <a:rPr lang="en-US" sz="3100" b="1" dirty="0" smtClean="0">
                <a:latin typeface="Andre Heavy SF" pitchFamily="34" charset="0"/>
              </a:rPr>
              <a:t/>
            </a:r>
            <a:br>
              <a:rPr lang="en-US" sz="3100" b="1" dirty="0" smtClean="0">
                <a:latin typeface="Andre Heavy SF" pitchFamily="34" charset="0"/>
              </a:rPr>
            </a:br>
            <a:r>
              <a:rPr lang="en-US" sz="3100" b="1" dirty="0" smtClean="0">
                <a:latin typeface="Andre Heavy SF" pitchFamily="34" charset="0"/>
              </a:rPr>
              <a:t>	</a:t>
            </a:r>
            <a:r>
              <a:rPr lang="en-US" sz="2400" b="1" dirty="0" smtClean="0">
                <a:latin typeface="Andre Heavy SF" pitchFamily="34" charset="0"/>
              </a:rPr>
              <a:t>5.2   Dispensing Practitioner Registration Requirement</a:t>
            </a:r>
            <a:endParaRPr lang="en-US" sz="2400" dirty="0" smtClean="0">
              <a:solidFill>
                <a:srgbClr val="C00000"/>
              </a:solidFill>
              <a:latin typeface="Andre Heavy SF" pitchFamily="34" charset="0"/>
            </a:endParaRPr>
          </a:p>
        </p:txBody>
      </p:sp>
      <p:sp>
        <p:nvSpPr>
          <p:cNvPr id="15363" name="Content Placeholder 2"/>
          <p:cNvSpPr>
            <a:spLocks noGrp="1"/>
          </p:cNvSpPr>
          <p:nvPr>
            <p:ph idx="1"/>
          </p:nvPr>
        </p:nvSpPr>
        <p:spPr>
          <a:xfrm>
            <a:off x="0" y="914400"/>
            <a:ext cx="9144000" cy="5334000"/>
          </a:xfrm>
        </p:spPr>
        <p:txBody>
          <a:bodyPr/>
          <a:lstStyle/>
          <a:p>
            <a:pPr algn="just" eaLnBrk="1" hangingPunct="1"/>
            <a:r>
              <a:rPr lang="en-US" sz="1300" dirty="0" smtClean="0"/>
              <a:t>A practitioner who dispenses medicinal drugs for human consumption for a fee or remuneration of any kind, whether direct or indirect, must: </a:t>
            </a:r>
          </a:p>
          <a:p>
            <a:pPr algn="just" eaLnBrk="1" hangingPunct="1">
              <a:buFont typeface="Arial" pitchFamily="34" charset="0"/>
              <a:buNone/>
            </a:pPr>
            <a:r>
              <a:rPr lang="en-US" sz="1300" dirty="0" smtClean="0"/>
              <a:t>	(a) 	</a:t>
            </a:r>
            <a:r>
              <a:rPr lang="en-US" sz="1300" b="1" dirty="0" smtClean="0"/>
              <a:t>Register</a:t>
            </a:r>
            <a:r>
              <a:rPr lang="en-US" sz="1300" dirty="0" smtClean="0"/>
              <a:t> with her or his professional licensing board as a dispensing practitioner and pay a fee not to exceed $100 at 	the time of such registration and upon each renewal of her or his license. Each appropriate board shall establish such 	fee by rule. </a:t>
            </a:r>
          </a:p>
          <a:p>
            <a:pPr algn="just" eaLnBrk="1" hangingPunct="1">
              <a:buFont typeface="Arial" pitchFamily="34" charset="0"/>
              <a:buNone/>
            </a:pPr>
            <a:r>
              <a:rPr lang="en-US" sz="1300" dirty="0" smtClean="0"/>
              <a:t>	(b) 	</a:t>
            </a:r>
            <a:r>
              <a:rPr lang="en-US" sz="1300" b="1" dirty="0" smtClean="0"/>
              <a:t>Comply</a:t>
            </a:r>
            <a:r>
              <a:rPr lang="en-US" sz="1300" dirty="0" smtClean="0"/>
              <a:t> with and be subject to all laws and rules applicable to pharmacists and pharmacies, including, but not limited 	to, this chapter and chapters 499 and 893 and all federal laws and federal regulations. </a:t>
            </a:r>
          </a:p>
          <a:p>
            <a:pPr algn="just" eaLnBrk="1" hangingPunct="1">
              <a:buFont typeface="Arial" pitchFamily="34" charset="0"/>
              <a:buNone/>
            </a:pPr>
            <a:r>
              <a:rPr lang="en-US" sz="1300" dirty="0" smtClean="0"/>
              <a:t>	(c) 	Before dispensing any drug, give the patient a written prescription and orally or in writing </a:t>
            </a:r>
            <a:r>
              <a:rPr lang="en-US" sz="1300" b="1" dirty="0" smtClean="0"/>
              <a:t>advise</a:t>
            </a:r>
            <a:r>
              <a:rPr lang="en-US" sz="1300" dirty="0" smtClean="0"/>
              <a:t> the patient that the 	prescription may be filled in the practitioner's office or at any pharmacy.  </a:t>
            </a:r>
          </a:p>
          <a:p>
            <a:pPr algn="just" eaLnBrk="1" hangingPunct="1">
              <a:buFont typeface="Arial" pitchFamily="34" charset="0"/>
              <a:buNone/>
            </a:pPr>
            <a:r>
              <a:rPr lang="en-US" sz="1300" dirty="0" smtClean="0"/>
              <a:t> [We strongly recommend that this be in writing as part of the patient’s written receipt.]</a:t>
            </a:r>
          </a:p>
          <a:p>
            <a:pPr algn="just" eaLnBrk="1" hangingPunct="1"/>
            <a:r>
              <a:rPr lang="en-US" sz="1300" u="sng" dirty="0" smtClean="0"/>
              <a:t>The DOH will inspect any office from which a practitioner dispenses controlled substances for fees or remuneration in the same way that it inspects pharmacies </a:t>
            </a:r>
            <a:r>
              <a:rPr lang="en-US" sz="1300" dirty="0" smtClean="0"/>
              <a:t>for the purpose of determining whether the practitioner is in compliance with all statutes and rules applicable to her or his dispensing practice.</a:t>
            </a:r>
          </a:p>
          <a:p>
            <a:pPr algn="just" eaLnBrk="1" hangingPunct="1">
              <a:buFont typeface="Arial" pitchFamily="34" charset="0"/>
              <a:buNone/>
            </a:pPr>
            <a:r>
              <a:rPr lang="en-US" sz="1300" dirty="0" smtClean="0"/>
              <a:t> </a:t>
            </a:r>
            <a:r>
              <a:rPr lang="en-US" sz="1300" b="1" dirty="0" smtClean="0"/>
              <a:t>The registration of any practitioner who has been found by her or his respective </a:t>
            </a:r>
            <a:r>
              <a:rPr lang="en-US" sz="1300" dirty="0" smtClean="0"/>
              <a:t> </a:t>
            </a:r>
            <a:r>
              <a:rPr lang="en-US" sz="1300" b="1" dirty="0" smtClean="0"/>
              <a:t>board to have dispensed medicinal drugs in violation of this chapter shall be subject to suspension or revocation.  The practitioner is also subject to disciplinary action by the relevant licensing board.</a:t>
            </a:r>
            <a:endParaRPr lang="en-US" sz="1300" dirty="0" smtClean="0"/>
          </a:p>
          <a:p>
            <a:pPr algn="just" eaLnBrk="1" hangingPunct="1">
              <a:buFont typeface="Arial" pitchFamily="34" charset="0"/>
              <a:buNone/>
            </a:pPr>
            <a:r>
              <a:rPr lang="en-US" sz="1300" dirty="0" smtClean="0"/>
              <a:t> A practitioner who confines her or his activities to the dispensing of complimentary packages of medicinal drugs </a:t>
            </a:r>
          </a:p>
          <a:p>
            <a:pPr lvl="1" algn="just" eaLnBrk="1" hangingPunct="1"/>
            <a:r>
              <a:rPr lang="en-US" sz="1300" dirty="0" smtClean="0"/>
              <a:t>to the practitioner's own patients, </a:t>
            </a:r>
          </a:p>
          <a:p>
            <a:pPr lvl="1" algn="just" eaLnBrk="1" hangingPunct="1"/>
            <a:r>
              <a:rPr lang="en-US" sz="1300" dirty="0" smtClean="0"/>
              <a:t>in the regular course of her or his practice, </a:t>
            </a:r>
          </a:p>
          <a:p>
            <a:pPr lvl="1" algn="just" eaLnBrk="1" hangingPunct="1"/>
            <a:r>
              <a:rPr lang="en-US" sz="1300" dirty="0" smtClean="0"/>
              <a:t>without the payment of fee or remuneration of any kind,</a:t>
            </a:r>
          </a:p>
          <a:p>
            <a:pPr lvl="1" algn="just" eaLnBrk="1" hangingPunct="1"/>
            <a:r>
              <a:rPr lang="en-US" sz="1300" dirty="0" smtClean="0"/>
              <a:t> whether direct or indirect, </a:t>
            </a:r>
          </a:p>
          <a:p>
            <a:pPr lvl="1" algn="just" eaLnBrk="1" hangingPunct="1"/>
            <a:r>
              <a:rPr lang="en-US" sz="1300" dirty="0" smtClean="0"/>
              <a:t>and who herself or himself dispenses such drugs  </a:t>
            </a:r>
          </a:p>
          <a:p>
            <a:pPr algn="just" eaLnBrk="1" hangingPunct="1"/>
            <a:r>
              <a:rPr lang="en-US" sz="1300" u="sng" dirty="0" smtClean="0"/>
              <a:t>is not required to register</a:t>
            </a:r>
            <a:r>
              <a:rPr lang="en-US" sz="1300" dirty="0" smtClean="0"/>
              <a:t> pursuant to this Section. </a:t>
            </a:r>
          </a:p>
          <a:p>
            <a:pPr algn="just" eaLnBrk="1" hangingPunct="1">
              <a:buFont typeface="Arial" pitchFamily="34" charset="0"/>
              <a:buNone/>
            </a:pPr>
            <a:endParaRPr lang="en-US" sz="1300" dirty="0" smtClean="0"/>
          </a:p>
          <a:p>
            <a:pPr algn="just" eaLnBrk="1" hangingPunct="1"/>
            <a:endParaRPr lang="en-US" sz="1300" dirty="0" smtClean="0"/>
          </a:p>
          <a:p>
            <a:pPr algn="just" eaLnBrk="1" hangingPunct="1"/>
            <a:endParaRPr lang="en-US" sz="1300" dirty="0" smtClean="0"/>
          </a:p>
          <a:p>
            <a:pPr algn="just" eaLnBrk="1" hangingPunct="1"/>
            <a:endParaRPr lang="en-US" sz="1300" dirty="0"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FD599C5D-21A0-4D33-95E7-EF3174F26F8D}" type="slidenum">
              <a:rPr lang="en-US"/>
              <a:pPr>
                <a:defRPr/>
              </a:pPr>
              <a:t>15</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74638"/>
            <a:ext cx="9144000" cy="1143000"/>
          </a:xfrm>
        </p:spPr>
        <p:txBody>
          <a:bodyPr/>
          <a:lstStyle/>
          <a:p>
            <a:pPr algn="l" eaLnBrk="1" hangingPunct="1"/>
            <a:r>
              <a:rPr lang="en-US" sz="1600" b="1" smtClean="0">
                <a:latin typeface="Andre Heavy SF" pitchFamily="34" charset="0"/>
              </a:rPr>
              <a:t>5. 	Dispensing Controlled Substances: </a:t>
            </a:r>
            <a:r>
              <a:rPr lang="en-US" sz="3200" b="1" smtClean="0">
                <a:latin typeface="Andre Heavy SF" pitchFamily="34" charset="0"/>
              </a:rPr>
              <a:t/>
            </a:r>
            <a:br>
              <a:rPr lang="en-US" sz="3200" b="1" smtClean="0">
                <a:latin typeface="Andre Heavy SF" pitchFamily="34" charset="0"/>
              </a:rPr>
            </a:br>
            <a:r>
              <a:rPr lang="en-US" sz="3200" b="1" smtClean="0">
                <a:latin typeface="Andre Heavy SF" pitchFamily="34" charset="0"/>
              </a:rPr>
              <a:t>5.3 	Dispensing Requirements</a:t>
            </a:r>
            <a:endParaRPr lang="en-US" sz="3200" smtClean="0">
              <a:solidFill>
                <a:srgbClr val="C00000"/>
              </a:solidFill>
              <a:latin typeface="Andre Heavy SF" pitchFamily="34" charset="0"/>
            </a:endParaRPr>
          </a:p>
        </p:txBody>
      </p:sp>
      <p:sp>
        <p:nvSpPr>
          <p:cNvPr id="16387" name="Content Placeholder 2"/>
          <p:cNvSpPr>
            <a:spLocks noGrp="1"/>
          </p:cNvSpPr>
          <p:nvPr>
            <p:ph idx="1"/>
          </p:nvPr>
        </p:nvSpPr>
        <p:spPr/>
        <p:txBody>
          <a:bodyPr/>
          <a:lstStyle/>
          <a:p>
            <a:pPr algn="just" eaLnBrk="1" hangingPunct="1"/>
            <a:r>
              <a:rPr lang="en-US" sz="2000" smtClean="0"/>
              <a:t>The practitioner </a:t>
            </a:r>
            <a:r>
              <a:rPr lang="en-US" sz="2000" b="1" u="sng" smtClean="0"/>
              <a:t>must dispense</a:t>
            </a:r>
            <a:r>
              <a:rPr lang="en-US" sz="2000" u="sng" smtClean="0"/>
              <a:t> such drugs </a:t>
            </a:r>
            <a:r>
              <a:rPr lang="en-US" sz="2000" b="1" u="sng" smtClean="0"/>
              <a:t>in </a:t>
            </a:r>
            <a:r>
              <a:rPr lang="en-US" sz="2000" u="sng" smtClean="0"/>
              <a:t>the manufacturer's labeled package </a:t>
            </a:r>
            <a:r>
              <a:rPr lang="en-US" sz="2000" smtClean="0"/>
              <a:t>with the practitioner's name, the patient’s name, and the date dispensed, </a:t>
            </a:r>
            <a:r>
              <a:rPr lang="en-US" sz="2000" u="sng" smtClean="0"/>
              <a:t>or,</a:t>
            </a:r>
            <a:r>
              <a:rPr lang="en-US" sz="2000" smtClean="0"/>
              <a:t> if such drugs are </a:t>
            </a:r>
            <a:r>
              <a:rPr lang="en-US" sz="2000" b="1" smtClean="0"/>
              <a:t>not </a:t>
            </a:r>
            <a:r>
              <a:rPr lang="en-US" sz="2000" smtClean="0"/>
              <a:t>dispensed in the manufacturer’s labeled package</a:t>
            </a:r>
            <a:r>
              <a:rPr lang="en-US" sz="2000" b="1" smtClean="0"/>
              <a:t>,</a:t>
            </a:r>
            <a:r>
              <a:rPr lang="en-US" sz="2000" smtClean="0"/>
              <a:t> </a:t>
            </a:r>
            <a:r>
              <a:rPr lang="en-US" sz="2000" u="sng" smtClean="0"/>
              <a:t>they must be dispensed in a container which bears the following information:</a:t>
            </a:r>
          </a:p>
          <a:p>
            <a:pPr eaLnBrk="1" hangingPunct="1">
              <a:buFont typeface="Arial" pitchFamily="34" charset="0"/>
              <a:buNone/>
            </a:pPr>
            <a:r>
              <a:rPr lang="en-US" sz="2000" smtClean="0"/>
              <a:t>		(a) Practitioner's name;</a:t>
            </a:r>
          </a:p>
          <a:p>
            <a:pPr eaLnBrk="1" hangingPunct="1">
              <a:buFont typeface="Arial" pitchFamily="34" charset="0"/>
              <a:buNone/>
            </a:pPr>
            <a:r>
              <a:rPr lang="en-US" sz="2000" smtClean="0"/>
              <a:t>		(b) Patient's name;</a:t>
            </a:r>
          </a:p>
          <a:p>
            <a:pPr eaLnBrk="1" hangingPunct="1">
              <a:buFont typeface="Arial" pitchFamily="34" charset="0"/>
              <a:buNone/>
            </a:pPr>
            <a:r>
              <a:rPr lang="en-US" sz="2000" smtClean="0"/>
              <a:t>		(c) Date dispensed;</a:t>
            </a:r>
          </a:p>
          <a:p>
            <a:pPr eaLnBrk="1" hangingPunct="1">
              <a:buFont typeface="Arial" pitchFamily="34" charset="0"/>
              <a:buNone/>
            </a:pPr>
            <a:r>
              <a:rPr lang="en-US" sz="2000" smtClean="0"/>
              <a:t>		(d) Name and strength of drug; and</a:t>
            </a:r>
          </a:p>
          <a:p>
            <a:pPr eaLnBrk="1" hangingPunct="1">
              <a:buFont typeface="Arial" pitchFamily="34" charset="0"/>
              <a:buNone/>
            </a:pPr>
            <a:r>
              <a:rPr lang="en-US" sz="2000" smtClean="0"/>
              <a:t>		(e) Directions for use.</a:t>
            </a:r>
            <a:r>
              <a:rPr lang="en-US" smtClean="0"/>
              <a:t/>
            </a:r>
            <a:br>
              <a:rPr lang="en-US" smtClean="0"/>
            </a:br>
            <a:endParaRPr lang="en-US"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4EBD0E68-13B4-43CE-8E77-EA4549136ECC}" type="slidenum">
              <a:rPr lang="en-US"/>
              <a:pPr>
                <a:defRPr/>
              </a:pPr>
              <a:t>16</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685800"/>
            <a:ext cx="9144000" cy="715963"/>
          </a:xfrm>
        </p:spPr>
        <p:txBody>
          <a:bodyPr/>
          <a:lstStyle/>
          <a:p>
            <a:pPr marL="3175" indent="-3175" algn="l" eaLnBrk="1" hangingPunct="1"/>
            <a:r>
              <a:rPr lang="en-US" sz="1600" b="1" smtClean="0">
                <a:latin typeface="Andre Heavy SF" pitchFamily="34" charset="0"/>
              </a:rPr>
              <a:t>5. 	Dispensing Controlled Substances: </a:t>
            </a:r>
            <a:r>
              <a:rPr lang="en-US" sz="3000" b="1" smtClean="0">
                <a:latin typeface="Andre Heavy SF" pitchFamily="34" charset="0"/>
              </a:rPr>
              <a:t/>
            </a:r>
            <a:br>
              <a:rPr lang="en-US" sz="3000" b="1" smtClean="0">
                <a:latin typeface="Andre Heavy SF" pitchFamily="34" charset="0"/>
              </a:rPr>
            </a:br>
            <a:r>
              <a:rPr lang="en-US" sz="3000" b="1" smtClean="0">
                <a:latin typeface="Andre Heavy SF" pitchFamily="34" charset="0"/>
              </a:rPr>
              <a:t>5.4	Violations for Dispensing Schedule II or III 	Controlled Substances</a:t>
            </a:r>
            <a:r>
              <a:rPr lang="en-US" sz="3000" smtClean="0">
                <a:latin typeface="Andre Heavy SF" pitchFamily="34" charset="0"/>
              </a:rPr>
              <a:t/>
            </a:r>
            <a:br>
              <a:rPr lang="en-US" sz="3000" smtClean="0">
                <a:latin typeface="Andre Heavy SF" pitchFamily="34" charset="0"/>
              </a:rPr>
            </a:br>
            <a:endParaRPr lang="en-US" sz="3000" smtClean="0">
              <a:solidFill>
                <a:srgbClr val="9933FF"/>
              </a:solidFill>
              <a:latin typeface="Andre Heavy SF" pitchFamily="34" charset="0"/>
            </a:endParaRPr>
          </a:p>
        </p:txBody>
      </p:sp>
      <p:sp>
        <p:nvSpPr>
          <p:cNvPr id="17411" name="Content Placeholder 2"/>
          <p:cNvSpPr>
            <a:spLocks noGrp="1"/>
          </p:cNvSpPr>
          <p:nvPr>
            <p:ph idx="1"/>
          </p:nvPr>
        </p:nvSpPr>
        <p:spPr>
          <a:xfrm>
            <a:off x="0" y="1600200"/>
            <a:ext cx="9144000" cy="5105400"/>
          </a:xfrm>
        </p:spPr>
        <p:txBody>
          <a:bodyPr/>
          <a:lstStyle/>
          <a:p>
            <a:pPr algn="just" eaLnBrk="1" hangingPunct="1">
              <a:lnSpc>
                <a:spcPct val="150000"/>
              </a:lnSpc>
              <a:spcBef>
                <a:spcPts val="575"/>
              </a:spcBef>
              <a:buFont typeface="Arial" pitchFamily="34" charset="0"/>
              <a:buNone/>
            </a:pPr>
            <a:r>
              <a:rPr lang="en-US" sz="1800" smtClean="0"/>
              <a:t>Violations for Dispensing Schedule II or III Controlled Substances:</a:t>
            </a:r>
          </a:p>
          <a:p>
            <a:pPr marL="615950" lvl="1" indent="-342900" algn="just" eaLnBrk="1" hangingPunct="1">
              <a:lnSpc>
                <a:spcPct val="150000"/>
              </a:lnSpc>
              <a:spcBef>
                <a:spcPts val="375"/>
              </a:spcBef>
              <a:buFont typeface="Arial" pitchFamily="34" charset="0"/>
              <a:buChar char="•"/>
            </a:pPr>
            <a:r>
              <a:rPr lang="en-US" sz="1800" smtClean="0"/>
              <a:t>Constitutes grounds for denial of medical license or other disciplinary action.</a:t>
            </a:r>
          </a:p>
          <a:p>
            <a:pPr marL="615950" lvl="1" indent="-342900" algn="just" eaLnBrk="1" hangingPunct="1">
              <a:lnSpc>
                <a:spcPct val="150000"/>
              </a:lnSpc>
              <a:spcBef>
                <a:spcPts val="375"/>
              </a:spcBef>
              <a:buFont typeface="Arial" pitchFamily="34" charset="0"/>
              <a:buChar char="•"/>
            </a:pPr>
            <a:r>
              <a:rPr lang="en-US" sz="1800" smtClean="0"/>
              <a:t>§458.331 and §459.015 were amended to establish disciplinary grounds for physicians.</a:t>
            </a:r>
          </a:p>
          <a:p>
            <a:pPr algn="just" eaLnBrk="1" hangingPunct="1">
              <a:buFont typeface="Arial" pitchFamily="34" charset="0"/>
              <a:buNone/>
            </a:pPr>
            <a:r>
              <a:rPr lang="en-US" sz="1800" b="1" smtClean="0"/>
              <a:t>Public Health Emergency</a:t>
            </a:r>
            <a:endParaRPr lang="en-US" sz="1800" smtClean="0"/>
          </a:p>
          <a:p>
            <a:pPr algn="just" eaLnBrk="1" hangingPunct="1"/>
            <a:r>
              <a:rPr lang="en-US" sz="1800" smtClean="0"/>
              <a:t>Establishes immediate authority for the DOH to identify dispensing practitioners who have purchased more than an </a:t>
            </a:r>
            <a:r>
              <a:rPr lang="en-US" sz="1800" b="1" smtClean="0"/>
              <a:t>average of 2,000 unit dosages</a:t>
            </a:r>
            <a:r>
              <a:rPr lang="en-US" sz="1800" smtClean="0"/>
              <a:t> of Schedule II or III controlled substances per month during the </a:t>
            </a:r>
            <a:r>
              <a:rPr lang="en-US" sz="1800" b="1" smtClean="0"/>
              <a:t>prior 6 months. </a:t>
            </a:r>
            <a:r>
              <a:rPr lang="en-US" sz="1800" smtClean="0"/>
              <a:t>Upon coordination with the AG, Dept of Law Enforcement, and local law enforcement agencies, these authorities </a:t>
            </a:r>
            <a:r>
              <a:rPr lang="en-US" sz="1800" b="1" smtClean="0"/>
              <a:t>shall enter the premises of such dispensing practitioners to quarantine any inventory </a:t>
            </a:r>
            <a:r>
              <a:rPr lang="en-US" sz="1800" smtClean="0"/>
              <a:t>of Schedule II or III controlled substances.</a:t>
            </a:r>
          </a:p>
          <a:p>
            <a:pPr algn="just" eaLnBrk="1" hangingPunct="1"/>
            <a:r>
              <a:rPr lang="en-US" sz="1800" smtClean="0"/>
              <a:t>Any Schedule II or III controlled substances that remain in the possession of the practitioner 31 days after the effective date of the Act (July 1, 2011) are </a:t>
            </a:r>
            <a:r>
              <a:rPr lang="en-US" sz="1800" b="1" smtClean="0"/>
              <a:t>deemed contraband and may be seized and destroyed.</a:t>
            </a:r>
            <a:r>
              <a:rPr lang="en-US" sz="1800" smtClean="0"/>
              <a:t> </a:t>
            </a:r>
            <a:endParaRPr lang="en-US" smtClean="0"/>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B855E5B1-6DAE-4FCA-8FA6-FEA31ED15693}" type="slidenum">
              <a:rPr lang="en-US"/>
              <a:pPr>
                <a:defRPr/>
              </a:pPr>
              <a:t>17</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648200"/>
            <a:ext cx="8305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838200"/>
          </a:xfrm>
        </p:spPr>
        <p:txBody>
          <a:bodyPr rtlCol="0">
            <a:normAutofit/>
          </a:bodyPr>
          <a:lstStyle/>
          <a:p>
            <a:pPr algn="l" eaLnBrk="1" fontAlgn="auto" hangingPunct="1">
              <a:spcAft>
                <a:spcPts val="0"/>
              </a:spcAft>
              <a:defRPr/>
            </a:pPr>
            <a:r>
              <a:rPr lang="en-US" sz="1800" b="1" dirty="0" smtClean="0">
                <a:latin typeface="Andre Heavy SF" pitchFamily="34" charset="0"/>
              </a:rPr>
              <a:t>6.	The Florida Prescription Drug Monitoring Program (E-FORCSE)</a:t>
            </a:r>
            <a:r>
              <a:rPr lang="en-US" sz="3100" dirty="0" smtClean="0">
                <a:latin typeface="Andre Heavy SF" pitchFamily="34" charset="0"/>
              </a:rPr>
              <a:t/>
            </a:r>
            <a:br>
              <a:rPr lang="en-US" sz="3100" dirty="0" smtClean="0">
                <a:latin typeface="Andre Heavy SF" pitchFamily="34" charset="0"/>
              </a:rPr>
            </a:br>
            <a:r>
              <a:rPr lang="en-US" sz="2400" b="1" dirty="0" smtClean="0">
                <a:latin typeface="Andre Heavy SF" pitchFamily="34" charset="0"/>
              </a:rPr>
              <a:t>6.1	What It Is and Who Is Required to Report</a:t>
            </a:r>
            <a:endParaRPr lang="en-US" dirty="0">
              <a:solidFill>
                <a:srgbClr val="00B050"/>
              </a:solidFill>
              <a:latin typeface="Andre Heavy SF" pitchFamily="34" charset="0"/>
            </a:endParaRPr>
          </a:p>
        </p:txBody>
      </p:sp>
      <p:sp>
        <p:nvSpPr>
          <p:cNvPr id="3" name="Content Placeholder 2"/>
          <p:cNvSpPr>
            <a:spLocks noGrp="1"/>
          </p:cNvSpPr>
          <p:nvPr>
            <p:ph idx="1"/>
          </p:nvPr>
        </p:nvSpPr>
        <p:spPr>
          <a:xfrm>
            <a:off x="228600" y="762000"/>
            <a:ext cx="8763000" cy="5715000"/>
          </a:xfrm>
        </p:spPr>
        <p:txBody>
          <a:bodyPr rtlCol="0">
            <a:normAutofit fontScale="47500" lnSpcReduction="20000"/>
          </a:bodyPr>
          <a:lstStyle/>
          <a:p>
            <a:pPr algn="just" eaLnBrk="1" fontAlgn="auto" hangingPunct="1">
              <a:spcAft>
                <a:spcPts val="0"/>
              </a:spcAft>
              <a:defRPr/>
            </a:pPr>
            <a:r>
              <a:rPr lang="en-US" sz="3300" dirty="0" smtClean="0"/>
              <a:t>In response to Florida’s severe and well-publicized problems with illegal prescription drug diversion and abuse a database has been created that monitors the dispensing of controlled substances. The Prescription Drug Monitoring Program, under Florida Statutes Section 893.055 (see Appendix 11) is called E-FORCSE (Florida Online Reporting Controlled Substance Evaluation). </a:t>
            </a:r>
          </a:p>
          <a:p>
            <a:pPr algn="just" eaLnBrk="1" fontAlgn="auto" hangingPunct="1">
              <a:spcAft>
                <a:spcPts val="0"/>
              </a:spcAft>
              <a:buFont typeface="Arial" pitchFamily="34" charset="0"/>
              <a:buNone/>
              <a:defRPr/>
            </a:pPr>
            <a:endParaRPr lang="en-US" sz="3300" dirty="0" smtClean="0"/>
          </a:p>
          <a:p>
            <a:pPr algn="just" eaLnBrk="1" fontAlgn="auto" hangingPunct="1">
              <a:spcAft>
                <a:spcPts val="0"/>
              </a:spcAft>
              <a:defRPr/>
            </a:pPr>
            <a:r>
              <a:rPr lang="en-US" sz="3300" u="sng" dirty="0" smtClean="0"/>
              <a:t>This web-based program went live on October 18, 2011, and the new law requires ALL pharmacies to report the dispensing of controlled substances (within 7 days of dispensing). Physicians who merely prescribe or administer</a:t>
            </a:r>
            <a:r>
              <a:rPr lang="en-US" sz="3300" b="1" u="sng" dirty="0" smtClean="0"/>
              <a:t> </a:t>
            </a:r>
            <a:r>
              <a:rPr lang="en-US" sz="3300" u="sng" dirty="0" smtClean="0"/>
              <a:t>controlled substances are</a:t>
            </a:r>
            <a:r>
              <a:rPr lang="en-US" sz="3300" b="1" u="sng" dirty="0" smtClean="0"/>
              <a:t> </a:t>
            </a:r>
            <a:r>
              <a:rPr lang="en-US" sz="3300" u="sng" dirty="0" smtClean="0"/>
              <a:t>not required to report these or review the information in the database unless they also</a:t>
            </a:r>
            <a:r>
              <a:rPr lang="en-US" sz="3300" b="1" u="sng" dirty="0" smtClean="0"/>
              <a:t> </a:t>
            </a:r>
            <a:r>
              <a:rPr lang="en-US" sz="3300" u="sng" dirty="0" smtClean="0"/>
              <a:t>dispense the controlled substances. </a:t>
            </a:r>
            <a:r>
              <a:rPr lang="en-US" sz="3300" dirty="0" smtClean="0"/>
              <a:t>***</a:t>
            </a:r>
          </a:p>
          <a:p>
            <a:pPr algn="just" eaLnBrk="1" fontAlgn="auto" hangingPunct="1">
              <a:spcAft>
                <a:spcPts val="0"/>
              </a:spcAft>
              <a:defRPr/>
            </a:pPr>
            <a:endParaRPr lang="en-US" sz="3300" dirty="0" smtClean="0"/>
          </a:p>
          <a:p>
            <a:pPr algn="just" eaLnBrk="1" fontAlgn="auto" hangingPunct="1">
              <a:spcAft>
                <a:spcPts val="0"/>
              </a:spcAft>
              <a:defRPr/>
            </a:pPr>
            <a:r>
              <a:rPr lang="en-US" sz="3300" dirty="0" smtClean="0"/>
              <a:t>Dispensing</a:t>
            </a:r>
            <a:r>
              <a:rPr lang="en-US" sz="3300" b="1" dirty="0" smtClean="0"/>
              <a:t> </a:t>
            </a:r>
            <a:r>
              <a:rPr lang="en-US" sz="3300" dirty="0" smtClean="0"/>
              <a:t>is defined as “the transfer of possession of one or more doses of a medicinal drug by a pharmacist or other licensed practitioner to the ultimate consumer thereof or to one who represents that it is his or her intention not to consume or use the same but to transfer the same to the ultimate consumer or user for consumption by the ultimate consumer or user.”</a:t>
            </a:r>
          </a:p>
          <a:p>
            <a:pPr algn="just" eaLnBrk="1" fontAlgn="auto" hangingPunct="1">
              <a:spcAft>
                <a:spcPts val="0"/>
              </a:spcAft>
              <a:buFont typeface="Arial" pitchFamily="34" charset="0"/>
              <a:buNone/>
              <a:defRPr/>
            </a:pPr>
            <a:endParaRPr lang="en-US" sz="3300" dirty="0" smtClean="0"/>
          </a:p>
          <a:p>
            <a:pPr algn="just" eaLnBrk="1" fontAlgn="auto" hangingPunct="1">
              <a:spcAft>
                <a:spcPts val="0"/>
              </a:spcAft>
              <a:defRPr/>
            </a:pPr>
            <a:r>
              <a:rPr lang="en-US" sz="3300" dirty="0" smtClean="0"/>
              <a:t>Controlled substance prescription information will only be collected for patients who are 16 years or older.  </a:t>
            </a:r>
          </a:p>
          <a:p>
            <a:pPr algn="just" eaLnBrk="1" fontAlgn="auto" hangingPunct="1">
              <a:spcAft>
                <a:spcPts val="0"/>
              </a:spcAft>
              <a:buNone/>
              <a:defRPr/>
            </a:pPr>
            <a:endParaRPr lang="en-US" sz="3300" dirty="0" smtClean="0"/>
          </a:p>
          <a:p>
            <a:pPr lvl="0">
              <a:buNone/>
            </a:pPr>
            <a:r>
              <a:rPr lang="en-US" sz="3300" dirty="0" smtClean="0"/>
              <a:t>	</a:t>
            </a:r>
            <a:r>
              <a:rPr lang="en-US" sz="3400" dirty="0" smtClean="0"/>
              <a:t>***Note: SB 904 proposes to amend the Florida Prescription Drug Monitoring Program to </a:t>
            </a:r>
          </a:p>
          <a:p>
            <a:pPr lvl="1"/>
            <a:r>
              <a:rPr lang="en-US" sz="3000" b="1" u="sng" dirty="0" smtClean="0"/>
              <a:t>REQUIRE every prescriber</a:t>
            </a:r>
            <a:r>
              <a:rPr lang="en-US" sz="3000" dirty="0" smtClean="0"/>
              <a:t>, prior to prescribing a Schedule II, III or IV controlled substance, to </a:t>
            </a:r>
            <a:r>
              <a:rPr lang="en-US" sz="3000" u="sng" dirty="0" smtClean="0"/>
              <a:t>access the information </a:t>
            </a:r>
            <a:r>
              <a:rPr lang="en-US" sz="3000" dirty="0" smtClean="0"/>
              <a:t>contained in the prescription drug monitoring database </a:t>
            </a:r>
            <a:r>
              <a:rPr lang="en-US" sz="3000" b="1" dirty="0" smtClean="0"/>
              <a:t>and</a:t>
            </a:r>
            <a:r>
              <a:rPr lang="en-US" sz="3000" dirty="0" smtClean="0"/>
              <a:t> </a:t>
            </a:r>
            <a:r>
              <a:rPr lang="en-US" sz="3000" u="sng" dirty="0" smtClean="0"/>
              <a:t>indicate on the face of the prescription that such review was completed. </a:t>
            </a:r>
          </a:p>
          <a:p>
            <a:pPr lvl="1"/>
            <a:r>
              <a:rPr lang="en-US" sz="3000" dirty="0" smtClean="0"/>
              <a:t> It also proposes to </a:t>
            </a:r>
            <a:r>
              <a:rPr lang="en-US" sz="3000" b="1" u="sng" dirty="0" smtClean="0"/>
              <a:t>REQUIRE</a:t>
            </a:r>
            <a:r>
              <a:rPr lang="en-US" sz="3000" u="sng" dirty="0" smtClean="0"/>
              <a:t> </a:t>
            </a:r>
            <a:r>
              <a:rPr lang="en-US" sz="3000" b="1" u="sng" dirty="0" smtClean="0"/>
              <a:t>pharmacists to access the database independently </a:t>
            </a:r>
            <a:r>
              <a:rPr lang="en-US" sz="3000" u="sng" dirty="0" smtClean="0"/>
              <a:t>if the pharmacist doubts that the required review was performed by the prescriber, </a:t>
            </a:r>
            <a:r>
              <a:rPr lang="en-US" sz="3000" dirty="0" smtClean="0"/>
              <a:t>or if the pharmacist believes that the prescriber does not have a dispensing history or relationship with the patient.</a:t>
            </a:r>
          </a:p>
          <a:p>
            <a:pPr algn="just" eaLnBrk="1" fontAlgn="auto" hangingPunct="1">
              <a:spcAft>
                <a:spcPts val="0"/>
              </a:spcAft>
              <a:buNone/>
              <a:defRPr/>
            </a:pPr>
            <a:endParaRPr lang="en-US" sz="3300"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94A385E4-1986-4549-9202-316277DAB47D}" type="slidenum">
              <a:rPr lang="en-US"/>
              <a:pPr>
                <a:defRPr/>
              </a:pPr>
              <a:t>18</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52400"/>
            <a:ext cx="9144000" cy="1143000"/>
          </a:xfrm>
        </p:spPr>
        <p:txBody>
          <a:bodyPr/>
          <a:lstStyle/>
          <a:p>
            <a:pPr algn="l" eaLnBrk="1" hangingPunct="1"/>
            <a:r>
              <a:rPr lang="en-US" sz="1800" b="1" dirty="0" smtClean="0">
                <a:latin typeface="Andre Heavy SF" pitchFamily="34" charset="0"/>
              </a:rPr>
              <a:t>6.	The Florida Prescription Drug Monitoring Program (E-FORCSE) </a:t>
            </a:r>
            <a:r>
              <a:rPr lang="en-US" sz="3000" b="1" dirty="0" smtClean="0">
                <a:latin typeface="Andre Heavy SF" pitchFamily="34" charset="0"/>
              </a:rPr>
              <a:t/>
            </a:r>
            <a:br>
              <a:rPr lang="en-US" sz="3000" b="1" dirty="0" smtClean="0">
                <a:latin typeface="Andre Heavy SF" pitchFamily="34" charset="0"/>
              </a:rPr>
            </a:br>
            <a:r>
              <a:rPr lang="en-US" sz="3000" b="1" dirty="0" smtClean="0">
                <a:latin typeface="Andre Heavy SF" pitchFamily="34" charset="0"/>
              </a:rPr>
              <a:t>6.2	Dispensing That Is Not Required to be 	Reported.  </a:t>
            </a:r>
            <a:endParaRPr lang="en-US" sz="3000" dirty="0" smtClean="0">
              <a:solidFill>
                <a:srgbClr val="00B050"/>
              </a:solidFill>
              <a:latin typeface="Andre Heavy SF" pitchFamily="34" charset="0"/>
            </a:endParaRPr>
          </a:p>
        </p:txBody>
      </p:sp>
      <p:sp>
        <p:nvSpPr>
          <p:cNvPr id="3" name="Content Placeholder 2"/>
          <p:cNvSpPr>
            <a:spLocks noGrp="1"/>
          </p:cNvSpPr>
          <p:nvPr>
            <p:ph idx="1"/>
          </p:nvPr>
        </p:nvSpPr>
        <p:spPr>
          <a:xfrm>
            <a:off x="381000" y="1295400"/>
            <a:ext cx="8458200" cy="5181600"/>
          </a:xfrm>
        </p:spPr>
        <p:txBody>
          <a:bodyPr rtlCol="0">
            <a:normAutofit lnSpcReduction="10000"/>
          </a:bodyPr>
          <a:lstStyle/>
          <a:p>
            <a:pPr algn="just" eaLnBrk="1" fontAlgn="auto" hangingPunct="1">
              <a:spcAft>
                <a:spcPts val="0"/>
              </a:spcAft>
              <a:defRPr/>
            </a:pPr>
            <a:r>
              <a:rPr lang="en-US" sz="1900" dirty="0" smtClean="0"/>
              <a:t>A health care practitioner is </a:t>
            </a:r>
            <a:r>
              <a:rPr lang="en-US" sz="1900" b="1" dirty="0" smtClean="0"/>
              <a:t>not required to report </a:t>
            </a:r>
            <a:r>
              <a:rPr lang="en-US" sz="1900" dirty="0" smtClean="0"/>
              <a:t>to E-FORCSE when:</a:t>
            </a:r>
          </a:p>
          <a:p>
            <a:pPr lvl="1" algn="just" eaLnBrk="1" fontAlgn="auto" hangingPunct="1">
              <a:spcAft>
                <a:spcPts val="0"/>
              </a:spcAft>
              <a:defRPr/>
            </a:pPr>
            <a:r>
              <a:rPr lang="en-US" sz="1900" u="sng" dirty="0" smtClean="0"/>
              <a:t>Administering a single dose of medicine directly to a patient</a:t>
            </a:r>
            <a:r>
              <a:rPr lang="en-US" sz="1900" dirty="0" smtClean="0"/>
              <a:t>, if the amount is adequate to treat the patient for that particular treatment session;</a:t>
            </a:r>
          </a:p>
          <a:p>
            <a:pPr lvl="1" algn="just" eaLnBrk="1" fontAlgn="auto" hangingPunct="1">
              <a:spcAft>
                <a:spcPts val="0"/>
              </a:spcAft>
              <a:defRPr/>
            </a:pPr>
            <a:r>
              <a:rPr lang="en-US" sz="1900" u="sng" dirty="0" smtClean="0"/>
              <a:t>administering </a:t>
            </a:r>
            <a:r>
              <a:rPr lang="en-US" sz="1900" dirty="0" smtClean="0"/>
              <a:t>the medication to a patient or resident receiving care as a </a:t>
            </a:r>
            <a:r>
              <a:rPr lang="en-US" sz="1900" u="sng" dirty="0" smtClean="0"/>
              <a:t>patient at a hospital, nursing home, ambulatory surgical center, hospice, or intermediate care facility for the developmentally disabled;</a:t>
            </a:r>
          </a:p>
          <a:p>
            <a:pPr lvl="1" algn="just" eaLnBrk="1" fontAlgn="auto" hangingPunct="1">
              <a:spcAft>
                <a:spcPts val="0"/>
              </a:spcAft>
              <a:defRPr/>
            </a:pPr>
            <a:r>
              <a:rPr lang="en-US" sz="1900" u="sng" dirty="0" smtClean="0"/>
              <a:t>administering</a:t>
            </a:r>
            <a:r>
              <a:rPr lang="en-US" sz="1900" dirty="0" smtClean="0"/>
              <a:t> or dispensing the medication in the health care system of the </a:t>
            </a:r>
            <a:r>
              <a:rPr lang="en-US" sz="1900" u="sng" dirty="0" smtClean="0"/>
              <a:t>Florida Department of Corrections; </a:t>
            </a:r>
          </a:p>
          <a:p>
            <a:pPr lvl="1" algn="just" eaLnBrk="1" fontAlgn="auto" hangingPunct="1">
              <a:spcAft>
                <a:spcPts val="0"/>
              </a:spcAft>
              <a:defRPr/>
            </a:pPr>
            <a:r>
              <a:rPr lang="en-US" sz="1900" u="sng" dirty="0" smtClean="0"/>
              <a:t>administering</a:t>
            </a:r>
            <a:r>
              <a:rPr lang="en-US" sz="1900" dirty="0" smtClean="0"/>
              <a:t> the medication in the </a:t>
            </a:r>
            <a:r>
              <a:rPr lang="en-US" sz="1900" u="sng" dirty="0" smtClean="0"/>
              <a:t>emergency room </a:t>
            </a:r>
            <a:r>
              <a:rPr lang="en-US" sz="1900" dirty="0" smtClean="0"/>
              <a:t>of a licensed hospital;</a:t>
            </a:r>
          </a:p>
          <a:p>
            <a:pPr lvl="1" algn="just" eaLnBrk="1" fontAlgn="auto" hangingPunct="1">
              <a:spcAft>
                <a:spcPts val="0"/>
              </a:spcAft>
              <a:defRPr/>
            </a:pPr>
            <a:r>
              <a:rPr lang="en-US" sz="1900" u="sng" dirty="0" smtClean="0"/>
              <a:t>administering or dispensing the medication to a patient under the age of 16; </a:t>
            </a:r>
            <a:r>
              <a:rPr lang="en-US" sz="1900" dirty="0" smtClean="0"/>
              <a:t>or</a:t>
            </a:r>
          </a:p>
          <a:p>
            <a:pPr lvl="1" algn="just" eaLnBrk="1" fontAlgn="auto" hangingPunct="1">
              <a:spcAft>
                <a:spcPts val="0"/>
              </a:spcAft>
              <a:defRPr/>
            </a:pPr>
            <a:r>
              <a:rPr lang="en-US" sz="1900" u="sng" dirty="0" smtClean="0"/>
              <a:t>dispensing a one-time, 72-hour re-supply </a:t>
            </a:r>
            <a:r>
              <a:rPr lang="en-US" sz="1900" dirty="0" smtClean="0"/>
              <a:t>of a controlled substance.</a:t>
            </a:r>
          </a:p>
          <a:p>
            <a:pPr algn="just" eaLnBrk="1" fontAlgn="auto" hangingPunct="1">
              <a:spcAft>
                <a:spcPts val="0"/>
              </a:spcAft>
              <a:defRPr/>
            </a:pPr>
            <a:r>
              <a:rPr lang="en-US" sz="1900" dirty="0" smtClean="0"/>
              <a:t>It is advisable to check the website for each patient who may present a risk for “doctor-shopping” or being over-prescribed with controlled substances.  Time will tell whether malpractice actions or disciplinary investigations may occur if doctors who would have checked the website become responsible for negligently prescribing to potentially high-risk patients.</a:t>
            </a:r>
          </a:p>
          <a:p>
            <a:pPr lvl="1" algn="just" eaLnBrk="1" fontAlgn="auto" hangingPunct="1">
              <a:spcAft>
                <a:spcPts val="0"/>
              </a:spcAft>
              <a:buFont typeface="Arial" pitchFamily="34" charset="0"/>
              <a:buNone/>
              <a:defRPr/>
            </a:pPr>
            <a:endParaRPr lang="en-US" sz="2200" dirty="0"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9F8E0412-7042-43CF-870D-DBBCB4D0FEED}" type="slidenum">
              <a:rPr lang="en-US"/>
              <a:pPr>
                <a:defRPr/>
              </a:pPr>
              <a:t>19</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dirty="0" smtClean="0"/>
              <a:t>8 MISTAKES IN 8 MINUTES</a:t>
            </a:r>
            <a:endParaRPr lang="en-US" sz="3600" dirty="0"/>
          </a:p>
        </p:txBody>
      </p:sp>
      <p:sp>
        <p:nvSpPr>
          <p:cNvPr id="3" name="Content Placeholder 2"/>
          <p:cNvSpPr>
            <a:spLocks noGrp="1"/>
          </p:cNvSpPr>
          <p:nvPr>
            <p:ph idx="1"/>
          </p:nvPr>
        </p:nvSpPr>
        <p:spPr>
          <a:xfrm>
            <a:off x="0" y="457200"/>
            <a:ext cx="9144000" cy="4678363"/>
          </a:xfrm>
        </p:spPr>
        <p:txBody>
          <a:bodyPr/>
          <a:lstStyle/>
          <a:p>
            <a:pPr marL="1825625" indent="-1479550">
              <a:buNone/>
            </a:pPr>
            <a:r>
              <a:rPr lang="en-US" sz="1400" b="1" dirty="0" smtClean="0"/>
              <a:t>Mistake 1:	</a:t>
            </a:r>
            <a:r>
              <a:rPr lang="en-US" sz="1400" dirty="0" smtClean="0"/>
              <a:t>Failing to either write a prescription for a controlled-substance</a:t>
            </a:r>
            <a:r>
              <a:rPr lang="en-US" sz="1400" b="1" dirty="0" smtClean="0"/>
              <a:t> </a:t>
            </a:r>
            <a:r>
              <a:rPr lang="en-US" sz="1400" dirty="0" smtClean="0"/>
              <a:t>prescription on a standardized counterfeit-proof prescription pad produced by a vendor approved by the DOH or electronically prescribe the controlled-substance prescription.</a:t>
            </a:r>
          </a:p>
          <a:p>
            <a:pPr marL="1825625" indent="-1479550">
              <a:buNone/>
            </a:pPr>
            <a:r>
              <a:rPr lang="en-US" sz="1400" b="1" dirty="0" smtClean="0"/>
              <a:t>Mistake 2:	</a:t>
            </a:r>
            <a:r>
              <a:rPr lang="en-US" sz="1400" dirty="0" smtClean="0"/>
              <a:t>Failing to register as a Controlled Substance Prescribing Practitioner if you are a physician, or an osteopathic doctor who prescribes any controlled substance for the treatment of “chronic nonmalignant pain”.</a:t>
            </a:r>
          </a:p>
          <a:p>
            <a:pPr marL="1825625" lvl="1" indent="-1479550">
              <a:buNone/>
            </a:pPr>
            <a:r>
              <a:rPr lang="en-US" sz="1400" dirty="0" smtClean="0"/>
              <a:t>	</a:t>
            </a:r>
            <a:r>
              <a:rPr lang="en-US" sz="1400" b="1" u="sng" dirty="0" smtClean="0"/>
              <a:t>Chronic Nonmalignant Pain </a:t>
            </a:r>
            <a:r>
              <a:rPr lang="en-US" sz="1400" b="1" i="1" dirty="0" smtClean="0"/>
              <a:t> </a:t>
            </a:r>
            <a:r>
              <a:rPr lang="en-US" sz="1400" dirty="0" smtClean="0"/>
              <a:t>is defined as pain that is unrelated to cancer or rheumatoid arthritis and which (a) persists beyond the usual course of the disease or the injury that is the cause of the pain  or (b</a:t>
            </a:r>
            <a:r>
              <a:rPr lang="en-US" sz="1400" smtClean="0"/>
              <a:t>) persists more </a:t>
            </a:r>
            <a:r>
              <a:rPr lang="en-US" sz="1400" dirty="0" smtClean="0"/>
              <a:t>than 90 days after surgery.  </a:t>
            </a:r>
          </a:p>
          <a:p>
            <a:pPr marL="1825625" indent="-1479550">
              <a:buNone/>
            </a:pPr>
            <a:r>
              <a:rPr lang="en-US" sz="1400" b="1" dirty="0" smtClean="0"/>
              <a:t>Mistake 3:	</a:t>
            </a:r>
            <a:r>
              <a:rPr lang="en-US" sz="1400" dirty="0" smtClean="0"/>
              <a:t>Failing to satisfy </a:t>
            </a:r>
            <a:r>
              <a:rPr lang="en-US" sz="1400" b="1" dirty="0" smtClean="0"/>
              <a:t>all</a:t>
            </a:r>
            <a:r>
              <a:rPr lang="en-US" sz="1400" dirty="0" smtClean="0"/>
              <a:t> the documentation </a:t>
            </a:r>
            <a:r>
              <a:rPr lang="en-US" sz="1400" b="1" dirty="0" smtClean="0"/>
              <a:t>and</a:t>
            </a:r>
            <a:r>
              <a:rPr lang="en-US" sz="1400" dirty="0" smtClean="0"/>
              <a:t> standard of care requirements when a controlled substances has been prescribed to treat chronic nonmalignant pain. (unless you meet one of the few exceptions for certain board-certified physicians)</a:t>
            </a:r>
          </a:p>
          <a:p>
            <a:pPr marL="1825625" indent="-1479550">
              <a:buNone/>
            </a:pPr>
            <a:r>
              <a:rPr lang="en-US" sz="1400" b="1" dirty="0" smtClean="0"/>
              <a:t>Mistake 4:	</a:t>
            </a:r>
            <a:r>
              <a:rPr lang="en-US" sz="1400" dirty="0" smtClean="0"/>
              <a:t>Failing to satisfy the additional medical-record documentation requirements as required by the Board for prescriptions treating </a:t>
            </a:r>
            <a:r>
              <a:rPr lang="en-US" sz="1400" b="1" dirty="0" smtClean="0"/>
              <a:t>any</a:t>
            </a:r>
            <a:r>
              <a:rPr lang="en-US" sz="1400" dirty="0" smtClean="0"/>
              <a:t> pain, not just those for chronic non-malignant pain.</a:t>
            </a:r>
          </a:p>
          <a:p>
            <a:pPr marL="1825625" indent="-1479550">
              <a:buNone/>
            </a:pPr>
            <a:r>
              <a:rPr lang="en-US" sz="1400" b="1" dirty="0" smtClean="0"/>
              <a:t>Mistake 5:	</a:t>
            </a:r>
            <a:r>
              <a:rPr lang="en-US" sz="1400" dirty="0" smtClean="0"/>
              <a:t>Dispensing Schedule II or Schedule III controlled substances beyond the following exceptions: free complimentary packages to your own patients, a 14-day supply in connection with a surgical procedure, clinical trial, for the treatment of an opiate addiction, hospice treatment, within the Department of Corrections.</a:t>
            </a:r>
          </a:p>
          <a:p>
            <a:pPr marL="1825625" indent="-1479550">
              <a:buNone/>
            </a:pPr>
            <a:r>
              <a:rPr lang="en-US" sz="1400" b="1" dirty="0" smtClean="0"/>
              <a:t>Mistake 6:	</a:t>
            </a:r>
            <a:r>
              <a:rPr lang="en-US" sz="1400" dirty="0" smtClean="0"/>
              <a:t>Failing to register as dispensing practitioner with your licensing board if you dispense medicinal drugs for any direct or indirect remuneration.</a:t>
            </a:r>
          </a:p>
          <a:p>
            <a:pPr marL="1825625" indent="-1479550">
              <a:buNone/>
            </a:pPr>
            <a:r>
              <a:rPr lang="en-US" sz="1400" b="1" dirty="0" smtClean="0"/>
              <a:t>Mistake 7:	</a:t>
            </a:r>
            <a:r>
              <a:rPr lang="en-US" sz="1400" dirty="0" smtClean="0"/>
              <a:t>Failing to register with the Prescription Drug Monitoring Program’s electronic database called E-FORCSE, failing to report the dispensing of controlled substances within 7 days of dispensing to E-FORCSE, and although not required now, it would be mistake to not use the database to check your patients’ use of controlled substances before prescribing a controlled substance to them. </a:t>
            </a:r>
          </a:p>
          <a:p>
            <a:pPr marL="1825625" indent="-1479550">
              <a:buNone/>
            </a:pPr>
            <a:r>
              <a:rPr lang="en-US" sz="1400" b="1" dirty="0" smtClean="0"/>
              <a:t>Mistake 8:	</a:t>
            </a:r>
            <a:r>
              <a:rPr lang="en-US" sz="1400" dirty="0" smtClean="0"/>
              <a:t>Failing to register as a pain-management clinic and failing to designate a physician for the pain-management clinic responsible for satisfying all physical, operational, and safety and health requirements.</a:t>
            </a:r>
            <a:endParaRPr lang="en-US" sz="14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10100AA9-3378-4698-AE5D-1188B9D4E7E8}" type="slidenum">
              <a:rPr lang="en-US" smtClean="0"/>
              <a:pPr>
                <a:defRPr/>
              </a:pPr>
              <a:t>2</a:t>
            </a:fld>
            <a:endParaRPr lang="en-US" dirty="0"/>
          </a:p>
        </p:txBody>
      </p:sp>
      <p:sp>
        <p:nvSpPr>
          <p:cNvPr id="5" name="TextBox 5"/>
          <p:cNvSpPr txBox="1">
            <a:spLocks noChangeArrowheads="1"/>
          </p:cNvSpPr>
          <p:nvPr/>
        </p:nvSpPr>
        <p:spPr bwMode="auto">
          <a:xfrm>
            <a:off x="0" y="6611937"/>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28600"/>
            <a:ext cx="9144000" cy="1020763"/>
          </a:xfrm>
        </p:spPr>
        <p:txBody>
          <a:bodyPr/>
          <a:lstStyle/>
          <a:p>
            <a:pPr algn="l" eaLnBrk="1" hangingPunct="1"/>
            <a:r>
              <a:rPr lang="en-US" sz="1800" b="1" smtClean="0">
                <a:latin typeface="Andre Heavy SF" pitchFamily="34" charset="0"/>
              </a:rPr>
              <a:t>6.	The Florida Prescription Drug Monitoring Program (E-FORCSE) </a:t>
            </a:r>
            <a:r>
              <a:rPr lang="en-US" sz="3200" b="1" smtClean="0">
                <a:latin typeface="Andre Heavy SF" pitchFamily="34" charset="0"/>
              </a:rPr>
              <a:t/>
            </a:r>
            <a:br>
              <a:rPr lang="en-US" sz="3200" b="1" smtClean="0">
                <a:latin typeface="Andre Heavy SF" pitchFamily="34" charset="0"/>
              </a:rPr>
            </a:br>
            <a:r>
              <a:rPr lang="en-US" sz="3200" b="1" smtClean="0">
                <a:latin typeface="Andre Heavy SF" pitchFamily="34" charset="0"/>
              </a:rPr>
              <a:t>6.3	What Must Be Reported to E-FORSCE</a:t>
            </a:r>
            <a:endParaRPr lang="en-US" sz="3200" smtClean="0">
              <a:solidFill>
                <a:srgbClr val="00B050"/>
              </a:solidFill>
              <a:latin typeface="Andre Heavy SF" pitchFamily="34" charset="0"/>
            </a:endParaRPr>
          </a:p>
        </p:txBody>
      </p:sp>
      <p:sp>
        <p:nvSpPr>
          <p:cNvPr id="3" name="Content Placeholder 2"/>
          <p:cNvSpPr>
            <a:spLocks noGrp="1"/>
          </p:cNvSpPr>
          <p:nvPr>
            <p:ph idx="1"/>
          </p:nvPr>
        </p:nvSpPr>
        <p:spPr>
          <a:xfrm>
            <a:off x="152400" y="1219200"/>
            <a:ext cx="8686800" cy="5410200"/>
          </a:xfrm>
        </p:spPr>
        <p:txBody>
          <a:bodyPr rtlCol="0">
            <a:normAutofit fontScale="55000" lnSpcReduction="20000"/>
          </a:bodyPr>
          <a:lstStyle/>
          <a:p>
            <a:pPr algn="just" eaLnBrk="1" fontAlgn="auto" hangingPunct="1">
              <a:spcAft>
                <a:spcPts val="0"/>
              </a:spcAft>
              <a:defRPr/>
            </a:pPr>
            <a:r>
              <a:rPr lang="en-US" sz="2900" dirty="0" smtClean="0"/>
              <a:t>A healthcare practitioner who </a:t>
            </a:r>
            <a:r>
              <a:rPr lang="en-US" sz="2900" b="1" dirty="0" smtClean="0"/>
              <a:t>dispenses</a:t>
            </a:r>
            <a:r>
              <a:rPr lang="en-US" sz="2900" dirty="0" smtClean="0"/>
              <a:t> a controlled substance and is not exempt from reporting for the reasons discussed in the previous slide, </a:t>
            </a:r>
            <a:r>
              <a:rPr lang="en-US" sz="2900" b="1" dirty="0" smtClean="0"/>
              <a:t>must report the following</a:t>
            </a:r>
            <a:r>
              <a:rPr lang="en-US" sz="2900" dirty="0" smtClean="0"/>
              <a:t> information to E-FORCSE </a:t>
            </a:r>
            <a:r>
              <a:rPr lang="en-US" sz="2900" b="1" dirty="0" smtClean="0"/>
              <a:t>within 7 days of dispensing</a:t>
            </a:r>
            <a:r>
              <a:rPr lang="en-US" sz="2900" dirty="0" smtClean="0"/>
              <a:t>:</a:t>
            </a:r>
          </a:p>
          <a:p>
            <a:pPr lvl="1" algn="just" eaLnBrk="1" fontAlgn="auto" hangingPunct="1">
              <a:spcAft>
                <a:spcPts val="0"/>
              </a:spcAft>
              <a:defRPr/>
            </a:pPr>
            <a:r>
              <a:rPr lang="en-US" sz="2900" dirty="0" smtClean="0"/>
              <a:t>name of the prescribing practitioner, prescribing practitioner's federal Drug Enforcement Administration (DEA) number; </a:t>
            </a:r>
          </a:p>
          <a:p>
            <a:pPr lvl="1" algn="just" eaLnBrk="1" fontAlgn="auto" hangingPunct="1">
              <a:spcAft>
                <a:spcPts val="0"/>
              </a:spcAft>
              <a:defRPr/>
            </a:pPr>
            <a:r>
              <a:rPr lang="en-US" sz="2900" dirty="0" smtClean="0"/>
              <a:t>prescribing practitioner's National Provider Identification (NPI) number (or other appropriate identification number); </a:t>
            </a:r>
          </a:p>
          <a:p>
            <a:pPr lvl="1" algn="just" eaLnBrk="1" fontAlgn="auto" hangingPunct="1">
              <a:spcAft>
                <a:spcPts val="0"/>
              </a:spcAft>
              <a:defRPr/>
            </a:pPr>
            <a:r>
              <a:rPr lang="en-US" sz="2900" dirty="0" smtClean="0"/>
              <a:t>date of the prescription; </a:t>
            </a:r>
          </a:p>
          <a:p>
            <a:pPr lvl="1" algn="just" eaLnBrk="1" fontAlgn="auto" hangingPunct="1">
              <a:spcAft>
                <a:spcPts val="0"/>
              </a:spcAft>
              <a:defRPr/>
            </a:pPr>
            <a:r>
              <a:rPr lang="en-US" sz="2900" dirty="0" smtClean="0"/>
              <a:t>date the prescription was filled/dispensed; </a:t>
            </a:r>
          </a:p>
          <a:p>
            <a:pPr lvl="1" algn="just" eaLnBrk="1" fontAlgn="auto" hangingPunct="1">
              <a:spcAft>
                <a:spcPts val="0"/>
              </a:spcAft>
              <a:defRPr/>
            </a:pPr>
            <a:r>
              <a:rPr lang="en-US" sz="2900" dirty="0" smtClean="0"/>
              <a:t> refill number;</a:t>
            </a:r>
          </a:p>
          <a:p>
            <a:pPr lvl="1" algn="just" eaLnBrk="1" fontAlgn="auto" hangingPunct="1">
              <a:spcAft>
                <a:spcPts val="0"/>
              </a:spcAft>
              <a:defRPr/>
            </a:pPr>
            <a:r>
              <a:rPr lang="en-US" sz="2900" dirty="0" smtClean="0"/>
              <a:t>patient's method of payment (private pay, Medicaid, Medicare, commercial insurance, military installations and Veterans Administration, workers compensation, Indian nation, or other); </a:t>
            </a:r>
          </a:p>
          <a:p>
            <a:pPr lvl="1" algn="just" eaLnBrk="1" fontAlgn="auto" hangingPunct="1">
              <a:spcAft>
                <a:spcPts val="0"/>
              </a:spcAft>
              <a:defRPr/>
            </a:pPr>
            <a:r>
              <a:rPr lang="en-US" sz="2900" dirty="0" smtClean="0"/>
              <a:t>patient's full name, address, date of birth and gender; </a:t>
            </a:r>
          </a:p>
          <a:p>
            <a:pPr lvl="1" algn="just" eaLnBrk="1" fontAlgn="auto" hangingPunct="1">
              <a:spcAft>
                <a:spcPts val="0"/>
              </a:spcAft>
              <a:defRPr/>
            </a:pPr>
            <a:r>
              <a:rPr lang="en-US" sz="2900" dirty="0" smtClean="0"/>
              <a:t>name, National Drug Control (NDC) number, quantity, and strength of the controlled substance dispensed; </a:t>
            </a:r>
          </a:p>
          <a:p>
            <a:pPr lvl="1" algn="just" eaLnBrk="1" fontAlgn="auto" hangingPunct="1">
              <a:spcAft>
                <a:spcPts val="0"/>
              </a:spcAft>
              <a:defRPr/>
            </a:pPr>
            <a:r>
              <a:rPr lang="en-US" sz="2900" dirty="0" smtClean="0"/>
              <a:t>full name, DEA number and address of the pharmacy or other location from which a controlled substance was dispensed (if the controlled substance was dispensed by a practitioner other than a pharmacist, the practitioner's full name, DEA number, and address); </a:t>
            </a:r>
          </a:p>
          <a:p>
            <a:pPr lvl="1" algn="just" eaLnBrk="1" fontAlgn="auto" hangingPunct="1">
              <a:spcAft>
                <a:spcPts val="0"/>
              </a:spcAft>
              <a:defRPr/>
            </a:pPr>
            <a:r>
              <a:rPr lang="en-US" sz="2900" dirty="0" smtClean="0"/>
              <a:t>name of the pharmacy or practitioner, other than a pharmacist, dispensing the controlled substance and the practitioner's NPI; and </a:t>
            </a:r>
          </a:p>
          <a:p>
            <a:pPr lvl="1" algn="just" eaLnBrk="1" fontAlgn="auto" hangingPunct="1">
              <a:spcAft>
                <a:spcPts val="0"/>
              </a:spcAft>
              <a:defRPr/>
            </a:pPr>
            <a:r>
              <a:rPr lang="en-US" sz="2900" dirty="0" smtClean="0"/>
              <a:t>other appropriate identifying information as determined by DOH rule.</a:t>
            </a:r>
          </a:p>
          <a:p>
            <a:pPr lvl="1" algn="just" eaLnBrk="1" fontAlgn="auto" hangingPunct="1">
              <a:spcAft>
                <a:spcPts val="0"/>
              </a:spcAft>
              <a:defRPr/>
            </a:pPr>
            <a:endParaRPr lang="en-US" sz="2000"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02A7D3B4-8F18-434C-BA84-E4C3F598A987}" type="slidenum">
              <a:rPr lang="en-US"/>
              <a:pPr>
                <a:defRPr/>
              </a:pPr>
              <a:t>20</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algn="l" eaLnBrk="1" fontAlgn="auto" hangingPunct="1">
              <a:spcAft>
                <a:spcPts val="0"/>
              </a:spcAft>
              <a:defRPr/>
            </a:pPr>
            <a:r>
              <a:rPr lang="en-US" sz="1800" b="1" dirty="0" smtClean="0">
                <a:latin typeface="Andre Heavy SF" pitchFamily="34" charset="0"/>
              </a:rPr>
              <a:t>6.	The Florida Prescription Drug Monitoring Program (E-FORCSE) </a:t>
            </a:r>
            <a:r>
              <a:rPr lang="en-US" sz="3200" b="1" dirty="0" smtClean="0">
                <a:latin typeface="Andre Heavy SF" pitchFamily="34" charset="0"/>
              </a:rPr>
              <a:t/>
            </a:r>
            <a:br>
              <a:rPr lang="en-US" sz="3200" b="1" dirty="0" smtClean="0">
                <a:latin typeface="Andre Heavy SF" pitchFamily="34" charset="0"/>
              </a:rPr>
            </a:br>
            <a:r>
              <a:rPr lang="en-US" sz="3200" b="1" dirty="0" smtClean="0">
                <a:latin typeface="Andre Heavy SF" pitchFamily="34" charset="0"/>
              </a:rPr>
              <a:t>6.4	How To Access a Patient’s Information on the 	E-FORCSE Database</a:t>
            </a:r>
            <a:endParaRPr lang="en-US" sz="3200" dirty="0">
              <a:solidFill>
                <a:srgbClr val="00B050"/>
              </a:solidFill>
              <a:latin typeface="Andre Heavy SF" pitchFamily="34" charset="0"/>
            </a:endParaRPr>
          </a:p>
        </p:txBody>
      </p:sp>
      <p:sp>
        <p:nvSpPr>
          <p:cNvPr id="21507" name="Content Placeholder 2"/>
          <p:cNvSpPr>
            <a:spLocks noGrp="1"/>
          </p:cNvSpPr>
          <p:nvPr>
            <p:ph idx="1"/>
          </p:nvPr>
        </p:nvSpPr>
        <p:spPr>
          <a:xfrm>
            <a:off x="152400" y="1524000"/>
            <a:ext cx="8839200" cy="4876800"/>
          </a:xfrm>
        </p:spPr>
        <p:txBody>
          <a:bodyPr/>
          <a:lstStyle/>
          <a:p>
            <a:pPr algn="just" eaLnBrk="1" hangingPunct="1">
              <a:spcBef>
                <a:spcPct val="0"/>
              </a:spcBef>
            </a:pPr>
            <a:r>
              <a:rPr lang="en-US" sz="1400" dirty="0" smtClean="0"/>
              <a:t>Physicians, osteopathic physicians, podiatrists, nurses, pharmacists, and dentists will have direct access to their specific patient’s information.  </a:t>
            </a:r>
          </a:p>
          <a:p>
            <a:pPr algn="just" eaLnBrk="1" hangingPunct="1">
              <a:spcBef>
                <a:spcPct val="0"/>
              </a:spcBef>
              <a:buFont typeface="Arial" pitchFamily="34" charset="0"/>
              <a:buNone/>
            </a:pPr>
            <a:r>
              <a:rPr lang="en-US" sz="1400" dirty="0" smtClean="0"/>
              <a:t> </a:t>
            </a:r>
          </a:p>
          <a:p>
            <a:pPr algn="just" eaLnBrk="1" hangingPunct="1">
              <a:spcBef>
                <a:spcPct val="0"/>
              </a:spcBef>
            </a:pPr>
            <a:r>
              <a:rPr lang="en-US" sz="1400" u="sng" dirty="0" smtClean="0"/>
              <a:t>Practitioners are not required to access the E-FORCSE database before prescribing a controlled substance. However, as discussed above and as emphasized by the DOH, practitioners are advised to do so.  </a:t>
            </a:r>
          </a:p>
          <a:p>
            <a:pPr algn="just" eaLnBrk="1" hangingPunct="1">
              <a:spcBef>
                <a:spcPct val="0"/>
              </a:spcBef>
              <a:buFont typeface="Arial" pitchFamily="34" charset="0"/>
              <a:buNone/>
            </a:pPr>
            <a:r>
              <a:rPr lang="en-US" sz="1400" u="sng" dirty="0" smtClean="0"/>
              <a:t> </a:t>
            </a:r>
          </a:p>
          <a:p>
            <a:pPr algn="just" eaLnBrk="1" hangingPunct="1">
              <a:spcBef>
                <a:spcPct val="0"/>
              </a:spcBef>
            </a:pPr>
            <a:r>
              <a:rPr lang="en-US" sz="1400" dirty="0" smtClean="0"/>
              <a:t>Indirect access may be requested by the following organizations, upon being verified and authenticated by program staff:</a:t>
            </a:r>
          </a:p>
          <a:p>
            <a:pPr lvl="1" algn="just" eaLnBrk="1" hangingPunct="1">
              <a:spcBef>
                <a:spcPct val="0"/>
              </a:spcBef>
            </a:pPr>
            <a:r>
              <a:rPr lang="en-US" sz="1400" dirty="0" smtClean="0"/>
              <a:t>A patient, legal guardian or designated health care surrogate who submits a notarized written request, for the purpose of verifying the information collected. </a:t>
            </a:r>
          </a:p>
          <a:p>
            <a:pPr lvl="1" algn="just" eaLnBrk="1" hangingPunct="1">
              <a:spcBef>
                <a:spcPct val="0"/>
              </a:spcBef>
            </a:pPr>
            <a:r>
              <a:rPr lang="en-US" sz="1400" dirty="0" smtClean="0"/>
              <a:t>The Department of Health or appropriate health care regulatory boards who are involved in a specific investigation involving a designated individual for one or more prescribed controlled substances; </a:t>
            </a:r>
          </a:p>
          <a:p>
            <a:pPr lvl="1" algn="just" eaLnBrk="1" hangingPunct="1">
              <a:spcBef>
                <a:spcPct val="0"/>
              </a:spcBef>
            </a:pPr>
            <a:r>
              <a:rPr lang="en-US" sz="1400" dirty="0" smtClean="0"/>
              <a:t> The Attorney General for Medicaid fraud cases involving prescribed controlled substances; </a:t>
            </a:r>
          </a:p>
          <a:p>
            <a:pPr lvl="1" algn="just" eaLnBrk="1" hangingPunct="1">
              <a:spcBef>
                <a:spcPct val="0"/>
              </a:spcBef>
            </a:pPr>
            <a:r>
              <a:rPr lang="en-US" sz="1400" dirty="0" smtClean="0"/>
              <a:t> A law enforcement agency during active investigations regarding potential criminal activity, fraud, or theft regarding prescribed controlled substances; or </a:t>
            </a:r>
          </a:p>
          <a:p>
            <a:pPr lvl="1" algn="just" eaLnBrk="1" hangingPunct="1">
              <a:spcBef>
                <a:spcPct val="0"/>
              </a:spcBef>
            </a:pPr>
            <a:r>
              <a:rPr lang="en-US" sz="1400" dirty="0" smtClean="0"/>
              <a:t>The Department of Health for the purpose of calculating performance measures; and </a:t>
            </a:r>
          </a:p>
          <a:p>
            <a:pPr lvl="1" algn="just" eaLnBrk="1" hangingPunct="1">
              <a:spcBef>
                <a:spcPct val="0"/>
              </a:spcBef>
            </a:pPr>
            <a:r>
              <a:rPr lang="en-US" sz="1400" dirty="0" smtClean="0"/>
              <a:t>The Program Implementation and Oversight Task Force for its report to the Governor, President of the Senate, and Speaker of the House of Representatives. </a:t>
            </a:r>
          </a:p>
          <a:p>
            <a:pPr algn="just" eaLnBrk="1" hangingPunct="1">
              <a:spcBef>
                <a:spcPct val="0"/>
              </a:spcBef>
              <a:buFont typeface="Arial" pitchFamily="34" charset="0"/>
              <a:buNone/>
            </a:pPr>
            <a:r>
              <a:rPr lang="en-US" sz="1400" dirty="0" smtClean="0"/>
              <a:t> </a:t>
            </a:r>
          </a:p>
          <a:p>
            <a:pPr algn="just" eaLnBrk="1" hangingPunct="1">
              <a:spcBef>
                <a:spcPct val="0"/>
              </a:spcBef>
            </a:pPr>
            <a:r>
              <a:rPr lang="en-US" sz="1400" dirty="0" smtClean="0"/>
              <a:t>Finally, if the DOH Program Manager observes a pattern that indicates a patient may be “doctor shopping” or attempting to obtain multiple prescriptions for controlled substances from multiple health care practitioners, the information may be provided to law enforcement.</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ED3EE8F8-37F0-4FEE-8D3F-22A282FC1B25}" type="slidenum">
              <a:rPr lang="en-US"/>
              <a:pPr>
                <a:defRPr/>
              </a:pPr>
              <a:t>21</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28600"/>
            <a:ext cx="9144000" cy="1143000"/>
          </a:xfrm>
        </p:spPr>
        <p:txBody>
          <a:bodyPr/>
          <a:lstStyle/>
          <a:p>
            <a:pPr algn="l" eaLnBrk="1" hangingPunct="1"/>
            <a:r>
              <a:rPr lang="en-US" sz="1600" b="1" dirty="0" smtClean="0">
                <a:latin typeface="Andre Heavy SF" pitchFamily="34" charset="0"/>
              </a:rPr>
              <a:t>6.	The Florida Prescription Drug Monitoring Program (E-FORCSE) </a:t>
            </a:r>
            <a:r>
              <a:rPr lang="en-US" sz="2800" b="1" dirty="0" smtClean="0">
                <a:latin typeface="Andre Heavy SF" pitchFamily="34" charset="0"/>
              </a:rPr>
              <a:t/>
            </a:r>
            <a:br>
              <a:rPr lang="en-US" sz="2800" b="1" dirty="0" smtClean="0">
                <a:latin typeface="Andre Heavy SF" pitchFamily="34" charset="0"/>
              </a:rPr>
            </a:br>
            <a:r>
              <a:rPr lang="en-US" sz="2400" b="1" dirty="0" smtClean="0">
                <a:latin typeface="Andre Heavy SF" pitchFamily="34" charset="0"/>
              </a:rPr>
              <a:t>6.5	How To Request an Account With the 	Prescription 	Drug Monitoring Program and E-FORCSE database</a:t>
            </a:r>
            <a:endParaRPr lang="en-US" sz="2400" dirty="0" smtClean="0">
              <a:solidFill>
                <a:srgbClr val="00B050"/>
              </a:solidFill>
              <a:latin typeface="Andre Heavy SF" pitchFamily="34" charset="0"/>
            </a:endParaRPr>
          </a:p>
        </p:txBody>
      </p:sp>
      <p:sp>
        <p:nvSpPr>
          <p:cNvPr id="3" name="Content Placeholder 2"/>
          <p:cNvSpPr>
            <a:spLocks noGrp="1"/>
          </p:cNvSpPr>
          <p:nvPr>
            <p:ph idx="1"/>
          </p:nvPr>
        </p:nvSpPr>
        <p:spPr>
          <a:xfrm>
            <a:off x="304800" y="1447800"/>
            <a:ext cx="8610600" cy="5105400"/>
          </a:xfrm>
        </p:spPr>
        <p:txBody>
          <a:bodyPr rtlCol="0">
            <a:normAutofit fontScale="47500" lnSpcReduction="20000"/>
          </a:bodyPr>
          <a:lstStyle/>
          <a:p>
            <a:pPr algn="just" eaLnBrk="1" fontAlgn="auto" hangingPunct="1">
              <a:spcAft>
                <a:spcPts val="0"/>
              </a:spcAft>
              <a:defRPr/>
            </a:pPr>
            <a:r>
              <a:rPr lang="en-US" sz="3400" dirty="0" smtClean="0"/>
              <a:t>The E-FORCSE Training Guide for Florida Practitioners and Pharmacists (see Appendix 12) contains an overview of the Prescription Drug Monitoring Program and a step-by-step guide for requesting an account and using the web-based program.</a:t>
            </a:r>
          </a:p>
          <a:p>
            <a:pPr algn="just" eaLnBrk="1" fontAlgn="auto" hangingPunct="1">
              <a:spcAft>
                <a:spcPts val="0"/>
              </a:spcAft>
              <a:defRPr/>
            </a:pPr>
            <a:r>
              <a:rPr lang="en-US" sz="3400" dirty="0" smtClean="0"/>
              <a:t>You will need the following information to request an account:</a:t>
            </a:r>
          </a:p>
          <a:p>
            <a:pPr lvl="1" algn="just" eaLnBrk="1" fontAlgn="auto" hangingPunct="1">
              <a:spcAft>
                <a:spcPts val="0"/>
              </a:spcAft>
              <a:defRPr/>
            </a:pPr>
            <a:r>
              <a:rPr lang="en-US" sz="3400" dirty="0" smtClean="0"/>
              <a:t>Name</a:t>
            </a:r>
          </a:p>
          <a:p>
            <a:pPr lvl="1" algn="just" eaLnBrk="1" fontAlgn="auto" hangingPunct="1">
              <a:spcAft>
                <a:spcPts val="0"/>
              </a:spcAft>
              <a:defRPr/>
            </a:pPr>
            <a:r>
              <a:rPr lang="en-US" sz="3400" dirty="0" smtClean="0"/>
              <a:t>Date of Birth</a:t>
            </a:r>
          </a:p>
          <a:p>
            <a:pPr lvl="1" algn="just" eaLnBrk="1" fontAlgn="auto" hangingPunct="1">
              <a:spcAft>
                <a:spcPts val="0"/>
              </a:spcAft>
              <a:defRPr/>
            </a:pPr>
            <a:r>
              <a:rPr lang="en-US" sz="3400" dirty="0" smtClean="0"/>
              <a:t>Last four digits of your Social Security Number</a:t>
            </a:r>
          </a:p>
          <a:p>
            <a:pPr lvl="1" algn="just" eaLnBrk="1" fontAlgn="auto" hangingPunct="1">
              <a:spcAft>
                <a:spcPts val="0"/>
              </a:spcAft>
              <a:defRPr/>
            </a:pPr>
            <a:r>
              <a:rPr lang="en-US" sz="3400" dirty="0" smtClean="0"/>
              <a:t>State License Number and License Type</a:t>
            </a:r>
          </a:p>
          <a:p>
            <a:pPr lvl="1" algn="just" eaLnBrk="1" fontAlgn="auto" hangingPunct="1">
              <a:spcAft>
                <a:spcPts val="0"/>
              </a:spcAft>
              <a:defRPr/>
            </a:pPr>
            <a:r>
              <a:rPr lang="en-US" sz="3400" dirty="0" smtClean="0"/>
              <a:t>Date License expires</a:t>
            </a:r>
          </a:p>
          <a:p>
            <a:pPr lvl="1" algn="just" eaLnBrk="1" fontAlgn="auto" hangingPunct="1">
              <a:spcAft>
                <a:spcPts val="0"/>
              </a:spcAft>
              <a:defRPr/>
            </a:pPr>
            <a:r>
              <a:rPr lang="en-US" sz="3400" dirty="0" smtClean="0"/>
              <a:t>DEA Number (if applicable) and NPI Number (if applicable)</a:t>
            </a:r>
          </a:p>
          <a:p>
            <a:pPr lvl="1" algn="just" eaLnBrk="1" fontAlgn="auto" hangingPunct="1">
              <a:spcAft>
                <a:spcPts val="0"/>
              </a:spcAft>
              <a:defRPr/>
            </a:pPr>
            <a:r>
              <a:rPr lang="en-US" sz="3400" dirty="0" smtClean="0"/>
              <a:t>Facility/Practice Name</a:t>
            </a:r>
          </a:p>
          <a:p>
            <a:pPr lvl="1" algn="just" eaLnBrk="1" fontAlgn="auto" hangingPunct="1">
              <a:spcAft>
                <a:spcPts val="0"/>
              </a:spcAft>
              <a:defRPr/>
            </a:pPr>
            <a:r>
              <a:rPr lang="en-US" sz="3400" dirty="0" smtClean="0"/>
              <a:t>Mailing address</a:t>
            </a:r>
          </a:p>
          <a:p>
            <a:pPr lvl="1" algn="just" eaLnBrk="1" fontAlgn="auto" hangingPunct="1">
              <a:spcAft>
                <a:spcPts val="0"/>
              </a:spcAft>
              <a:defRPr/>
            </a:pPr>
            <a:r>
              <a:rPr lang="en-US" sz="3400" dirty="0" smtClean="0"/>
              <a:t>Email address</a:t>
            </a:r>
          </a:p>
          <a:p>
            <a:pPr lvl="1" algn="just" eaLnBrk="1" fontAlgn="auto" hangingPunct="1">
              <a:spcAft>
                <a:spcPts val="0"/>
              </a:spcAft>
              <a:defRPr/>
            </a:pPr>
            <a:r>
              <a:rPr lang="en-US" sz="3400" dirty="0" smtClean="0"/>
              <a:t>Phone and fax numbers </a:t>
            </a:r>
          </a:p>
          <a:p>
            <a:pPr algn="just" eaLnBrk="1" fontAlgn="auto" hangingPunct="1">
              <a:spcAft>
                <a:spcPts val="0"/>
              </a:spcAft>
              <a:defRPr/>
            </a:pPr>
            <a:r>
              <a:rPr lang="en-US" sz="3400" dirty="0" smtClean="0"/>
              <a:t>If you are approved for an account, you will be notified via two separate emails:   </a:t>
            </a:r>
          </a:p>
          <a:p>
            <a:pPr algn="just" eaLnBrk="1" fontAlgn="auto" hangingPunct="1">
              <a:spcAft>
                <a:spcPts val="0"/>
              </a:spcAft>
              <a:defRPr/>
            </a:pPr>
            <a:r>
              <a:rPr lang="en-US" sz="3400" dirty="0" smtClean="0"/>
              <a:t>The first email will contain a temporary password and instructions for accessing the system.   </a:t>
            </a:r>
          </a:p>
          <a:p>
            <a:pPr algn="just" eaLnBrk="1" fontAlgn="auto" hangingPunct="1">
              <a:spcAft>
                <a:spcPts val="0"/>
              </a:spcAft>
              <a:defRPr/>
            </a:pPr>
            <a:r>
              <a:rPr lang="en-US" sz="3400" dirty="0" smtClean="0"/>
              <a:t>The second email will contain your personal identification number (PIN) that you will use to identify yourself if you need assistance with your account.  </a:t>
            </a:r>
          </a:p>
          <a:p>
            <a:pPr algn="just" eaLnBrk="1" fontAlgn="auto" hangingPunct="1">
              <a:spcAft>
                <a:spcPts val="0"/>
              </a:spcAft>
              <a:defRPr/>
            </a:pPr>
            <a:r>
              <a:rPr lang="en-US" sz="3400" dirty="0" smtClean="0"/>
              <a:t>You will be required to change the temporary password immediately when you first attempt to access the system. </a:t>
            </a:r>
          </a:p>
          <a:p>
            <a:pPr algn="just" eaLnBrk="1" fontAlgn="auto" hangingPunct="1">
              <a:spcAft>
                <a:spcPts val="0"/>
              </a:spcAft>
              <a:defRPr/>
            </a:pPr>
            <a:r>
              <a:rPr lang="en-US" sz="3400" dirty="0" smtClean="0"/>
              <a:t>Practitioners denied access to the system are to be notified of this in writing.  </a:t>
            </a:r>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987E31CE-06E4-4B9E-8D90-1330B027A0B3}" type="slidenum">
              <a:rPr lang="en-US"/>
              <a:pPr>
                <a:defRPr/>
              </a:pPr>
              <a:t>22</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pPr algn="l" eaLnBrk="1" hangingPunct="1"/>
            <a:r>
              <a:rPr lang="en-US" sz="1600" b="1" dirty="0" smtClean="0">
                <a:latin typeface="Andre Heavy SF" pitchFamily="34" charset="0"/>
              </a:rPr>
              <a:t>6.	The Florida Prescription Drug Monitoring Program (E-FORCSE) </a:t>
            </a:r>
            <a:r>
              <a:rPr lang="en-US" sz="2800" b="1" dirty="0" smtClean="0">
                <a:latin typeface="Andre Heavy SF" pitchFamily="34" charset="0"/>
              </a:rPr>
              <a:t/>
            </a:r>
            <a:br>
              <a:rPr lang="en-US" sz="2800" b="1" dirty="0" smtClean="0">
                <a:latin typeface="Andre Heavy SF" pitchFamily="34" charset="0"/>
              </a:rPr>
            </a:br>
            <a:r>
              <a:rPr lang="en-US" sz="2800" b="1" dirty="0" smtClean="0">
                <a:latin typeface="Andre Heavy SF" pitchFamily="34" charset="0"/>
              </a:rPr>
              <a:t>6.6	What Information Will a Practitioner Obtain 	From E-FORCSE and How Should the 	Practitioner Use the Information?</a:t>
            </a:r>
            <a:endParaRPr lang="en-US" sz="2800" dirty="0" smtClean="0">
              <a:latin typeface="Andre Heavy SF" pitchFamily="34" charset="0"/>
            </a:endParaRPr>
          </a:p>
        </p:txBody>
      </p:sp>
      <p:sp>
        <p:nvSpPr>
          <p:cNvPr id="3" name="Content Placeholder 2"/>
          <p:cNvSpPr>
            <a:spLocks noGrp="1"/>
          </p:cNvSpPr>
          <p:nvPr>
            <p:ph idx="1"/>
          </p:nvPr>
        </p:nvSpPr>
        <p:spPr>
          <a:xfrm>
            <a:off x="457200" y="1600200"/>
            <a:ext cx="8229600" cy="4953000"/>
          </a:xfrm>
        </p:spPr>
        <p:txBody>
          <a:bodyPr rtlCol="0">
            <a:normAutofit fontScale="47500" lnSpcReduction="20000"/>
          </a:bodyPr>
          <a:lstStyle/>
          <a:p>
            <a:pPr algn="just" eaLnBrk="1" fontAlgn="auto" hangingPunct="1">
              <a:spcAft>
                <a:spcPts val="0"/>
              </a:spcAft>
              <a:defRPr/>
            </a:pPr>
            <a:r>
              <a:rPr lang="en-US" sz="3400" dirty="0" smtClean="0"/>
              <a:t>E-FORCSE is always available.  In most cases, the patient advisory report will be available for viewing within minutes.</a:t>
            </a:r>
          </a:p>
          <a:p>
            <a:pPr algn="just" eaLnBrk="1" fontAlgn="auto" hangingPunct="1">
              <a:spcAft>
                <a:spcPts val="0"/>
              </a:spcAft>
              <a:defRPr/>
            </a:pPr>
            <a:endParaRPr lang="en-US" sz="3400" dirty="0" smtClean="0"/>
          </a:p>
          <a:p>
            <a:pPr algn="just" eaLnBrk="1" fontAlgn="auto" hangingPunct="1">
              <a:spcAft>
                <a:spcPts val="0"/>
              </a:spcAft>
              <a:defRPr/>
            </a:pPr>
            <a:r>
              <a:rPr lang="en-US" sz="3400" u="sng" dirty="0" smtClean="0"/>
              <a:t>A patient advisory report (PAR) is a summary of the controlled substance prescription information that has been reported to E-FORCSE for the health care practitioner’s specific patient for a specified period of time.  </a:t>
            </a:r>
            <a:r>
              <a:rPr lang="en-US" sz="3400" dirty="0" smtClean="0"/>
              <a:t>Controlled substance prescription information will only be collected for patients who are 16 years or older.  </a:t>
            </a:r>
          </a:p>
          <a:p>
            <a:pPr algn="just" eaLnBrk="1" fontAlgn="auto" hangingPunct="1">
              <a:spcAft>
                <a:spcPts val="0"/>
              </a:spcAft>
              <a:defRPr/>
            </a:pPr>
            <a:endParaRPr lang="en-US" sz="3400" dirty="0" smtClean="0"/>
          </a:p>
          <a:p>
            <a:pPr algn="just" eaLnBrk="1" fontAlgn="auto" hangingPunct="1">
              <a:spcAft>
                <a:spcPts val="0"/>
              </a:spcAft>
              <a:defRPr/>
            </a:pPr>
            <a:r>
              <a:rPr lang="en-US" sz="3400" dirty="0" smtClean="0"/>
              <a:t>The health care practitioner should use the report to supplement their patient evaluation, confirm the patient’s prescription history, document compliance with a therapeutic regimen, and identify potentially hazardous or fatal interactions.  The report may also help the health care practitioner determine if a patient is “doctor shopping” or trying to obtain multiple prescriptions for controlled substances from multiple health care practitioners, which is a felony in the State of Florida.</a:t>
            </a:r>
          </a:p>
          <a:p>
            <a:pPr algn="just" eaLnBrk="1" fontAlgn="auto" hangingPunct="1">
              <a:spcAft>
                <a:spcPts val="0"/>
              </a:spcAft>
              <a:defRPr/>
            </a:pPr>
            <a:endParaRPr lang="en-US" sz="3400" dirty="0" smtClean="0"/>
          </a:p>
          <a:p>
            <a:pPr algn="just" eaLnBrk="1" fontAlgn="auto" hangingPunct="1">
              <a:spcAft>
                <a:spcPts val="0"/>
              </a:spcAft>
              <a:defRPr/>
            </a:pPr>
            <a:r>
              <a:rPr lang="en-US" sz="3400" dirty="0" smtClean="0"/>
              <a:t>The report will be based on the search criteria and data entered by the dispensing practitioner or pharmacy.  Providers may obtain further information about particular prescriptions by contacting the dispensing practitioner or pharmacy.</a:t>
            </a:r>
          </a:p>
          <a:p>
            <a:pPr algn="just" eaLnBrk="1" fontAlgn="auto" hangingPunct="1">
              <a:spcAft>
                <a:spcPts val="0"/>
              </a:spcAft>
              <a:defRPr/>
            </a:pPr>
            <a:endParaRPr lang="en-US" sz="3400" dirty="0" smtClean="0"/>
          </a:p>
          <a:p>
            <a:pPr algn="just" eaLnBrk="1" fontAlgn="auto" hangingPunct="1">
              <a:spcAft>
                <a:spcPts val="0"/>
              </a:spcAft>
              <a:defRPr/>
            </a:pPr>
            <a:r>
              <a:rPr lang="en-US" sz="3400" dirty="0" smtClean="0"/>
              <a:t>For more information about E-FORCSE for practitioners, see the DOH’s E-FORSCE Fact Sheet contained in Appendix 13 of the Handbook.</a:t>
            </a:r>
            <a:r>
              <a:rPr lang="en-US" b="1" dirty="0" smtClean="0"/>
              <a:t>	</a:t>
            </a:r>
            <a:endParaRPr lang="en-US" dirty="0"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AC5DAD67-5059-4D32-9289-0993507B32E9}" type="slidenum">
              <a:rPr lang="en-US"/>
              <a:pPr>
                <a:defRPr/>
              </a:pPr>
              <a:t>23</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52400"/>
            <a:ext cx="9144000" cy="914400"/>
          </a:xfrm>
        </p:spPr>
        <p:txBody>
          <a:bodyPr/>
          <a:lstStyle/>
          <a:p>
            <a:pPr algn="l" eaLnBrk="1" hangingPunct="1"/>
            <a:r>
              <a:rPr lang="en-US" sz="1800" dirty="0" smtClean="0">
                <a:latin typeface="Andre Heavy SF" pitchFamily="34" charset="0"/>
              </a:rPr>
              <a:t>7. 	Registration and requirements for Pain Management Clinics.</a:t>
            </a:r>
            <a:r>
              <a:rPr lang="en-US" sz="3200" dirty="0" smtClean="0"/>
              <a:t/>
            </a:r>
            <a:br>
              <a:rPr lang="en-US" sz="3200" dirty="0" smtClean="0"/>
            </a:br>
            <a:r>
              <a:rPr lang="en-US" sz="3200" b="1" dirty="0" smtClean="0">
                <a:latin typeface="Andre Heavy SF" pitchFamily="34" charset="0"/>
              </a:rPr>
              <a:t>7.1 	Registration and Inspection 	Requirements</a:t>
            </a:r>
            <a:endParaRPr lang="en-US" sz="3200" dirty="0" smtClean="0">
              <a:latin typeface="Andre Heavy SF" pitchFamily="34" charset="0"/>
            </a:endParaRPr>
          </a:p>
        </p:txBody>
      </p:sp>
      <p:sp>
        <p:nvSpPr>
          <p:cNvPr id="3" name="Content Placeholder 2"/>
          <p:cNvSpPr>
            <a:spLocks noGrp="1"/>
          </p:cNvSpPr>
          <p:nvPr>
            <p:ph idx="1"/>
          </p:nvPr>
        </p:nvSpPr>
        <p:spPr>
          <a:xfrm>
            <a:off x="228600" y="1219200"/>
            <a:ext cx="8610600" cy="5105400"/>
          </a:xfrm>
        </p:spPr>
        <p:txBody>
          <a:bodyPr rtlCol="0">
            <a:normAutofit fontScale="55000" lnSpcReduction="20000"/>
          </a:bodyPr>
          <a:lstStyle/>
          <a:p>
            <a:pPr algn="just" eaLnBrk="1" fontAlgn="auto" hangingPunct="1">
              <a:spcAft>
                <a:spcPts val="0"/>
              </a:spcAft>
              <a:defRPr/>
            </a:pPr>
            <a:r>
              <a:rPr lang="en-US" sz="3300" u="sng" dirty="0" smtClean="0"/>
              <a:t>In addition to the rules that apply to individual providers </a:t>
            </a:r>
            <a:r>
              <a:rPr lang="en-US" sz="3300" dirty="0" smtClean="0"/>
              <a:t>who prescribe pain medication, as described in Section 3, each pain “clinic” location will have separate registration operation and protocol requirements, as described below.  </a:t>
            </a:r>
          </a:p>
          <a:p>
            <a:pPr algn="just" eaLnBrk="1" fontAlgn="auto" hangingPunct="1">
              <a:spcAft>
                <a:spcPts val="0"/>
              </a:spcAft>
              <a:defRPr/>
            </a:pPr>
            <a:endParaRPr lang="en-US" sz="3300" dirty="0" smtClean="0"/>
          </a:p>
          <a:p>
            <a:pPr algn="just" eaLnBrk="1" fontAlgn="auto" hangingPunct="1">
              <a:spcAft>
                <a:spcPts val="0"/>
              </a:spcAft>
              <a:defRPr/>
            </a:pPr>
            <a:r>
              <a:rPr lang="en-US" sz="3300" dirty="0" smtClean="0"/>
              <a:t>Florida Statutes Sections 458.3265 and 459.0137 (see Appendix 14) provide that any publicly or privately owned facility (medical practice location) that </a:t>
            </a:r>
            <a:r>
              <a:rPr lang="en-US" sz="3300" b="1" dirty="0" smtClean="0"/>
              <a:t>EITHER</a:t>
            </a:r>
            <a:r>
              <a:rPr lang="en-US" sz="3300" dirty="0" smtClean="0"/>
              <a:t>:</a:t>
            </a:r>
          </a:p>
          <a:p>
            <a:pPr algn="just" eaLnBrk="1" fontAlgn="auto" hangingPunct="1">
              <a:spcAft>
                <a:spcPts val="0"/>
              </a:spcAft>
              <a:buFont typeface="Arial" pitchFamily="34" charset="0"/>
              <a:buNone/>
              <a:defRPr/>
            </a:pPr>
            <a:r>
              <a:rPr lang="en-US" sz="3300" dirty="0" smtClean="0"/>
              <a:t> </a:t>
            </a:r>
          </a:p>
          <a:p>
            <a:pPr lvl="1" algn="just" eaLnBrk="1" fontAlgn="auto" hangingPunct="1">
              <a:spcAft>
                <a:spcPts val="0"/>
              </a:spcAft>
              <a:defRPr/>
            </a:pPr>
            <a:r>
              <a:rPr lang="en-US" sz="3300" u="sng" dirty="0" smtClean="0"/>
              <a:t>Advertises</a:t>
            </a:r>
            <a:r>
              <a:rPr lang="en-US" sz="3300" dirty="0" smtClean="0"/>
              <a:t>, in any medium, for any type of pain-management services; </a:t>
            </a:r>
          </a:p>
          <a:p>
            <a:pPr algn="just" eaLnBrk="1" fontAlgn="auto" hangingPunct="1">
              <a:spcAft>
                <a:spcPts val="0"/>
              </a:spcAft>
              <a:buNone/>
              <a:defRPr/>
            </a:pPr>
            <a:r>
              <a:rPr lang="en-US" sz="3300" dirty="0" smtClean="0"/>
              <a:t>					</a:t>
            </a:r>
            <a:r>
              <a:rPr lang="en-US" sz="4400" b="1" dirty="0" smtClean="0"/>
              <a:t>OR</a:t>
            </a:r>
            <a:endParaRPr lang="en-US" sz="4400" dirty="0" smtClean="0"/>
          </a:p>
          <a:p>
            <a:pPr lvl="1" algn="just" eaLnBrk="1" fontAlgn="auto" hangingPunct="1">
              <a:spcAft>
                <a:spcPts val="0"/>
              </a:spcAft>
              <a:defRPr/>
            </a:pPr>
            <a:r>
              <a:rPr lang="en-US" sz="3300" u="sng" dirty="0" smtClean="0"/>
              <a:t>In any month </a:t>
            </a:r>
            <a:r>
              <a:rPr lang="en-US" sz="3300" dirty="0" smtClean="0"/>
              <a:t>prescribes </a:t>
            </a:r>
            <a:r>
              <a:rPr lang="en-US" sz="3300" dirty="0" err="1" smtClean="0"/>
              <a:t>opioids</a:t>
            </a:r>
            <a:r>
              <a:rPr lang="en-US" sz="3300" dirty="0" smtClean="0"/>
              <a:t>, benzodiazepines, barbiturates, or </a:t>
            </a:r>
            <a:r>
              <a:rPr lang="en-US" sz="3300" dirty="0" err="1" smtClean="0"/>
              <a:t>cairsoprodol</a:t>
            </a:r>
            <a:r>
              <a:rPr lang="en-US" sz="3300" dirty="0" smtClean="0"/>
              <a:t> for the </a:t>
            </a:r>
            <a:r>
              <a:rPr lang="en-US" sz="3300" u="sng" dirty="0" smtClean="0"/>
              <a:t>treatment of chronic nonmalignant pain </a:t>
            </a:r>
            <a:r>
              <a:rPr lang="en-US" sz="3300" dirty="0" smtClean="0"/>
              <a:t>(as defined above) FOR THE MAJORITY OF PATIENTS</a:t>
            </a:r>
          </a:p>
          <a:p>
            <a:pPr algn="just" eaLnBrk="1" fontAlgn="auto" hangingPunct="1">
              <a:spcAft>
                <a:spcPts val="0"/>
              </a:spcAft>
              <a:buFont typeface="Arial" pitchFamily="34" charset="0"/>
              <a:buNone/>
              <a:defRPr/>
            </a:pPr>
            <a:r>
              <a:rPr lang="en-US" sz="3300" dirty="0" smtClean="0"/>
              <a:t> </a:t>
            </a:r>
          </a:p>
          <a:p>
            <a:pPr algn="just" eaLnBrk="1" fontAlgn="auto" hangingPunct="1">
              <a:spcAft>
                <a:spcPts val="0"/>
              </a:spcAft>
              <a:buFont typeface="Arial" pitchFamily="34" charset="0"/>
              <a:buNone/>
              <a:defRPr/>
            </a:pPr>
            <a:r>
              <a:rPr lang="en-US" sz="3300" dirty="0" smtClean="0"/>
              <a:t>	</a:t>
            </a:r>
            <a:r>
              <a:rPr lang="en-US" sz="3300" b="1" dirty="0" smtClean="0"/>
              <a:t>must register </a:t>
            </a:r>
            <a:r>
              <a:rPr lang="en-US" sz="3300" dirty="0" smtClean="0"/>
              <a:t>with the DOH as a pain management clinic unless one of the following exemptions apply.</a:t>
            </a:r>
          </a:p>
          <a:p>
            <a:pPr algn="just" eaLnBrk="1" fontAlgn="auto" hangingPunct="1">
              <a:spcAft>
                <a:spcPts val="0"/>
              </a:spcAft>
              <a:buFont typeface="Arial" pitchFamily="34" charset="0"/>
              <a:buNone/>
              <a:defRPr/>
            </a:pPr>
            <a:endParaRPr lang="en-US" sz="3300" dirty="0" smtClean="0"/>
          </a:p>
          <a:p>
            <a:pPr algn="just" eaLnBrk="1" fontAlgn="auto" hangingPunct="1">
              <a:spcAft>
                <a:spcPts val="0"/>
              </a:spcAft>
              <a:defRPr/>
            </a:pPr>
            <a:r>
              <a:rPr lang="en-US" sz="3300" u="sng" dirty="0" smtClean="0"/>
              <a:t>Each location must be registered separately </a:t>
            </a:r>
            <a:r>
              <a:rPr lang="en-US" sz="3300" dirty="0" smtClean="0"/>
              <a:t>regardless of whether the clinic is operated under the same business name or management as another clinic.  </a:t>
            </a:r>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B64B6B7B-60B4-4BD1-9B65-DC1675C5F8CA}" type="slidenum">
              <a:rPr lang="en-US"/>
              <a:pPr>
                <a:defRPr/>
              </a:pPr>
              <a:t>24</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p:spPr>
        <p:txBody>
          <a:bodyPr/>
          <a:lstStyle/>
          <a:p>
            <a:pPr algn="l" eaLnBrk="1" hangingPunct="1"/>
            <a:r>
              <a:rPr lang="en-US" sz="1600" dirty="0" smtClean="0">
                <a:latin typeface="Andre Heavy SF" pitchFamily="34" charset="0"/>
              </a:rPr>
              <a:t>7. 	Registration and requirements for Pain Management Clinics. </a:t>
            </a:r>
            <a:r>
              <a:rPr lang="en-US" sz="1600" b="1" dirty="0" smtClean="0">
                <a:latin typeface="Andre Heavy SF" pitchFamily="34" charset="0"/>
              </a:rPr>
              <a:t/>
            </a:r>
            <a:br>
              <a:rPr lang="en-US" sz="1600" b="1" dirty="0" smtClean="0">
                <a:latin typeface="Andre Heavy SF" pitchFamily="34" charset="0"/>
              </a:rPr>
            </a:br>
            <a:r>
              <a:rPr lang="en-US" sz="3200" b="1" dirty="0" smtClean="0">
                <a:latin typeface="Andre Heavy SF" pitchFamily="34" charset="0"/>
              </a:rPr>
              <a:t>7.1 	Registration Requirement</a:t>
            </a:r>
            <a:endParaRPr lang="en-US" sz="3200" dirty="0" smtClean="0">
              <a:latin typeface="Andre Heavy SF" pitchFamily="34" charset="0"/>
            </a:endParaRPr>
          </a:p>
        </p:txBody>
      </p:sp>
      <p:sp>
        <p:nvSpPr>
          <p:cNvPr id="3" name="Content Placeholder 2"/>
          <p:cNvSpPr>
            <a:spLocks noGrp="1"/>
          </p:cNvSpPr>
          <p:nvPr>
            <p:ph idx="1"/>
          </p:nvPr>
        </p:nvSpPr>
        <p:spPr>
          <a:xfrm>
            <a:off x="457200" y="990600"/>
            <a:ext cx="8229600" cy="5181600"/>
          </a:xfrm>
        </p:spPr>
        <p:txBody>
          <a:bodyPr rtlCol="0">
            <a:normAutofit fontScale="55000" lnSpcReduction="20000"/>
          </a:bodyPr>
          <a:lstStyle/>
          <a:p>
            <a:pPr algn="just" eaLnBrk="1" fontAlgn="auto" hangingPunct="1">
              <a:spcAft>
                <a:spcPts val="0"/>
              </a:spcAft>
              <a:defRPr/>
            </a:pPr>
            <a:r>
              <a:rPr lang="en-US" sz="2900" dirty="0" smtClean="0"/>
              <a:t>A </a:t>
            </a:r>
            <a:r>
              <a:rPr lang="en-US" sz="2900" b="1" dirty="0" smtClean="0"/>
              <a:t>registration can be denied </a:t>
            </a:r>
            <a:r>
              <a:rPr lang="en-US" sz="2900" dirty="0" smtClean="0"/>
              <a:t>by the DOH for the following reasons:</a:t>
            </a:r>
          </a:p>
          <a:p>
            <a:pPr lvl="1" algn="just" eaLnBrk="1" fontAlgn="auto" hangingPunct="1">
              <a:spcAft>
                <a:spcPts val="0"/>
              </a:spcAft>
              <a:defRPr/>
            </a:pPr>
            <a:r>
              <a:rPr lang="en-US" sz="2900" dirty="0" smtClean="0"/>
              <a:t>Any clinic not 100% owned by a licensed physician or group of licensed physicians</a:t>
            </a:r>
          </a:p>
          <a:p>
            <a:pPr lvl="1" algn="just" eaLnBrk="1" fontAlgn="auto" hangingPunct="1">
              <a:spcAft>
                <a:spcPts val="0"/>
              </a:spcAft>
              <a:defRPr/>
            </a:pPr>
            <a:r>
              <a:rPr lang="en-US" sz="2900" dirty="0" smtClean="0"/>
              <a:t>Nursing homes and related home health care clinics not licensed under Part X of Chapter 400 (i.e. hospice)</a:t>
            </a:r>
          </a:p>
          <a:p>
            <a:pPr lvl="1" algn="just" eaLnBrk="1" fontAlgn="auto" hangingPunct="1">
              <a:spcAft>
                <a:spcPts val="0"/>
              </a:spcAft>
              <a:defRPr/>
            </a:pPr>
            <a:r>
              <a:rPr lang="en-US" sz="2900" dirty="0" smtClean="0"/>
              <a:t>Any clinic owned by or with a contractual or employment relationship with a physician:</a:t>
            </a:r>
          </a:p>
          <a:p>
            <a:pPr lvl="2" algn="just" eaLnBrk="1" fontAlgn="auto" hangingPunct="1">
              <a:spcAft>
                <a:spcPts val="0"/>
              </a:spcAft>
              <a:defRPr/>
            </a:pPr>
            <a:r>
              <a:rPr lang="en-US" sz="2900" dirty="0" smtClean="0"/>
              <a:t>Whose </a:t>
            </a:r>
            <a:r>
              <a:rPr lang="en-US" sz="2900" u="sng" dirty="0" smtClean="0"/>
              <a:t>DEA number has ever been revoked</a:t>
            </a:r>
            <a:endParaRPr lang="en-US" sz="2900" dirty="0" smtClean="0"/>
          </a:p>
          <a:p>
            <a:pPr lvl="2" algn="just" eaLnBrk="1" fontAlgn="auto" hangingPunct="1">
              <a:spcAft>
                <a:spcPts val="0"/>
              </a:spcAft>
              <a:defRPr/>
            </a:pPr>
            <a:r>
              <a:rPr lang="en-US" sz="2900" dirty="0" smtClean="0"/>
              <a:t>Whose </a:t>
            </a:r>
            <a:r>
              <a:rPr lang="en-US" sz="2900" u="sng" dirty="0" smtClean="0"/>
              <a:t>application for a license</a:t>
            </a:r>
            <a:r>
              <a:rPr lang="en-US" sz="2900" dirty="0" smtClean="0"/>
              <a:t> to prescribe, dispense or administer a controlled substance has ever been </a:t>
            </a:r>
            <a:r>
              <a:rPr lang="en-US" sz="2900" u="sng" dirty="0" smtClean="0"/>
              <a:t>denied</a:t>
            </a:r>
            <a:r>
              <a:rPr lang="en-US" sz="2900" dirty="0" smtClean="0"/>
              <a:t> by any jurisdiction</a:t>
            </a:r>
          </a:p>
          <a:p>
            <a:pPr lvl="2" algn="just" eaLnBrk="1" fontAlgn="auto" hangingPunct="1">
              <a:spcAft>
                <a:spcPts val="0"/>
              </a:spcAft>
              <a:defRPr/>
            </a:pPr>
            <a:r>
              <a:rPr lang="en-US" sz="2900" dirty="0" smtClean="0"/>
              <a:t>Who has been </a:t>
            </a:r>
            <a:r>
              <a:rPr lang="en-US" sz="2900" u="sng" dirty="0" smtClean="0"/>
              <a:t>convicted of or plead guilty or </a:t>
            </a:r>
            <a:r>
              <a:rPr lang="en-US" sz="2900" u="sng" dirty="0" err="1" smtClean="0"/>
              <a:t>nolo</a:t>
            </a:r>
            <a:r>
              <a:rPr lang="en-US" sz="2900" u="sng" dirty="0" smtClean="0"/>
              <a:t> </a:t>
            </a:r>
            <a:r>
              <a:rPr lang="en-US" sz="2900" u="sng" dirty="0" err="1" smtClean="0"/>
              <a:t>contendre</a:t>
            </a:r>
            <a:r>
              <a:rPr lang="en-US" sz="2900" dirty="0" smtClean="0"/>
              <a:t> to, regardless of adjudication, an offense that constitutes a </a:t>
            </a:r>
            <a:r>
              <a:rPr lang="en-US" sz="2900" u="sng" dirty="0" smtClean="0"/>
              <a:t>felony for receipt of illicit or diverted drugs</a:t>
            </a:r>
            <a:r>
              <a:rPr lang="en-US" sz="2900" dirty="0" smtClean="0"/>
              <a:t> in any state</a:t>
            </a:r>
          </a:p>
          <a:p>
            <a:pPr algn="just" eaLnBrk="1" fontAlgn="auto" hangingPunct="1">
              <a:spcAft>
                <a:spcPts val="0"/>
              </a:spcAft>
              <a:defRPr/>
            </a:pPr>
            <a:r>
              <a:rPr lang="en-US" sz="2900" i="1" dirty="0" smtClean="0"/>
              <a:t>The DOH will continue to have authority to grant exemptions for adjudications more than 10 years old.</a:t>
            </a:r>
          </a:p>
          <a:p>
            <a:pPr algn="just" eaLnBrk="1" fontAlgn="auto" hangingPunct="1">
              <a:spcAft>
                <a:spcPts val="0"/>
              </a:spcAft>
              <a:defRPr/>
            </a:pPr>
            <a:endParaRPr lang="en-US" sz="2900" i="1" dirty="0" smtClean="0"/>
          </a:p>
          <a:p>
            <a:pPr algn="just" eaLnBrk="1" fontAlgn="auto" hangingPunct="1">
              <a:spcAft>
                <a:spcPts val="0"/>
              </a:spcAft>
              <a:defRPr/>
            </a:pPr>
            <a:r>
              <a:rPr lang="en-US" sz="2900" dirty="0" smtClean="0"/>
              <a:t>Finally, </a:t>
            </a:r>
            <a:r>
              <a:rPr lang="en-US" sz="2900" u="sng" dirty="0" smtClean="0"/>
              <a:t>the clinic must be inspected annually by the DOH unless it is accredited by a nationally recognized accrediting agency approved by the Board of Medicine or Osteopathic Medicine</a:t>
            </a:r>
            <a:r>
              <a:rPr lang="en-US" sz="2900" dirty="0" smtClean="0"/>
              <a:t>.  If the clinic is accredited by one of these agencies, please provide the DOH with documentation showing that the accreditation is current.</a:t>
            </a:r>
          </a:p>
          <a:p>
            <a:pPr algn="just" eaLnBrk="1" fontAlgn="auto" hangingPunct="1">
              <a:spcAft>
                <a:spcPts val="0"/>
              </a:spcAft>
              <a:buFont typeface="Arial" pitchFamily="34" charset="0"/>
              <a:buNone/>
              <a:defRPr/>
            </a:pPr>
            <a:r>
              <a:rPr lang="en-US" sz="2900" dirty="0" smtClean="0"/>
              <a:t> </a:t>
            </a:r>
          </a:p>
          <a:p>
            <a:pPr algn="just" eaLnBrk="1" fontAlgn="auto" hangingPunct="1">
              <a:spcAft>
                <a:spcPts val="0"/>
              </a:spcAft>
              <a:defRPr/>
            </a:pPr>
            <a:r>
              <a:rPr lang="en-US" sz="2900" dirty="0" smtClean="0"/>
              <a:t>Instructions and the application to register as a Pain Management Clinic with the DOH is located in Appendix 15 of the handbook. To apply you will need to physically complete the application and mail it to the DOH. Faxed copies are not acceptable.</a:t>
            </a:r>
          </a:p>
          <a:p>
            <a:pPr algn="just" eaLnBrk="1" fontAlgn="auto" hangingPunct="1">
              <a:spcAft>
                <a:spcPts val="0"/>
              </a:spcAft>
              <a:defRPr/>
            </a:pPr>
            <a:endParaRPr lang="en-US" sz="2800"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11A7CE3C-B97D-4F07-93C8-070E7B75AE19}" type="slidenum">
              <a:rPr lang="en-US"/>
              <a:pPr>
                <a:defRPr/>
              </a:pPr>
              <a:t>25</a:t>
            </a:fld>
            <a:endParaRPr lang="en-US"/>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52400"/>
            <a:ext cx="9144000" cy="914400"/>
          </a:xfrm>
        </p:spPr>
        <p:txBody>
          <a:bodyPr/>
          <a:lstStyle/>
          <a:p>
            <a:pPr algn="l" eaLnBrk="1" hangingPunct="1"/>
            <a:r>
              <a:rPr lang="en-US" sz="1600" dirty="0" smtClean="0">
                <a:latin typeface="Andre Heavy SF" pitchFamily="34" charset="0"/>
              </a:rPr>
              <a:t>7. 	Registration and requirements for Pain Management Clinics. </a:t>
            </a:r>
            <a:r>
              <a:rPr lang="en-US" sz="3200" b="1" dirty="0" smtClean="0">
                <a:latin typeface="Andre Heavy SF" pitchFamily="34" charset="0"/>
              </a:rPr>
              <a:t/>
            </a:r>
            <a:br>
              <a:rPr lang="en-US" sz="3200" b="1" dirty="0" smtClean="0">
                <a:latin typeface="Andre Heavy SF" pitchFamily="34" charset="0"/>
              </a:rPr>
            </a:br>
            <a:r>
              <a:rPr lang="en-US" sz="2800" b="1" dirty="0" smtClean="0">
                <a:latin typeface="Andre Heavy SF" pitchFamily="34" charset="0"/>
              </a:rPr>
              <a:t>7.2	Exceptions to the Registration </a:t>
            </a:r>
            <a:r>
              <a:rPr lang="en-US" sz="2800" b="1" dirty="0" smtClean="0">
                <a:latin typeface="Andre Heavy SF" pitchFamily="34" charset="0"/>
              </a:rPr>
              <a:t>Requirement</a:t>
            </a:r>
            <a:endParaRPr lang="en-US" sz="2800" dirty="0" smtClean="0">
              <a:latin typeface="Andre Heavy SF" pitchFamily="34" charset="0"/>
            </a:endParaRPr>
          </a:p>
        </p:txBody>
      </p:sp>
      <p:sp>
        <p:nvSpPr>
          <p:cNvPr id="3" name="Content Placeholder 2"/>
          <p:cNvSpPr>
            <a:spLocks noGrp="1"/>
          </p:cNvSpPr>
          <p:nvPr>
            <p:ph idx="1"/>
          </p:nvPr>
        </p:nvSpPr>
        <p:spPr>
          <a:xfrm>
            <a:off x="228600" y="914400"/>
            <a:ext cx="8763000" cy="5715000"/>
          </a:xfrm>
        </p:spPr>
        <p:txBody>
          <a:bodyPr rtlCol="0">
            <a:noAutofit/>
          </a:bodyPr>
          <a:lstStyle/>
          <a:p>
            <a:pPr algn="just" eaLnBrk="1" fontAlgn="auto" hangingPunct="1">
              <a:spcAft>
                <a:spcPts val="0"/>
              </a:spcAft>
              <a:defRPr/>
            </a:pPr>
            <a:r>
              <a:rPr lang="en-US" sz="1400" dirty="0" smtClean="0"/>
              <a:t>Registration is </a:t>
            </a:r>
            <a:r>
              <a:rPr lang="en-US" sz="1400" b="1" dirty="0" smtClean="0"/>
              <a:t>not required </a:t>
            </a:r>
            <a:r>
              <a:rPr lang="en-US" sz="1400" dirty="0" smtClean="0"/>
              <a:t>in the following situations:</a:t>
            </a:r>
          </a:p>
          <a:p>
            <a:pPr lvl="1" eaLnBrk="1" fontAlgn="auto" hangingPunct="1">
              <a:spcAft>
                <a:spcPts val="0"/>
              </a:spcAft>
              <a:defRPr/>
            </a:pPr>
            <a:r>
              <a:rPr lang="en-US" sz="1400" dirty="0" smtClean="0"/>
              <a:t>A. The </a:t>
            </a:r>
            <a:r>
              <a:rPr lang="en-US" sz="1400" b="1" u="sng" dirty="0" smtClean="0"/>
              <a:t>majority</a:t>
            </a:r>
            <a:r>
              <a:rPr lang="en-US" sz="1400" dirty="0" smtClean="0"/>
              <a:t> of the physicians who provide services in the clinic primarily </a:t>
            </a:r>
            <a:r>
              <a:rPr lang="en-US" sz="1400" u="sng" dirty="0" smtClean="0"/>
              <a:t>provide surgical services</a:t>
            </a:r>
            <a:r>
              <a:rPr lang="en-US" sz="1400" dirty="0" smtClean="0"/>
              <a:t>; </a:t>
            </a:r>
          </a:p>
          <a:p>
            <a:pPr lvl="1" eaLnBrk="1" fontAlgn="auto" hangingPunct="1">
              <a:spcAft>
                <a:spcPts val="0"/>
              </a:spcAft>
              <a:defRPr/>
            </a:pPr>
            <a:r>
              <a:rPr lang="en-US" sz="1400" dirty="0" smtClean="0"/>
              <a:t>B. The clinic is </a:t>
            </a:r>
            <a:r>
              <a:rPr lang="en-US" sz="1400" u="sng" dirty="0" smtClean="0"/>
              <a:t>wholly owned and operated </a:t>
            </a:r>
            <a:r>
              <a:rPr lang="en-US" sz="1400" dirty="0" smtClean="0"/>
              <a:t>by one or more </a:t>
            </a:r>
            <a:r>
              <a:rPr lang="en-US" sz="1400" u="sng" dirty="0" smtClean="0"/>
              <a:t>board-certified anesthesiologists, physiatrists, or neurologists</a:t>
            </a:r>
            <a:r>
              <a:rPr lang="en-US" sz="1400" dirty="0" smtClean="0"/>
              <a:t>; or </a:t>
            </a:r>
          </a:p>
          <a:p>
            <a:pPr lvl="1" eaLnBrk="1" fontAlgn="auto" hangingPunct="1">
              <a:spcAft>
                <a:spcPts val="0"/>
              </a:spcAft>
              <a:defRPr/>
            </a:pPr>
            <a:r>
              <a:rPr lang="en-US" sz="1400" dirty="0" smtClean="0"/>
              <a:t>C. The clinic is </a:t>
            </a:r>
            <a:r>
              <a:rPr lang="en-US" sz="1400" u="sng" dirty="0" smtClean="0"/>
              <a:t>wholly owned and operated </a:t>
            </a:r>
            <a:r>
              <a:rPr lang="en-US" sz="1400" dirty="0" smtClean="0"/>
              <a:t>by one or more </a:t>
            </a:r>
            <a:r>
              <a:rPr lang="en-US" sz="1400" u="sng" dirty="0" smtClean="0"/>
              <a:t>board-certified medical specialists</a:t>
            </a:r>
            <a:r>
              <a:rPr lang="en-US" sz="1400" dirty="0" smtClean="0"/>
              <a:t> who have also completed fellowships in pain medicine approved by the Accreditation Council for </a:t>
            </a:r>
            <a:r>
              <a:rPr lang="en-US" sz="1400" u="sng" dirty="0" smtClean="0"/>
              <a:t>Graduate Medical Education, and/or who are also board-certified</a:t>
            </a:r>
            <a:r>
              <a:rPr lang="en-US" sz="1400" dirty="0" smtClean="0"/>
              <a:t> in pain medicine by a board approved by the American Board of Medical Specialties </a:t>
            </a:r>
            <a:r>
              <a:rPr lang="en-US" sz="1400" b="1" dirty="0" smtClean="0"/>
              <a:t>and</a:t>
            </a:r>
            <a:r>
              <a:rPr lang="en-US" sz="1400" dirty="0" smtClean="0"/>
              <a:t> perform </a:t>
            </a:r>
            <a:r>
              <a:rPr lang="en-US" sz="1400" u="sng" dirty="0" smtClean="0"/>
              <a:t>interventional pain procedures of the type routinely billed using surgical codes;</a:t>
            </a:r>
          </a:p>
          <a:p>
            <a:pPr lvl="1" eaLnBrk="1" fontAlgn="auto" hangingPunct="1">
              <a:spcAft>
                <a:spcPts val="0"/>
              </a:spcAft>
              <a:defRPr/>
            </a:pPr>
            <a:r>
              <a:rPr lang="en-US" sz="1400" dirty="0" smtClean="0"/>
              <a:t>D. Hospitals and ASCs licensed as a facility pursuant to Chapter 395;</a:t>
            </a:r>
          </a:p>
          <a:p>
            <a:pPr lvl="1" eaLnBrk="1" fontAlgn="auto" hangingPunct="1">
              <a:spcAft>
                <a:spcPts val="0"/>
              </a:spcAft>
              <a:defRPr/>
            </a:pPr>
            <a:r>
              <a:rPr lang="en-US" sz="1400" dirty="0" smtClean="0"/>
              <a:t>E. The clinic is owned by a publicly held corporation whose shares are traded on a national exchange or on the over-the-counter market and whose total assets at the end of the corporation's most recent fiscal quarter exceeded $50 million; </a:t>
            </a:r>
          </a:p>
          <a:p>
            <a:pPr lvl="1" eaLnBrk="1" fontAlgn="auto" hangingPunct="1">
              <a:spcAft>
                <a:spcPts val="0"/>
              </a:spcAft>
              <a:defRPr/>
            </a:pPr>
            <a:r>
              <a:rPr lang="en-US" sz="1400" dirty="0" smtClean="0"/>
              <a:t>F. The clinic is affiliated with an accredited medical school at which training is 	provided for 		medical students, residents, or fellows; </a:t>
            </a:r>
          </a:p>
          <a:p>
            <a:pPr lvl="1" eaLnBrk="1" fontAlgn="auto" hangingPunct="1">
              <a:spcAft>
                <a:spcPts val="0"/>
              </a:spcAft>
              <a:defRPr/>
            </a:pPr>
            <a:r>
              <a:rPr lang="en-US" sz="1400" dirty="0" smtClean="0"/>
              <a:t>G. The clinic does not prescribe controlled substances for the treatment of pain;  </a:t>
            </a:r>
          </a:p>
          <a:p>
            <a:pPr lvl="1" eaLnBrk="1" fontAlgn="auto" hangingPunct="1">
              <a:spcAft>
                <a:spcPts val="0"/>
              </a:spcAft>
              <a:defRPr/>
            </a:pPr>
            <a:r>
              <a:rPr lang="en-US" sz="1400" dirty="0" smtClean="0"/>
              <a:t>H. The clinic is owned by a corporate entity exempt from federal taxation;</a:t>
            </a:r>
          </a:p>
          <a:p>
            <a:pPr algn="just" eaLnBrk="1" fontAlgn="auto" hangingPunct="1">
              <a:spcAft>
                <a:spcPts val="0"/>
              </a:spcAft>
              <a:buFont typeface="Arial" pitchFamily="34" charset="0"/>
              <a:buNone/>
              <a:defRPr/>
            </a:pPr>
            <a:r>
              <a:rPr lang="en-US" sz="1400" dirty="0" smtClean="0"/>
              <a:t>	</a:t>
            </a:r>
            <a:r>
              <a:rPr lang="en-US" sz="1400" u="sng" dirty="0" smtClean="0"/>
              <a:t>Note 1: </a:t>
            </a:r>
            <a:r>
              <a:rPr lang="en-US" sz="1400" dirty="0" smtClean="0"/>
              <a:t>SB 904 proposes to add “psychiatrists and rheumatologists” to the list of practitioners in (b) 	whose ownership of the pain clinic exempts the clinic from registration	</a:t>
            </a:r>
          </a:p>
          <a:p>
            <a:pPr algn="just" eaLnBrk="1" fontAlgn="auto" hangingPunct="1">
              <a:spcAft>
                <a:spcPts val="0"/>
              </a:spcAft>
              <a:buFont typeface="Arial" pitchFamily="34" charset="0"/>
              <a:buNone/>
              <a:defRPr/>
            </a:pPr>
            <a:r>
              <a:rPr lang="en-US" sz="1400" dirty="0" smtClean="0"/>
              <a:t>	</a:t>
            </a:r>
            <a:r>
              <a:rPr lang="en-US" sz="1400" u="sng" dirty="0" smtClean="0"/>
              <a:t>Note 2:</a:t>
            </a:r>
            <a:r>
              <a:rPr lang="en-US" sz="1400" dirty="0" smtClean="0"/>
              <a:t> The Florida Department of Health has recently declared that “interventional pain procedures routinely 	billed with surgical codes” and pain treatment before surgery or outside of a setting where surgery may 	be performed </a:t>
            </a:r>
            <a:r>
              <a:rPr lang="en-US" sz="1400" u="sng" dirty="0" smtClean="0"/>
              <a:t>does not constitute “surgical services” </a:t>
            </a:r>
            <a:r>
              <a:rPr lang="en-US" sz="1400" dirty="0" smtClean="0"/>
              <a:t>under the (A) exemption. Thus, only board-certified 	medical specialists under (C) above may be exempt from registration for performing interventional pain 	procedures routinely billed with surgical codes.</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F8521F58-3120-49C6-831A-246321F9E509}" type="slidenum">
              <a:rPr lang="en-US"/>
              <a:pPr>
                <a:defRPr/>
              </a:pPr>
              <a:t>26</a:t>
            </a:fld>
            <a:endParaRPr lang="en-US" dirty="0"/>
          </a:p>
        </p:txBody>
      </p:sp>
      <p:sp>
        <p:nvSpPr>
          <p:cNvPr id="7" name="Rectangle 6"/>
          <p:cNvSpPr/>
          <p:nvPr/>
        </p:nvSpPr>
        <p:spPr>
          <a:xfrm>
            <a:off x="533400" y="4953000"/>
            <a:ext cx="83820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rtlCol="0">
            <a:normAutofit fontScale="90000"/>
          </a:bodyPr>
          <a:lstStyle/>
          <a:p>
            <a:pPr algn="l" eaLnBrk="1" fontAlgn="auto" hangingPunct="1">
              <a:spcAft>
                <a:spcPts val="0"/>
              </a:spcAft>
              <a:defRPr/>
            </a:pPr>
            <a:r>
              <a:rPr lang="en-US" sz="1800" dirty="0" smtClean="0">
                <a:latin typeface="Andre Heavy SF" pitchFamily="34" charset="0"/>
              </a:rPr>
              <a:t>7. 	Registration and requirements for Pain Management Clinics. </a:t>
            </a:r>
            <a:r>
              <a:rPr lang="en-US" sz="3600" b="1" dirty="0" smtClean="0">
                <a:latin typeface="Andre Heavy SF" pitchFamily="34" charset="0"/>
              </a:rPr>
              <a:t/>
            </a:r>
            <a:br>
              <a:rPr lang="en-US" sz="3600" b="1" dirty="0" smtClean="0">
                <a:latin typeface="Andre Heavy SF" pitchFamily="34" charset="0"/>
              </a:rPr>
            </a:br>
            <a:r>
              <a:rPr lang="en-US" sz="3100" b="1" dirty="0" smtClean="0">
                <a:latin typeface="Andre Heavy SF" pitchFamily="34" charset="0"/>
              </a:rPr>
              <a:t>7.3	Pain Management Clinics are Required to 	Have  a Designated Physician</a:t>
            </a:r>
            <a:endParaRPr lang="en-US" sz="3100" dirty="0">
              <a:latin typeface="Andre Heavy SF" pitchFamily="34" charset="0"/>
            </a:endParaRPr>
          </a:p>
        </p:txBody>
      </p:sp>
      <p:sp>
        <p:nvSpPr>
          <p:cNvPr id="3" name="Content Placeholder 2"/>
          <p:cNvSpPr>
            <a:spLocks noGrp="1"/>
          </p:cNvSpPr>
          <p:nvPr>
            <p:ph idx="1"/>
          </p:nvPr>
        </p:nvSpPr>
        <p:spPr>
          <a:xfrm>
            <a:off x="0" y="1219200"/>
            <a:ext cx="9144000" cy="5257800"/>
          </a:xfrm>
        </p:spPr>
        <p:txBody>
          <a:bodyPr rtlCol="0">
            <a:normAutofit fontScale="47500" lnSpcReduction="20000"/>
          </a:bodyPr>
          <a:lstStyle/>
          <a:p>
            <a:pPr algn="just" eaLnBrk="1" fontAlgn="auto" hangingPunct="1">
              <a:spcAft>
                <a:spcPts val="0"/>
              </a:spcAft>
              <a:defRPr/>
            </a:pPr>
            <a:r>
              <a:rPr lang="en-US" u="sng" dirty="0" smtClean="0"/>
              <a:t>Pain management clinics must designate a physician responsible for complying with all requirements related to registration and operation of the clinic. </a:t>
            </a:r>
            <a:r>
              <a:rPr lang="en-US" dirty="0" smtClean="0"/>
              <a:t> </a:t>
            </a:r>
          </a:p>
          <a:p>
            <a:pPr algn="just" eaLnBrk="1" fontAlgn="auto" hangingPunct="1">
              <a:spcAft>
                <a:spcPts val="0"/>
              </a:spcAft>
              <a:defRPr/>
            </a:pPr>
            <a:r>
              <a:rPr lang="en-US" dirty="0" smtClean="0"/>
              <a:t>The designated physician must be a medical doctor or an osteopathic physician who holds a full, active and unencumbered license. </a:t>
            </a:r>
          </a:p>
          <a:p>
            <a:pPr algn="just" eaLnBrk="1" fontAlgn="auto" hangingPunct="1">
              <a:spcAft>
                <a:spcPts val="0"/>
              </a:spcAft>
              <a:defRPr/>
            </a:pPr>
            <a:r>
              <a:rPr lang="en-US" dirty="0" smtClean="0"/>
              <a:t>The designated physician must practice in the registered clinic for which he/she is responsible.</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defRPr/>
            </a:pPr>
            <a:r>
              <a:rPr lang="en-US" dirty="0" smtClean="0"/>
              <a:t>Each clinic must notify the DOH of any change in designated physician within 10 days.  Failure to do so may result in a summary suspension of the clinic’s registration certificate as described in Florida Statutes Section 456.073(8), or Section 120.60(6).</a:t>
            </a:r>
          </a:p>
          <a:p>
            <a:pPr algn="just" eaLnBrk="1" fontAlgn="auto" hangingPunct="1">
              <a:spcAft>
                <a:spcPts val="0"/>
              </a:spcAft>
              <a:defRPr/>
            </a:pPr>
            <a:r>
              <a:rPr lang="en-US" dirty="0" smtClean="0"/>
              <a:t>The designated physician is responsible for ensuring compliance with </a:t>
            </a:r>
            <a:r>
              <a:rPr lang="en-US" u="sng" dirty="0" smtClean="0"/>
              <a:t>facility and physical operational requirements</a:t>
            </a:r>
            <a:r>
              <a:rPr lang="en-US" dirty="0" smtClean="0"/>
              <a:t> </a:t>
            </a:r>
          </a:p>
          <a:p>
            <a:pPr lvl="1" algn="just" eaLnBrk="1" fontAlgn="auto" hangingPunct="1">
              <a:spcAft>
                <a:spcPts val="0"/>
              </a:spcAft>
              <a:defRPr/>
            </a:pPr>
            <a:r>
              <a:rPr lang="en-US" sz="3200" dirty="0" smtClean="0"/>
              <a:t>Being located and operated at a publicly accessible fixed location</a:t>
            </a:r>
          </a:p>
          <a:p>
            <a:pPr lvl="1" algn="just" eaLnBrk="1" fontAlgn="auto" hangingPunct="1">
              <a:spcAft>
                <a:spcPts val="0"/>
              </a:spcAft>
              <a:defRPr/>
            </a:pPr>
            <a:r>
              <a:rPr lang="en-US" sz="3200" dirty="0" smtClean="0"/>
              <a:t>Displaying a sign with the clinic name, hours of operation and street address</a:t>
            </a:r>
          </a:p>
          <a:p>
            <a:pPr lvl="1" algn="just" eaLnBrk="1" fontAlgn="auto" hangingPunct="1">
              <a:spcAft>
                <a:spcPts val="0"/>
              </a:spcAft>
              <a:defRPr/>
            </a:pPr>
            <a:r>
              <a:rPr lang="en-US" sz="3200" dirty="0" smtClean="0"/>
              <a:t>Maintaining a publicly listed phone number and a dedicated fax line that remains operational 24-hours a day</a:t>
            </a:r>
          </a:p>
          <a:p>
            <a:pPr lvl="1" algn="just" eaLnBrk="1" fontAlgn="auto" hangingPunct="1">
              <a:spcAft>
                <a:spcPts val="0"/>
              </a:spcAft>
              <a:defRPr/>
            </a:pPr>
            <a:r>
              <a:rPr lang="en-US" sz="3200" dirty="0" smtClean="0"/>
              <a:t>Having emergency lighting and communications</a:t>
            </a:r>
          </a:p>
          <a:p>
            <a:pPr lvl="1" algn="just" eaLnBrk="1" fontAlgn="auto" hangingPunct="1">
              <a:spcAft>
                <a:spcPts val="0"/>
              </a:spcAft>
              <a:defRPr/>
            </a:pPr>
            <a:r>
              <a:rPr lang="en-US" sz="3200" dirty="0" smtClean="0"/>
              <a:t>Having a reception area and waiting room</a:t>
            </a:r>
          </a:p>
          <a:p>
            <a:pPr lvl="1" algn="just" eaLnBrk="1" fontAlgn="auto" hangingPunct="1">
              <a:spcAft>
                <a:spcPts val="0"/>
              </a:spcAft>
              <a:defRPr/>
            </a:pPr>
            <a:r>
              <a:rPr lang="en-US" sz="3200" dirty="0" smtClean="0"/>
              <a:t>Providing a restroom</a:t>
            </a:r>
          </a:p>
          <a:p>
            <a:pPr lvl="1" algn="just" eaLnBrk="1" fontAlgn="auto" hangingPunct="1">
              <a:spcAft>
                <a:spcPts val="0"/>
              </a:spcAft>
              <a:defRPr/>
            </a:pPr>
            <a:r>
              <a:rPr lang="en-US" sz="3200" dirty="0" smtClean="0"/>
              <a:t>Having and maintaining an administrative area for storage of medical records, supplies and equipment</a:t>
            </a:r>
          </a:p>
          <a:p>
            <a:pPr lvl="1" algn="just" eaLnBrk="1" fontAlgn="auto" hangingPunct="1">
              <a:spcAft>
                <a:spcPts val="0"/>
              </a:spcAft>
              <a:defRPr/>
            </a:pPr>
            <a:r>
              <a:rPr lang="en-US" sz="3200" dirty="0" smtClean="0"/>
              <a:t>Conspicuously displaying a printed sign in the waiting room containing the name and contact information of the clinic’s designated physician and the names of all physicians who practice at the clinic.  If you work there you better make sure your name is on the door! </a:t>
            </a:r>
            <a:endParaRPr lang="en-US" dirty="0" smtClean="0"/>
          </a:p>
          <a:p>
            <a:pPr algn="just" eaLnBrk="1" fontAlgn="auto" hangingPunct="1">
              <a:spcAft>
                <a:spcPts val="0"/>
              </a:spcAft>
              <a:buFont typeface="Arial" pitchFamily="34" charset="0"/>
              <a:buNone/>
              <a:defRPr/>
            </a:pPr>
            <a:endParaRPr lang="en-US"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96FEE1E-DAAE-4661-85C0-EF0BB65EAF51}" type="slidenum">
              <a:rPr lang="en-US"/>
              <a:pPr>
                <a:defRPr/>
              </a:pPr>
              <a:t>27</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181600"/>
          </a:xfrm>
        </p:spPr>
        <p:txBody>
          <a:bodyPr rtlCol="0">
            <a:normAutofit fontScale="55000" lnSpcReduction="20000"/>
          </a:bodyPr>
          <a:lstStyle/>
          <a:p>
            <a:pPr algn="just" eaLnBrk="1" fontAlgn="auto" hangingPunct="1">
              <a:spcAft>
                <a:spcPts val="0"/>
              </a:spcAft>
              <a:defRPr/>
            </a:pPr>
            <a:r>
              <a:rPr lang="en-US" dirty="0" smtClean="0"/>
              <a:t>The designated physician is also responsible for ensuring compliance with </a:t>
            </a:r>
            <a:r>
              <a:rPr lang="en-US" u="sng" dirty="0" smtClean="0"/>
              <a:t>storage and dispensing requirements</a:t>
            </a:r>
            <a:r>
              <a:rPr lang="en-US" dirty="0" smtClean="0"/>
              <a:t> in regard to prescription drugs, compliance with </a:t>
            </a:r>
            <a:r>
              <a:rPr lang="en-US" u="sng" dirty="0" smtClean="0"/>
              <a:t>infection control requirements</a:t>
            </a:r>
            <a:r>
              <a:rPr lang="en-US" dirty="0" smtClean="0"/>
              <a:t>, and compliance with </a:t>
            </a:r>
            <a:r>
              <a:rPr lang="en-US" u="sng" dirty="0" smtClean="0"/>
              <a:t>health and safety requirements</a:t>
            </a:r>
            <a:r>
              <a:rPr lang="en-US" dirty="0" smtClean="0"/>
              <a:t> such as:</a:t>
            </a:r>
            <a:endParaRPr lang="en-US" sz="2800" dirty="0" smtClean="0"/>
          </a:p>
          <a:p>
            <a:pPr lvl="1" algn="just" eaLnBrk="1" fontAlgn="auto" hangingPunct="1">
              <a:spcAft>
                <a:spcPts val="0"/>
              </a:spcAft>
              <a:defRPr/>
            </a:pPr>
            <a:r>
              <a:rPr lang="en-US" dirty="0" smtClean="0"/>
              <a:t>Clinic, including its grounds, buildings, furniture, appliances and equipment, shall be structurally sound, in good repair, clean and free from health and safety hazards</a:t>
            </a:r>
          </a:p>
          <a:p>
            <a:pPr lvl="1" algn="just" eaLnBrk="1" fontAlgn="auto" hangingPunct="1">
              <a:spcAft>
                <a:spcPts val="0"/>
              </a:spcAft>
              <a:defRPr/>
            </a:pPr>
            <a:r>
              <a:rPr lang="en-US" dirty="0" smtClean="0"/>
              <a:t>Established emergency evacuation procedures, including provisions detailing the evacuation of disabled patients and employees</a:t>
            </a:r>
          </a:p>
          <a:p>
            <a:pPr lvl="1" algn="just" eaLnBrk="1" fontAlgn="auto" hangingPunct="1">
              <a:spcAft>
                <a:spcPts val="0"/>
              </a:spcAft>
              <a:defRPr/>
            </a:pPr>
            <a:r>
              <a:rPr lang="en-US" dirty="0" smtClean="0"/>
              <a:t>Having a written facility-specific disaster plan including for the protection of patient records and controlled substances</a:t>
            </a:r>
          </a:p>
          <a:p>
            <a:pPr lvl="3" algn="just" eaLnBrk="1" fontAlgn="auto" hangingPunct="1">
              <a:spcAft>
                <a:spcPts val="0"/>
              </a:spcAft>
              <a:defRPr/>
            </a:pPr>
            <a:r>
              <a:rPr lang="en-US" dirty="0" smtClean="0"/>
              <a:t>But </a:t>
            </a:r>
            <a:r>
              <a:rPr lang="en-US" u="sng" dirty="0" smtClean="0"/>
              <a:t>registered pain management clinics are not permitted to dispense controlled substances</a:t>
            </a:r>
            <a:r>
              <a:rPr lang="en-US" dirty="0" smtClean="0"/>
              <a:t> so this may be a mistake made by the Legislature.</a:t>
            </a:r>
            <a:endParaRPr lang="en-US" sz="1800" dirty="0" smtClean="0"/>
          </a:p>
          <a:p>
            <a:pPr lvl="1" algn="just" eaLnBrk="1" fontAlgn="auto" hangingPunct="1">
              <a:spcAft>
                <a:spcPts val="0"/>
              </a:spcAft>
              <a:defRPr/>
            </a:pPr>
            <a:r>
              <a:rPr lang="en-US" dirty="0" smtClean="0"/>
              <a:t>Having </a:t>
            </a:r>
            <a:r>
              <a:rPr lang="en-US" b="1" dirty="0" smtClean="0"/>
              <a:t>at least one employee on premises during all patient care hours who </a:t>
            </a:r>
            <a:r>
              <a:rPr lang="en-US" dirty="0" smtClean="0"/>
              <a:t>is </a:t>
            </a:r>
            <a:r>
              <a:rPr lang="en-US" b="1" dirty="0" smtClean="0"/>
              <a:t>certified in Basic Life Support</a:t>
            </a:r>
            <a:r>
              <a:rPr lang="en-US" dirty="0" smtClean="0"/>
              <a:t> and is trained in reacting to accidents and medical emergencies until emergency medical personnel arrive</a:t>
            </a:r>
          </a:p>
          <a:p>
            <a:pPr algn="just" eaLnBrk="1" fontAlgn="auto" hangingPunct="1">
              <a:spcAft>
                <a:spcPts val="0"/>
              </a:spcAft>
              <a:defRPr/>
            </a:pPr>
            <a:r>
              <a:rPr lang="en-US" dirty="0" smtClean="0"/>
              <a:t>Designated physicians must establish/ensure a </a:t>
            </a:r>
            <a:r>
              <a:rPr lang="en-US" u="sng" dirty="0" smtClean="0"/>
              <a:t>quality assurance program</a:t>
            </a:r>
            <a:r>
              <a:rPr lang="en-US" dirty="0" smtClean="0"/>
              <a:t> and </a:t>
            </a:r>
            <a:r>
              <a:rPr lang="en-US" u="sng" dirty="0" smtClean="0"/>
              <a:t>report all adverse incidents to the DOH</a:t>
            </a:r>
            <a:endParaRPr lang="en-US" sz="2800" dirty="0" smtClean="0"/>
          </a:p>
          <a:p>
            <a:pPr algn="just" eaLnBrk="1" fontAlgn="auto" hangingPunct="1">
              <a:spcAft>
                <a:spcPts val="0"/>
              </a:spcAft>
              <a:buFont typeface="Arial" pitchFamily="34" charset="0"/>
              <a:buNone/>
              <a:defRPr/>
            </a:pPr>
            <a:endParaRPr lang="en-US" sz="2800" dirty="0" smtClean="0"/>
          </a:p>
          <a:p>
            <a:pPr algn="just" eaLnBrk="1" fontAlgn="auto" hangingPunct="1">
              <a:spcAft>
                <a:spcPts val="0"/>
              </a:spcAft>
              <a:defRPr/>
            </a:pPr>
            <a:r>
              <a:rPr lang="en-US" dirty="0" smtClean="0"/>
              <a:t>Designated physicians </a:t>
            </a:r>
            <a:r>
              <a:rPr lang="en-US" u="sng" dirty="0" smtClean="0"/>
              <a:t>must report</a:t>
            </a:r>
            <a:r>
              <a:rPr lang="en-US" dirty="0" smtClean="0"/>
              <a:t> to the Board (of Medicine or Osteopathic Medicine) on a quarterly basis:</a:t>
            </a:r>
            <a:endParaRPr lang="en-US" sz="2800" dirty="0" smtClean="0"/>
          </a:p>
          <a:p>
            <a:pPr lvl="2" algn="just" eaLnBrk="1" fontAlgn="auto" hangingPunct="1">
              <a:spcAft>
                <a:spcPts val="0"/>
              </a:spcAft>
              <a:defRPr/>
            </a:pPr>
            <a:r>
              <a:rPr lang="en-US" dirty="0" smtClean="0"/>
              <a:t>Number of new and repeat patients seen at the clinic who are prescribed controlled substances for the treatment of nonmalignant pain</a:t>
            </a:r>
            <a:endParaRPr lang="en-US" sz="2000" dirty="0" smtClean="0"/>
          </a:p>
          <a:p>
            <a:pPr lvl="2" algn="just" eaLnBrk="1" fontAlgn="auto" hangingPunct="1">
              <a:spcAft>
                <a:spcPts val="0"/>
              </a:spcAft>
              <a:defRPr/>
            </a:pPr>
            <a:r>
              <a:rPr lang="en-US" dirty="0" smtClean="0"/>
              <a:t>Number of patients discharged due to drug abuse</a:t>
            </a:r>
            <a:endParaRPr lang="en-US" sz="2000" dirty="0" smtClean="0"/>
          </a:p>
          <a:p>
            <a:pPr lvl="2" algn="just" eaLnBrk="1" fontAlgn="auto" hangingPunct="1">
              <a:spcAft>
                <a:spcPts val="0"/>
              </a:spcAft>
              <a:defRPr/>
            </a:pPr>
            <a:r>
              <a:rPr lang="en-US" dirty="0" smtClean="0"/>
              <a:t>Number of patients discharged due to drug diversion</a:t>
            </a:r>
            <a:endParaRPr lang="en-US" sz="2000" dirty="0" smtClean="0"/>
          </a:p>
          <a:p>
            <a:pPr lvl="2" algn="just" eaLnBrk="1" fontAlgn="auto" hangingPunct="1">
              <a:spcAft>
                <a:spcPts val="0"/>
              </a:spcAft>
              <a:defRPr/>
            </a:pPr>
            <a:r>
              <a:rPr lang="en-US" dirty="0" smtClean="0"/>
              <a:t>Number of patients treated whose domicile is located somewhere other than Florida</a:t>
            </a:r>
            <a:endParaRPr lang="en-US" sz="2000" dirty="0" smtClean="0"/>
          </a:p>
          <a:p>
            <a:pPr algn="just" eaLnBrk="1" fontAlgn="auto" hangingPunct="1">
              <a:spcAft>
                <a:spcPts val="0"/>
              </a:spcAft>
              <a:defRPr/>
            </a:pPr>
            <a:endParaRPr lang="en-US" dirty="0" smtClean="0"/>
          </a:p>
          <a:p>
            <a:pPr lvl="1" algn="just" eaLnBrk="1" fontAlgn="auto" hangingPunct="1">
              <a:spcAft>
                <a:spcPts val="0"/>
              </a:spcAft>
              <a:defRPr/>
            </a:pPr>
            <a:endParaRPr lang="en-US"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16CF86FA-E8B1-4B62-ACAF-A0CF9A7CA3B9}" type="slidenum">
              <a:rPr lang="en-US"/>
              <a:pPr>
                <a:defRPr/>
              </a:pPr>
              <a:t>28</a:t>
            </a:fld>
            <a:endParaRPr lang="en-US" dirty="0"/>
          </a:p>
        </p:txBody>
      </p:sp>
      <p:sp>
        <p:nvSpPr>
          <p:cNvPr id="7" name="Title 1"/>
          <p:cNvSpPr>
            <a:spLocks noGrp="1"/>
          </p:cNvSpPr>
          <p:nvPr>
            <p:ph type="title"/>
          </p:nvPr>
        </p:nvSpPr>
        <p:spPr>
          <a:xfrm>
            <a:off x="0" y="274638"/>
            <a:ext cx="9144000" cy="1143000"/>
          </a:xfrm>
        </p:spPr>
        <p:txBody>
          <a:bodyPr rtlCol="0">
            <a:normAutofit fontScale="90000"/>
          </a:bodyPr>
          <a:lstStyle/>
          <a:p>
            <a:pPr algn="l" eaLnBrk="1" fontAlgn="auto" hangingPunct="1">
              <a:spcAft>
                <a:spcPts val="0"/>
              </a:spcAft>
              <a:defRPr/>
            </a:pPr>
            <a:r>
              <a:rPr lang="en-US" sz="1800" dirty="0" smtClean="0">
                <a:latin typeface="Andre Heavy SF" pitchFamily="34" charset="0"/>
              </a:rPr>
              <a:t>7. 	Registration and requirements for Pain Management Clinics. </a:t>
            </a:r>
            <a:r>
              <a:rPr lang="en-US" sz="3200" b="1" dirty="0" smtClean="0">
                <a:latin typeface="Andre Heavy SF" pitchFamily="34" charset="0"/>
              </a:rPr>
              <a:t/>
            </a:r>
            <a:br>
              <a:rPr lang="en-US" sz="3200" b="1" dirty="0" smtClean="0">
                <a:latin typeface="Andre Heavy SF" pitchFamily="34" charset="0"/>
              </a:rPr>
            </a:br>
            <a:r>
              <a:rPr lang="en-US" sz="3200" b="1" dirty="0" smtClean="0">
                <a:latin typeface="Andre Heavy SF" pitchFamily="34" charset="0"/>
              </a:rPr>
              <a:t>7.3	Pain Management Clinics are Required to 	Have a Designated Physician</a:t>
            </a:r>
            <a:endParaRPr lang="en-US" sz="3200" dirty="0">
              <a:latin typeface="Andre Heavy SF" pitchFamily="34" charset="0"/>
            </a:endParaRPr>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algn="l" eaLnBrk="1" fontAlgn="auto" hangingPunct="1">
              <a:spcAft>
                <a:spcPts val="0"/>
              </a:spcAft>
              <a:defRPr/>
            </a:pPr>
            <a:r>
              <a:rPr lang="en-US" sz="1800" dirty="0" smtClean="0">
                <a:latin typeface="Andre Heavy SF" pitchFamily="34" charset="0"/>
              </a:rPr>
              <a:t>7. 	Registration and requirements for Pain Management Clinics. </a:t>
            </a:r>
            <a:r>
              <a:rPr lang="en-US" sz="3600" b="1" dirty="0" smtClean="0">
                <a:latin typeface="Andre Heavy SF" pitchFamily="34" charset="0"/>
              </a:rPr>
              <a:t/>
            </a:r>
            <a:br>
              <a:rPr lang="en-US" sz="3600" b="1" dirty="0" smtClean="0">
                <a:latin typeface="Andre Heavy SF" pitchFamily="34" charset="0"/>
              </a:rPr>
            </a:br>
            <a:r>
              <a:rPr lang="en-US" sz="3600" b="1" dirty="0" smtClean="0">
                <a:latin typeface="Andre Heavy SF" pitchFamily="34" charset="0"/>
              </a:rPr>
              <a:t>7.4	Revocation and Suspension of 	Registration, 	Penalties and Violations</a:t>
            </a:r>
            <a:endParaRPr lang="en-US" dirty="0">
              <a:latin typeface="Andre Heavy SF" pitchFamily="34" charset="0"/>
            </a:endParaRPr>
          </a:p>
        </p:txBody>
      </p:sp>
      <p:sp>
        <p:nvSpPr>
          <p:cNvPr id="3" name="Content Placeholder 2"/>
          <p:cNvSpPr>
            <a:spLocks noGrp="1"/>
          </p:cNvSpPr>
          <p:nvPr>
            <p:ph idx="1"/>
          </p:nvPr>
        </p:nvSpPr>
        <p:spPr/>
        <p:txBody>
          <a:bodyPr rtlCol="0">
            <a:normAutofit fontScale="55000" lnSpcReduction="20000"/>
          </a:bodyPr>
          <a:lstStyle/>
          <a:p>
            <a:pPr algn="just" eaLnBrk="1" fontAlgn="auto" hangingPunct="1">
              <a:spcAft>
                <a:spcPts val="0"/>
              </a:spcAft>
              <a:defRPr/>
            </a:pPr>
            <a:r>
              <a:rPr lang="en-US" sz="3300" dirty="0" smtClean="0"/>
              <a:t>There is a new 1 year suspension. </a:t>
            </a:r>
            <a:r>
              <a:rPr lang="en-US" sz="3300" u="sng" dirty="0" smtClean="0"/>
              <a:t>Upon revocation or suspension</a:t>
            </a:r>
            <a:r>
              <a:rPr lang="en-US" sz="3300" dirty="0" smtClean="0"/>
              <a:t>, the designated physician, the owner or </a:t>
            </a:r>
            <a:r>
              <a:rPr lang="en-US" sz="3300" dirty="0" err="1" smtClean="0"/>
              <a:t>lessor</a:t>
            </a:r>
            <a:r>
              <a:rPr lang="en-US" sz="3300" dirty="0" smtClean="0"/>
              <a:t> of the property, and the proprietor shall be prohibited from operating the facility as a pain management clinic</a:t>
            </a:r>
          </a:p>
          <a:p>
            <a:pPr lvl="1" algn="just" eaLnBrk="1" fontAlgn="auto" hangingPunct="1">
              <a:spcAft>
                <a:spcPts val="0"/>
              </a:spcAft>
              <a:defRPr/>
            </a:pPr>
            <a:r>
              <a:rPr lang="en-US" sz="3300" dirty="0" smtClean="0"/>
              <a:t>All signs must be removed from the premises</a:t>
            </a:r>
          </a:p>
          <a:p>
            <a:pPr lvl="1" algn="just" eaLnBrk="1" fontAlgn="auto" hangingPunct="1">
              <a:spcAft>
                <a:spcPts val="0"/>
              </a:spcAft>
              <a:defRPr/>
            </a:pPr>
            <a:r>
              <a:rPr lang="en-US" sz="3300" dirty="0" smtClean="0"/>
              <a:t>All drugs held by the clinic shall be disposed, subject to the approval and supervision of the DOH. All drugs purchased or held shall be deemed adulterated</a:t>
            </a:r>
          </a:p>
          <a:p>
            <a:pPr lvl="1" algn="just" eaLnBrk="1" fontAlgn="auto" hangingPunct="1">
              <a:spcAft>
                <a:spcPts val="0"/>
              </a:spcAft>
              <a:defRPr/>
            </a:pPr>
            <a:r>
              <a:rPr lang="en-US" sz="3300" dirty="0" smtClean="0"/>
              <a:t>Any person named in the registration documents may not, as an </a:t>
            </a:r>
            <a:r>
              <a:rPr lang="en-US" sz="3300" u="sng" dirty="0" smtClean="0"/>
              <a:t>individual</a:t>
            </a:r>
            <a:r>
              <a:rPr lang="en-US" sz="3300" dirty="0" smtClean="0"/>
              <a:t> or </a:t>
            </a:r>
            <a:r>
              <a:rPr lang="en-US" sz="3300" u="sng" dirty="0" smtClean="0"/>
              <a:t>part of a group</a:t>
            </a:r>
            <a:r>
              <a:rPr lang="en-US" sz="3300" dirty="0" smtClean="0"/>
              <a:t>, apply to operate a pain management clinic for 5 years </a:t>
            </a:r>
          </a:p>
          <a:p>
            <a:pPr algn="just" eaLnBrk="1" fontAlgn="auto" hangingPunct="1">
              <a:spcAft>
                <a:spcPts val="0"/>
              </a:spcAft>
              <a:defRPr/>
            </a:pPr>
            <a:r>
              <a:rPr lang="en-US" sz="3300" dirty="0" smtClean="0"/>
              <a:t>New crimes have been established for </a:t>
            </a:r>
            <a:r>
              <a:rPr lang="en-US" sz="3300" u="sng" dirty="0" smtClean="0"/>
              <a:t>dispensing Schedule II or III controlled substances.</a:t>
            </a:r>
            <a:r>
              <a:rPr lang="en-US" sz="3300" dirty="0" smtClean="0"/>
              <a:t>  They constitute a felony of the third degree.</a:t>
            </a:r>
          </a:p>
          <a:p>
            <a:pPr algn="just" eaLnBrk="1" fontAlgn="auto" hangingPunct="1">
              <a:spcAft>
                <a:spcPts val="0"/>
              </a:spcAft>
              <a:defRPr/>
            </a:pPr>
            <a:r>
              <a:rPr lang="en-US" sz="3300" dirty="0" smtClean="0"/>
              <a:t>The statute creates new authority for local administrative action to abate drug-related activity</a:t>
            </a:r>
          </a:p>
          <a:p>
            <a:pPr algn="just" eaLnBrk="1" fontAlgn="auto" hangingPunct="1">
              <a:spcAft>
                <a:spcPts val="0"/>
              </a:spcAft>
              <a:defRPr/>
            </a:pPr>
            <a:r>
              <a:rPr lang="en-US" sz="3300" dirty="0" smtClean="0"/>
              <a:t>A pain management clinic which has </a:t>
            </a:r>
            <a:r>
              <a:rPr lang="en-US" sz="3300" u="sng" dirty="0" smtClean="0"/>
              <a:t>been used on more than two occasions within a 6-month period as the site of a violation</a:t>
            </a:r>
            <a:r>
              <a:rPr lang="en-US" sz="3300" dirty="0" smtClean="0"/>
              <a:t> – assault and battery, burglary, dealing in theft, robbery by sudden snatching, unlawful distribution of controlled substances – may be declared a public nuisance and be abated.</a:t>
            </a:r>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1ABF26E-4403-454B-81B4-4A8C37F86694}" type="slidenum">
              <a:rPr lang="en-US"/>
              <a:pPr>
                <a:defRPr/>
              </a:pPr>
              <a:t>29</a:t>
            </a:fld>
            <a:endParaRPr lang="en-US"/>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1143000"/>
          </a:xfrm>
        </p:spPr>
        <p:txBody>
          <a:bodyPr/>
          <a:lstStyle/>
          <a:p>
            <a:pPr eaLnBrk="1" hangingPunct="1"/>
            <a:r>
              <a:rPr lang="en-US" sz="3600" smtClean="0">
                <a:latin typeface="Andre Heavy SF" pitchFamily="34" charset="0"/>
              </a:rPr>
              <a:t>Introduction – The 9 Rules of Florida Controlled Substances:</a:t>
            </a:r>
          </a:p>
        </p:txBody>
      </p:sp>
      <p:sp>
        <p:nvSpPr>
          <p:cNvPr id="3" name="Content Placeholder 2"/>
          <p:cNvSpPr>
            <a:spLocks noGrp="1"/>
          </p:cNvSpPr>
          <p:nvPr>
            <p:ph idx="1"/>
          </p:nvPr>
        </p:nvSpPr>
        <p:spPr/>
        <p:txBody>
          <a:bodyPr rtlCol="0">
            <a:normAutofit fontScale="70000" lnSpcReduction="20000"/>
          </a:bodyPr>
          <a:lstStyle/>
          <a:p>
            <a:pPr marL="514350" indent="-514350" eaLnBrk="1" fontAlgn="auto" hangingPunct="1">
              <a:spcAft>
                <a:spcPts val="0"/>
              </a:spcAft>
              <a:buFont typeface="Arial" pitchFamily="34" charset="0"/>
              <a:buAutoNum type="arabicPeriod"/>
              <a:defRPr/>
            </a:pPr>
            <a:r>
              <a:rPr lang="en-US" dirty="0" smtClean="0"/>
              <a:t>All doctors must follow the prescription pad rules.</a:t>
            </a:r>
          </a:p>
          <a:p>
            <a:pPr marL="514350" indent="-514350" eaLnBrk="1" fontAlgn="auto" hangingPunct="1">
              <a:spcAft>
                <a:spcPts val="0"/>
              </a:spcAft>
              <a:buFont typeface="Arial" pitchFamily="34" charset="0"/>
              <a:buAutoNum type="arabicPeriod"/>
              <a:defRPr/>
            </a:pPr>
            <a:r>
              <a:rPr lang="en-US" dirty="0" smtClean="0"/>
              <a:t>All doctors must follow Federal DEA requirements.</a:t>
            </a:r>
          </a:p>
          <a:p>
            <a:pPr marL="514350" indent="-514350" eaLnBrk="1" fontAlgn="auto" hangingPunct="1">
              <a:spcAft>
                <a:spcPts val="0"/>
              </a:spcAft>
              <a:buFont typeface="Arial" pitchFamily="34" charset="0"/>
              <a:buAutoNum type="arabicPeriod"/>
              <a:defRPr/>
            </a:pPr>
            <a:r>
              <a:rPr lang="en-US" dirty="0" smtClean="0"/>
              <a:t>December 31, 2011 registration deadline for “Controlled Substance Prescribing Practitioners” – doctors who prescribe medications for “chronic nonmalignant pain.”</a:t>
            </a:r>
          </a:p>
          <a:p>
            <a:pPr marL="514350" indent="-514350" eaLnBrk="1" fontAlgn="auto" hangingPunct="1">
              <a:spcAft>
                <a:spcPts val="0"/>
              </a:spcAft>
              <a:buFont typeface="Arial" pitchFamily="34" charset="0"/>
              <a:buAutoNum type="arabicPeriod"/>
              <a:defRPr/>
            </a:pPr>
            <a:r>
              <a:rPr lang="en-US" dirty="0" smtClean="0"/>
              <a:t>Administrative Regulations that all M.D.s and D.O.s must follow.</a:t>
            </a:r>
          </a:p>
          <a:p>
            <a:pPr marL="514350" indent="-514350" eaLnBrk="1" fontAlgn="auto" hangingPunct="1">
              <a:spcAft>
                <a:spcPts val="0"/>
              </a:spcAft>
              <a:buFont typeface="Arial" pitchFamily="34" charset="0"/>
              <a:buAutoNum type="arabicPeriod"/>
              <a:defRPr/>
            </a:pPr>
            <a:r>
              <a:rPr lang="en-US" dirty="0" smtClean="0"/>
              <a:t>Registration and requirements for physicians who dispense controlled substances, and exceptions </a:t>
            </a:r>
            <a:r>
              <a:rPr lang="en-US" dirty="0" err="1" smtClean="0"/>
              <a:t>therefrom</a:t>
            </a:r>
            <a:r>
              <a:rPr lang="en-US" dirty="0" smtClean="0"/>
              <a:t>.</a:t>
            </a:r>
          </a:p>
          <a:p>
            <a:pPr marL="514350" indent="-514350" eaLnBrk="1" fontAlgn="auto" hangingPunct="1">
              <a:spcAft>
                <a:spcPts val="0"/>
              </a:spcAft>
              <a:buFont typeface="Arial" pitchFamily="34" charset="0"/>
              <a:buAutoNum type="arabicPeriod"/>
              <a:defRPr/>
            </a:pPr>
            <a:r>
              <a:rPr lang="en-US" dirty="0" smtClean="0"/>
              <a:t>The new Florida Prescription Drug Monitoring Program and E-FORCSE.</a:t>
            </a:r>
          </a:p>
          <a:p>
            <a:pPr marL="514350" indent="-514350" eaLnBrk="1" fontAlgn="auto" hangingPunct="1">
              <a:spcAft>
                <a:spcPts val="0"/>
              </a:spcAft>
              <a:buFont typeface="Arial" pitchFamily="34" charset="0"/>
              <a:buAutoNum type="arabicPeriod"/>
              <a:defRPr/>
            </a:pPr>
            <a:r>
              <a:rPr lang="en-US" dirty="0" smtClean="0"/>
              <a:t>Registration and requirements for Pain Management Clinics.</a:t>
            </a:r>
          </a:p>
          <a:p>
            <a:pPr marL="514350" indent="-514350" eaLnBrk="1" fontAlgn="auto" hangingPunct="1">
              <a:spcAft>
                <a:spcPts val="0"/>
              </a:spcAft>
              <a:buFont typeface="Arial" pitchFamily="34" charset="0"/>
              <a:buAutoNum type="arabicPeriod"/>
              <a:defRPr/>
            </a:pPr>
            <a:r>
              <a:rPr lang="en-US" dirty="0" smtClean="0"/>
              <a:t>New burglary and theft crimes involving controlled substances.</a:t>
            </a:r>
          </a:p>
          <a:p>
            <a:pPr marL="514350" indent="-514350" eaLnBrk="1" fontAlgn="auto" hangingPunct="1">
              <a:spcAft>
                <a:spcPts val="0"/>
              </a:spcAft>
              <a:buFont typeface="Arial" pitchFamily="34" charset="0"/>
              <a:buAutoNum type="arabicPeriod"/>
              <a:defRPr/>
            </a:pPr>
            <a:r>
              <a:rPr lang="en-US" dirty="0" smtClean="0"/>
              <a:t>Crimes and penalties for Pharmacists, Pharmacies, and Drug Distributors.</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B2103271-FB75-43B3-A94D-9379F1E51790}" type="slidenum">
              <a:rPr lang="en-US"/>
              <a:pPr>
                <a:defRPr/>
              </a:pPr>
              <a:t>3</a:t>
            </a:fld>
            <a:endParaRPr lang="en-US"/>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52400"/>
            <a:ext cx="5943600" cy="1066800"/>
          </a:xfrm>
        </p:spPr>
        <p:txBody>
          <a:bodyPr rtlCol="0">
            <a:normAutofit fontScale="90000"/>
          </a:bodyPr>
          <a:lstStyle/>
          <a:p>
            <a:pPr marL="857250" indent="-857250" algn="l" eaLnBrk="1" fontAlgn="auto" hangingPunct="1">
              <a:spcAft>
                <a:spcPts val="0"/>
              </a:spcAft>
              <a:defRPr/>
            </a:pPr>
            <a:r>
              <a:rPr lang="en-US" sz="3600" b="1" dirty="0" smtClean="0">
                <a:latin typeface="Andre Heavy SF" pitchFamily="34" charset="0"/>
              </a:rPr>
              <a:t>8.	New Crimes and Penalties Involving Controlled Substances</a:t>
            </a:r>
            <a:endParaRPr lang="en-US" sz="3600" dirty="0" smtClean="0">
              <a:solidFill>
                <a:schemeClr val="accent2">
                  <a:lumMod val="60000"/>
                  <a:lumOff val="40000"/>
                </a:schemeClr>
              </a:solidFill>
              <a:latin typeface="Andre Heavy SF" pitchFamily="34" charset="0"/>
            </a:endParaRPr>
          </a:p>
        </p:txBody>
      </p:sp>
      <p:sp>
        <p:nvSpPr>
          <p:cNvPr id="61443" name="Content Placeholder 2"/>
          <p:cNvSpPr>
            <a:spLocks noGrp="1"/>
          </p:cNvSpPr>
          <p:nvPr>
            <p:ph idx="1"/>
          </p:nvPr>
        </p:nvSpPr>
        <p:spPr>
          <a:xfrm>
            <a:off x="457200" y="1143000"/>
            <a:ext cx="8229600" cy="5486400"/>
          </a:xfrm>
        </p:spPr>
        <p:txBody>
          <a:bodyPr rtlCol="0">
            <a:normAutofit lnSpcReduction="10000"/>
          </a:bodyPr>
          <a:lstStyle/>
          <a:p>
            <a:pPr algn="just" eaLnBrk="1" fontAlgn="auto" hangingPunct="1">
              <a:spcAft>
                <a:spcPts val="0"/>
              </a:spcAft>
              <a:defRPr/>
            </a:pPr>
            <a:endParaRPr lang="en-US" sz="1400" dirty="0" smtClean="0"/>
          </a:p>
          <a:p>
            <a:pPr algn="just" eaLnBrk="1" fontAlgn="auto" hangingPunct="1">
              <a:spcAft>
                <a:spcPts val="0"/>
              </a:spcAft>
              <a:buFont typeface="Arial" pitchFamily="34" charset="0"/>
              <a:buNone/>
              <a:defRPr/>
            </a:pPr>
            <a:endParaRPr lang="en-US" sz="1400" dirty="0" smtClean="0"/>
          </a:p>
          <a:p>
            <a:pPr algn="just" eaLnBrk="1" fontAlgn="auto" hangingPunct="1">
              <a:spcAft>
                <a:spcPts val="0"/>
              </a:spcAft>
              <a:buNone/>
              <a:defRPr/>
            </a:pPr>
            <a:endParaRPr lang="en-US" sz="1400" dirty="0" smtClean="0"/>
          </a:p>
          <a:p>
            <a:pPr algn="just" eaLnBrk="1" fontAlgn="auto" hangingPunct="1">
              <a:spcAft>
                <a:spcPts val="0"/>
              </a:spcAft>
              <a:defRPr/>
            </a:pPr>
            <a:r>
              <a:rPr lang="en-US" sz="1800" dirty="0" smtClean="0"/>
              <a:t>Under Florida’s Burglary statute, § 810.02(3)(f), burglary of a controlled substance as defined by § 893.02 is a felony of the second degree, punishable as provided in § 775.082, § 775.083, or § 775.084. Separate judgments and sentences for burglary with the intent to commit theft of a controlled substance, possession of controlled substance, or trafficking in controlled substance may be imposed when all such offenses involve the same amount(s) of a controlled substance.</a:t>
            </a:r>
          </a:p>
          <a:p>
            <a:pPr algn="just" eaLnBrk="1" fontAlgn="auto" hangingPunct="1">
              <a:spcAft>
                <a:spcPts val="0"/>
              </a:spcAft>
              <a:defRPr/>
            </a:pPr>
            <a:r>
              <a:rPr lang="en-US" sz="1800" dirty="0" smtClean="0"/>
              <a:t>It is grand theft of the third degree and a felony of the third degree under Florida Statutes Section 812.014(2)(c)(13), punishable as provided in § 775.082, § 775.083, or §  775.084, if the property stolen is any amount of a controlled substance as defined by § 893.02. Separate judgments and sentences for theft of a controlled substance, possession of controlled substance, or trafficking in controlled substance may be imposed when all such offenses involve the same amount(s) of a controlled substance.</a:t>
            </a:r>
          </a:p>
          <a:p>
            <a:pPr algn="just" eaLnBrk="1" fontAlgn="auto" hangingPunct="1">
              <a:spcAft>
                <a:spcPts val="0"/>
              </a:spcAft>
              <a:buNone/>
              <a:defRPr/>
            </a:pPr>
            <a:r>
              <a:rPr lang="en-US" sz="1800" dirty="0" smtClean="0"/>
              <a:t>	</a:t>
            </a:r>
            <a:r>
              <a:rPr lang="en-US" sz="1800" u="sng" dirty="0" smtClean="0"/>
              <a:t>Note: </a:t>
            </a:r>
            <a:r>
              <a:rPr lang="en-US" sz="1800" dirty="0" smtClean="0"/>
              <a:t>SB 904 proposes to require patients to affirmatively disclose to prescribers 	and to pharmacists (1) if they have obtained or attempted to acquire the 	same or a similar controlled substance from another practitioner within the 	previous 30 days, (2) and the name of the previous prescribing practitioner, 	the quantity, and the dosage  of the previous controlled substance.</a:t>
            </a:r>
          </a:p>
        </p:txBody>
      </p:sp>
      <p:sp>
        <p:nvSpPr>
          <p:cNvPr id="7" name="Slide Number Placeholder 6"/>
          <p:cNvSpPr>
            <a:spLocks noGrp="1"/>
          </p:cNvSpPr>
          <p:nvPr>
            <p:ph type="sldNum" sz="quarter" idx="12"/>
          </p:nvPr>
        </p:nvSpPr>
        <p:spPr>
          <a:xfrm>
            <a:off x="7010400" y="6492875"/>
            <a:ext cx="2133600" cy="365125"/>
          </a:xfrm>
        </p:spPr>
        <p:txBody>
          <a:bodyPr/>
          <a:lstStyle/>
          <a:p>
            <a:pPr>
              <a:defRPr/>
            </a:pPr>
            <a:fld id="{0FD30FF1-4D29-42E4-95F5-0C7D80C8BA70}" type="slidenum">
              <a:rPr lang="en-US"/>
              <a:pPr>
                <a:defRPr/>
              </a:pPr>
              <a:t>30</a:t>
            </a:fld>
            <a:endParaRPr lang="en-US" dirty="0"/>
          </a:p>
        </p:txBody>
      </p:sp>
      <p:pic>
        <p:nvPicPr>
          <p:cNvPr id="30725" name="Picture 4" descr="arrest_11.jpg"/>
          <p:cNvPicPr>
            <a:picLocks noChangeAspect="1"/>
          </p:cNvPicPr>
          <p:nvPr/>
        </p:nvPicPr>
        <p:blipFill>
          <a:blip r:embed="rId2" cstate="print"/>
          <a:srcRect/>
          <a:stretch>
            <a:fillRect/>
          </a:stretch>
        </p:blipFill>
        <p:spPr bwMode="auto">
          <a:xfrm>
            <a:off x="6248400" y="152400"/>
            <a:ext cx="2438400" cy="1763889"/>
          </a:xfrm>
          <a:prstGeom prst="rect">
            <a:avLst/>
          </a:prstGeom>
          <a:noFill/>
          <a:ln w="9525">
            <a:noFill/>
            <a:miter lim="800000"/>
            <a:headEnd/>
            <a:tailEnd/>
          </a:ln>
        </p:spPr>
      </p:pic>
      <p:sp>
        <p:nvSpPr>
          <p:cNvPr id="8" name="Rectangle 7"/>
          <p:cNvSpPr/>
          <p:nvPr/>
        </p:nvSpPr>
        <p:spPr>
          <a:xfrm>
            <a:off x="838200" y="5181600"/>
            <a:ext cx="77724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868363"/>
          </a:xfrm>
        </p:spPr>
        <p:txBody>
          <a:bodyPr/>
          <a:lstStyle/>
          <a:p>
            <a:pPr marL="3175" indent="-3175" algn="l" eaLnBrk="1" hangingPunct="1"/>
            <a:r>
              <a:rPr lang="en-US" sz="1600" b="1" dirty="0" smtClean="0">
                <a:latin typeface="Andre Heavy SF" pitchFamily="34" charset="0"/>
              </a:rPr>
              <a:t>9. 	Pharmacists, Pharmacies, and Distributors </a:t>
            </a:r>
            <a:r>
              <a:rPr lang="en-US" sz="3200" b="1" dirty="0" smtClean="0">
                <a:latin typeface="Andre Heavy SF" pitchFamily="34" charset="0"/>
              </a:rPr>
              <a:t/>
            </a:r>
            <a:br>
              <a:rPr lang="en-US" sz="3200" b="1" dirty="0" smtClean="0">
                <a:latin typeface="Andre Heavy SF" pitchFamily="34" charset="0"/>
              </a:rPr>
            </a:br>
            <a:r>
              <a:rPr lang="en-US" sz="3200" b="1" dirty="0" smtClean="0">
                <a:latin typeface="Andre Heavy SF" pitchFamily="34" charset="0"/>
              </a:rPr>
              <a:t>9.1 	Pharmacists</a:t>
            </a:r>
          </a:p>
        </p:txBody>
      </p:sp>
      <p:sp>
        <p:nvSpPr>
          <p:cNvPr id="56323" name="Content Placeholder 2"/>
          <p:cNvSpPr>
            <a:spLocks noGrp="1"/>
          </p:cNvSpPr>
          <p:nvPr>
            <p:ph idx="1"/>
          </p:nvPr>
        </p:nvSpPr>
        <p:spPr>
          <a:xfrm>
            <a:off x="0" y="762000"/>
            <a:ext cx="9144000" cy="5867400"/>
          </a:xfrm>
        </p:spPr>
        <p:txBody>
          <a:bodyPr rtlCol="0">
            <a:noAutofit/>
          </a:bodyPr>
          <a:lstStyle/>
          <a:p>
            <a:pPr algn="just" eaLnBrk="1" fontAlgn="auto" hangingPunct="1">
              <a:spcAft>
                <a:spcPts val="0"/>
              </a:spcAft>
              <a:defRPr/>
            </a:pPr>
            <a:r>
              <a:rPr lang="en-US" sz="1400" dirty="0" smtClean="0"/>
              <a:t>Florida Statutes Section 465.015(3-4) creates a </a:t>
            </a:r>
            <a:r>
              <a:rPr lang="en-US" sz="1400" b="1" dirty="0" smtClean="0"/>
              <a:t>misdemeanor crime </a:t>
            </a:r>
            <a:r>
              <a:rPr lang="en-US" sz="1400" dirty="0" smtClean="0"/>
              <a:t>of the first degree for any pharmacist who </a:t>
            </a:r>
            <a:r>
              <a:rPr lang="en-US" sz="1400" b="1" dirty="0" smtClean="0"/>
              <a:t>knowingly fails to report </a:t>
            </a:r>
            <a:r>
              <a:rPr lang="en-US" sz="1400" dirty="0" smtClean="0"/>
              <a:t>any attempt to obtain a controlled substance by fraudulent means within 24 hours to local law enforcement.</a:t>
            </a:r>
          </a:p>
          <a:p>
            <a:pPr algn="just" eaLnBrk="1" fontAlgn="auto" hangingPunct="1">
              <a:spcAft>
                <a:spcPts val="0"/>
              </a:spcAft>
              <a:defRPr/>
            </a:pPr>
            <a:r>
              <a:rPr lang="en-US" sz="1400" u="sng" dirty="0" smtClean="0"/>
              <a:t>The report must contain: </a:t>
            </a:r>
          </a:p>
          <a:p>
            <a:pPr lvl="1" algn="just" eaLnBrk="1" fontAlgn="auto" hangingPunct="1">
              <a:spcAft>
                <a:spcPts val="0"/>
              </a:spcAft>
              <a:defRPr/>
            </a:pPr>
            <a:r>
              <a:rPr lang="en-US" sz="1400" dirty="0" smtClean="0"/>
              <a:t>copy of the prescription use or presented, </a:t>
            </a:r>
          </a:p>
          <a:p>
            <a:pPr lvl="1" algn="just" eaLnBrk="1" fontAlgn="auto" hangingPunct="1">
              <a:spcAft>
                <a:spcPts val="0"/>
              </a:spcAft>
              <a:defRPr/>
            </a:pPr>
            <a:r>
              <a:rPr lang="en-US" sz="1400" dirty="0" smtClean="0"/>
              <a:t>a narrative including the name and telephone number of the prescribing physician, </a:t>
            </a:r>
          </a:p>
          <a:p>
            <a:pPr lvl="1" algn="just" eaLnBrk="1" fontAlgn="auto" hangingPunct="1">
              <a:spcAft>
                <a:spcPts val="0"/>
              </a:spcAft>
              <a:defRPr/>
            </a:pPr>
            <a:r>
              <a:rPr lang="en-US" sz="1400" dirty="0" smtClean="0"/>
              <a:t>name,</a:t>
            </a:r>
          </a:p>
          <a:p>
            <a:pPr lvl="1" algn="just" eaLnBrk="1" fontAlgn="auto" hangingPunct="1">
              <a:spcAft>
                <a:spcPts val="0"/>
              </a:spcAft>
              <a:defRPr/>
            </a:pPr>
            <a:r>
              <a:rPr lang="en-US" sz="1400" dirty="0" smtClean="0"/>
              <a:t> description and any personal identifying information pertaining to the person who presented the prescription, </a:t>
            </a:r>
          </a:p>
          <a:p>
            <a:pPr lvl="1" algn="just" eaLnBrk="1" fontAlgn="auto" hangingPunct="1">
              <a:spcAft>
                <a:spcPts val="0"/>
              </a:spcAft>
              <a:defRPr/>
            </a:pPr>
            <a:r>
              <a:rPr lang="en-US" sz="1400" dirty="0" smtClean="0"/>
              <a:t>and any other material information (such as photographic or video surveillance of the transaction).</a:t>
            </a:r>
          </a:p>
          <a:p>
            <a:pPr lvl="1" algn="just" eaLnBrk="1" fontAlgn="auto" hangingPunct="1">
              <a:spcAft>
                <a:spcPts val="0"/>
              </a:spcAft>
              <a:buNone/>
              <a:defRPr/>
            </a:pPr>
            <a:r>
              <a:rPr lang="en-US" sz="1400" b="1" dirty="0" smtClean="0"/>
              <a:t>Note: </a:t>
            </a:r>
            <a:r>
              <a:rPr lang="en-US" sz="1400" dirty="0" smtClean="0"/>
              <a:t>SB 904 proposes to amend 465.015 to provide that a sheriff who receives the pharmacists report must document the report. If the sheriff fails to do so, the pharmacist is still deemed to have complied with the reporting requirement if the pharmacist documents the sheriff’s refusal</a:t>
            </a:r>
          </a:p>
          <a:p>
            <a:pPr algn="just" eaLnBrk="1" fontAlgn="auto" hangingPunct="1">
              <a:spcAft>
                <a:spcPts val="0"/>
              </a:spcAft>
              <a:defRPr/>
            </a:pPr>
            <a:r>
              <a:rPr lang="en-US" sz="1400" dirty="0" smtClean="0"/>
              <a:t>Florida Statutes Section 465.016(1)(t) establishes a new ground for disciplinary action or </a:t>
            </a:r>
            <a:r>
              <a:rPr lang="en-US" sz="1400" b="1" dirty="0" smtClean="0"/>
              <a:t>revocation of license </a:t>
            </a:r>
            <a:r>
              <a:rPr lang="en-US" sz="1400" dirty="0" smtClean="0"/>
              <a:t>for a pharmacist who </a:t>
            </a:r>
            <a:r>
              <a:rPr lang="en-US" sz="1400" b="1" dirty="0" smtClean="0"/>
              <a:t>commits an error processing a prescription.</a:t>
            </a:r>
            <a:endParaRPr lang="en-US" sz="1400" baseline="50000" dirty="0" smtClean="0"/>
          </a:p>
          <a:p>
            <a:pPr algn="just" eaLnBrk="1" fontAlgn="auto" hangingPunct="1">
              <a:spcAft>
                <a:spcPts val="0"/>
              </a:spcAft>
              <a:defRPr/>
            </a:pPr>
            <a:r>
              <a:rPr lang="en-US" sz="1400" dirty="0" smtClean="0"/>
              <a:t>The Board of Pharmacy is given broad authority to suspend, revoke, or deny any community pharmacy permit. Permits issued by the DOH are not transferable.  </a:t>
            </a:r>
          </a:p>
          <a:p>
            <a:pPr algn="just" eaLnBrk="1" fontAlgn="auto" hangingPunct="1">
              <a:spcAft>
                <a:spcPts val="0"/>
              </a:spcAft>
              <a:defRPr/>
            </a:pPr>
            <a:r>
              <a:rPr lang="en-US" sz="1400" u="sng" dirty="0" smtClean="0"/>
              <a:t>Any community pharmacy that dispenses controlled substances on or after July 1, 2012, must have obtained or renewed their permit after the effective date of the new law. </a:t>
            </a:r>
          </a:p>
          <a:p>
            <a:pPr algn="just" eaLnBrk="1" fontAlgn="auto" hangingPunct="1">
              <a:spcAft>
                <a:spcPts val="0"/>
              </a:spcAft>
              <a:defRPr/>
            </a:pPr>
            <a:r>
              <a:rPr lang="en-US" sz="1400" dirty="0" smtClean="0"/>
              <a:t>The community pharmacy </a:t>
            </a:r>
            <a:r>
              <a:rPr lang="en-US" sz="1400" u="sng" dirty="0" smtClean="0"/>
              <a:t>must maintain a record of controlled substances </a:t>
            </a:r>
            <a:r>
              <a:rPr lang="en-US" sz="1400" dirty="0" smtClean="0"/>
              <a:t>and it must be made available to the DOH and law enforcement agencies upon request. </a:t>
            </a:r>
          </a:p>
          <a:p>
            <a:pPr algn="just" eaLnBrk="1" fontAlgn="auto" hangingPunct="1">
              <a:spcAft>
                <a:spcPts val="0"/>
              </a:spcAft>
              <a:defRPr/>
            </a:pPr>
            <a:r>
              <a:rPr lang="en-US" sz="1400" dirty="0" smtClean="0"/>
              <a:t>Community pharmacies are now required to notify the DOH within 10 days of hiring a new prescription drug manager. The manager must notify the BOP of any theft or significant loss of any controlled substance within 1 business day of discovery. </a:t>
            </a:r>
          </a:p>
          <a:p>
            <a:pPr marL="274320" indent="-274320" algn="just" eaLnBrk="1" fontAlgn="auto" hangingPunct="1">
              <a:spcBef>
                <a:spcPts val="580"/>
              </a:spcBef>
              <a:spcAft>
                <a:spcPts val="0"/>
              </a:spcAft>
              <a:buFont typeface="Wingdings 2"/>
              <a:buNone/>
              <a:defRPr/>
            </a:pPr>
            <a:r>
              <a:rPr lang="en-US" sz="1400" baseline="50000" dirty="0" smtClean="0"/>
              <a:t>1</a:t>
            </a:r>
            <a:r>
              <a:rPr lang="en-US" sz="1400" dirty="0" smtClean="0"/>
              <a:t> </a:t>
            </a:r>
            <a:r>
              <a:rPr lang="en-US" sz="1100" dirty="0" smtClean="0"/>
              <a:t>The term “community pharmacy” includes every location where medicinal drugs are compounded, dispensed, stored, or sold or where prescriptions are filled or dispensed on an outpatient basis.  Fla. Stat. Ann. § 465.003 (11)         (E.g. CVS or Walgreens)</a:t>
            </a:r>
          </a:p>
          <a:p>
            <a:pPr algn="just" eaLnBrk="1" fontAlgn="auto" hangingPunct="1">
              <a:spcAft>
                <a:spcPts val="0"/>
              </a:spcAft>
              <a:defRPr/>
            </a:pPr>
            <a:endParaRPr lang="en-US" sz="1200" dirty="0" smtClean="0"/>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FB2F903D-9F3A-4780-B68C-FC9A26B26DF8}" type="slidenum">
              <a:rPr lang="en-US"/>
              <a:pPr>
                <a:defRPr/>
              </a:pPr>
              <a:t>31</a:t>
            </a:fld>
            <a:endParaRPr lang="en-US" dirty="0"/>
          </a:p>
        </p:txBody>
      </p:sp>
      <p:sp>
        <p:nvSpPr>
          <p:cNvPr id="7" name="Rectangle 6"/>
          <p:cNvSpPr/>
          <p:nvPr/>
        </p:nvSpPr>
        <p:spPr>
          <a:xfrm>
            <a:off x="457200" y="3048000"/>
            <a:ext cx="868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304800" y="838200"/>
            <a:ext cx="8382000" cy="5791200"/>
          </a:xfrm>
        </p:spPr>
        <p:txBody>
          <a:bodyPr rtlCol="0">
            <a:normAutofit fontScale="92500" lnSpcReduction="10000"/>
          </a:bodyPr>
          <a:lstStyle/>
          <a:p>
            <a:pPr algn="just" eaLnBrk="1" fontAlgn="auto" hangingPunct="1">
              <a:spcAft>
                <a:spcPts val="0"/>
              </a:spcAft>
              <a:defRPr/>
            </a:pPr>
            <a:r>
              <a:rPr lang="en-US" sz="1600" dirty="0" smtClean="0"/>
              <a:t>The DOH </a:t>
            </a:r>
            <a:r>
              <a:rPr lang="en-US" sz="1600" u="sng" dirty="0" smtClean="0"/>
              <a:t>must deny</a:t>
            </a:r>
            <a:r>
              <a:rPr lang="en-US" sz="1600" dirty="0" smtClean="0"/>
              <a:t> any application for a community pharmacy permit if the applicant, affiliated person, partner, officer, director, prescription department manager, or consultant pharmacist of record of the applicant:</a:t>
            </a:r>
          </a:p>
          <a:p>
            <a:pPr lvl="1" algn="just" eaLnBrk="1" fontAlgn="auto" hangingPunct="1">
              <a:spcAft>
                <a:spcPts val="0"/>
              </a:spcAft>
              <a:defRPr/>
            </a:pPr>
            <a:r>
              <a:rPr lang="en-US" sz="1600" dirty="0" smtClean="0"/>
              <a:t> Has since July 1, 2009 been convicted of, or entered a plea of guilty or </a:t>
            </a:r>
            <a:r>
              <a:rPr lang="en-US" sz="1600" dirty="0" err="1" smtClean="0"/>
              <a:t>nolo</a:t>
            </a:r>
            <a:r>
              <a:rPr lang="en-US" sz="1600" dirty="0" smtClean="0"/>
              <a:t> </a:t>
            </a:r>
            <a:r>
              <a:rPr lang="en-US" sz="1600" dirty="0" err="1" smtClean="0"/>
              <a:t>contendre</a:t>
            </a:r>
            <a:r>
              <a:rPr lang="en-US" sz="1600" dirty="0" smtClean="0"/>
              <a:t> to a felony under § 409, § 817, § 893, or a similar felony offense committed in another state or jurisdiction. </a:t>
            </a:r>
          </a:p>
          <a:p>
            <a:pPr lvl="1" algn="just" eaLnBrk="1" fontAlgn="auto" hangingPunct="1">
              <a:spcAft>
                <a:spcPts val="0"/>
              </a:spcAft>
              <a:defRPr/>
            </a:pPr>
            <a:r>
              <a:rPr lang="en-US" sz="1600" dirty="0" smtClean="0"/>
              <a:t>Has been convicted of, or entered a plea of guilty or </a:t>
            </a:r>
            <a:r>
              <a:rPr lang="en-US" sz="1600" dirty="0" err="1" smtClean="0"/>
              <a:t>nolo</a:t>
            </a:r>
            <a:r>
              <a:rPr lang="en-US" sz="1600" dirty="0" smtClean="0"/>
              <a:t> </a:t>
            </a:r>
            <a:r>
              <a:rPr lang="en-US" sz="1600" dirty="0" err="1" smtClean="0"/>
              <a:t>contendre</a:t>
            </a:r>
            <a:r>
              <a:rPr lang="en-US" sz="1600" dirty="0" smtClean="0"/>
              <a:t> to, regardless of adjudication, a felony under 21 U.S.C. §§ 801-970 or 42 U.S.C. §§ 1395-1396 since July 1, 2009.</a:t>
            </a:r>
          </a:p>
          <a:p>
            <a:pPr lvl="1" algn="just" eaLnBrk="1" fontAlgn="auto" hangingPunct="1">
              <a:spcAft>
                <a:spcPts val="0"/>
              </a:spcAft>
              <a:defRPr/>
            </a:pPr>
            <a:r>
              <a:rPr lang="en-US" sz="1600" dirty="0" smtClean="0"/>
              <a:t>Has been terminated for cause from the FL Medicaid program pursuant to § 409.913, unless the applicant has been in good standing with the program for the most recent 5-year period.</a:t>
            </a:r>
          </a:p>
          <a:p>
            <a:pPr lvl="1" algn="just" eaLnBrk="1" fontAlgn="auto" hangingPunct="1">
              <a:spcAft>
                <a:spcPts val="0"/>
              </a:spcAft>
              <a:defRPr/>
            </a:pPr>
            <a:r>
              <a:rPr lang="en-US" sz="1600" dirty="0" smtClean="0"/>
              <a:t>Has been terminated for cause, pursuant to the appeals process established by any state Medicare program, unless the applicant has returned to good standing for the most recent 5-year period and the termination occurred at least 20 years before the date of application</a:t>
            </a:r>
          </a:p>
          <a:p>
            <a:pPr lvl="1" algn="just" eaLnBrk="1" fontAlgn="auto" hangingPunct="1">
              <a:spcAft>
                <a:spcPts val="0"/>
              </a:spcAft>
              <a:defRPr/>
            </a:pPr>
            <a:r>
              <a:rPr lang="en-US" sz="1600" dirty="0" smtClean="0"/>
              <a:t>Is currently listed on the US Department of Heath and Human Services Office of Inspector General’s List of Excluded Individuals and Entities.</a:t>
            </a:r>
          </a:p>
          <a:p>
            <a:pPr lvl="1" algn="just" eaLnBrk="1" fontAlgn="auto" hangingPunct="1">
              <a:spcAft>
                <a:spcPts val="0"/>
              </a:spcAft>
              <a:defRPr/>
            </a:pPr>
            <a:r>
              <a:rPr lang="en-US" sz="1600" i="1" dirty="0" smtClean="0"/>
              <a:t>It is not clear whether these requirements apply only to issuance or both issuance and renewals.</a:t>
            </a:r>
          </a:p>
          <a:p>
            <a:pPr lvl="1" algn="just" eaLnBrk="1" fontAlgn="auto" hangingPunct="1">
              <a:spcAft>
                <a:spcPts val="0"/>
              </a:spcAft>
              <a:buNone/>
              <a:defRPr/>
            </a:pPr>
            <a:endParaRPr lang="en-US" sz="1500" dirty="0" smtClean="0"/>
          </a:p>
          <a:p>
            <a:pPr lvl="1" algn="just" eaLnBrk="1" fontAlgn="auto" hangingPunct="1">
              <a:spcAft>
                <a:spcPts val="0"/>
              </a:spcAft>
              <a:buNone/>
              <a:defRPr/>
            </a:pPr>
            <a:r>
              <a:rPr lang="en-US" sz="1500" u="sng" dirty="0" smtClean="0"/>
              <a:t>Note:</a:t>
            </a:r>
            <a:r>
              <a:rPr lang="en-US" sz="1500" dirty="0" smtClean="0"/>
              <a:t> SB 904 proposes to </a:t>
            </a:r>
          </a:p>
          <a:p>
            <a:pPr lvl="2" algn="just" eaLnBrk="1" fontAlgn="auto" hangingPunct="1">
              <a:spcAft>
                <a:spcPts val="0"/>
              </a:spcAft>
              <a:defRPr/>
            </a:pPr>
            <a:r>
              <a:rPr lang="en-US" sz="1500" dirty="0" smtClean="0"/>
              <a:t>Add “health care practitioner” to the list of pharmacy </a:t>
            </a:r>
            <a:r>
              <a:rPr lang="en-US" sz="1500" dirty="0" err="1" smtClean="0"/>
              <a:t>permittees</a:t>
            </a:r>
            <a:r>
              <a:rPr lang="en-US" sz="1500" dirty="0" smtClean="0"/>
              <a:t> whose pharmacy permit may be revoked.</a:t>
            </a:r>
          </a:p>
          <a:p>
            <a:pPr lvl="2" algn="just" eaLnBrk="1" fontAlgn="auto" hangingPunct="1">
              <a:spcAft>
                <a:spcPts val="0"/>
              </a:spcAft>
              <a:defRPr/>
            </a:pPr>
            <a:r>
              <a:rPr lang="en-US" sz="1500" dirty="0" smtClean="0"/>
              <a:t>Provide that a pharmacy </a:t>
            </a:r>
            <a:r>
              <a:rPr lang="en-US" sz="1500" dirty="0" err="1" smtClean="0"/>
              <a:t>permittee</a:t>
            </a:r>
            <a:r>
              <a:rPr lang="en-US" sz="1500" dirty="0" smtClean="0"/>
              <a:t> may now be denied a pharmacy permit </a:t>
            </a:r>
            <a:r>
              <a:rPr lang="en-US" sz="1500" u="sng" dirty="0" smtClean="0"/>
              <a:t>for pleading not guilty or </a:t>
            </a:r>
            <a:r>
              <a:rPr lang="en-US" sz="1500" u="sng" dirty="0" err="1" smtClean="0"/>
              <a:t>nolo</a:t>
            </a:r>
            <a:r>
              <a:rPr lang="en-US" sz="1500" u="sng" dirty="0" smtClean="0"/>
              <a:t> </a:t>
            </a:r>
            <a:r>
              <a:rPr lang="en-US" sz="1500" u="sng" dirty="0" err="1" smtClean="0"/>
              <a:t>contendere</a:t>
            </a:r>
            <a:r>
              <a:rPr lang="en-US" sz="1500" dirty="0" smtClean="0"/>
              <a:t> to a felony under Fla. Statutes section 893.13(7)(b) [prohibiting a health care practitioner from providing a controlled substance that is not medically necessary under misrepresentation or fraud], </a:t>
            </a:r>
            <a:r>
              <a:rPr lang="en-US" sz="1500" u="sng" dirty="0" smtClean="0"/>
              <a:t>regardless of adjudication.</a:t>
            </a: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1F38F499-92BE-4D46-A4A6-FEA5B82E8C90}" type="slidenum">
              <a:rPr lang="en-US"/>
              <a:pPr>
                <a:defRPr/>
              </a:pPr>
              <a:t>32</a:t>
            </a:fld>
            <a:endParaRPr lang="en-US" dirty="0"/>
          </a:p>
        </p:txBody>
      </p:sp>
      <p:sp>
        <p:nvSpPr>
          <p:cNvPr id="8" name="Title 1"/>
          <p:cNvSpPr>
            <a:spLocks noGrp="1"/>
          </p:cNvSpPr>
          <p:nvPr>
            <p:ph type="title"/>
          </p:nvPr>
        </p:nvSpPr>
        <p:spPr>
          <a:xfrm>
            <a:off x="0" y="0"/>
            <a:ext cx="9144000" cy="868363"/>
          </a:xfrm>
        </p:spPr>
        <p:txBody>
          <a:bodyPr rtlCol="0">
            <a:noAutofit/>
          </a:bodyPr>
          <a:lstStyle/>
          <a:p>
            <a:pPr marL="3175" indent="-3175" algn="l" eaLnBrk="1" fontAlgn="auto" hangingPunct="1">
              <a:spcAft>
                <a:spcPts val="0"/>
              </a:spcAft>
              <a:defRPr/>
            </a:pPr>
            <a:r>
              <a:rPr lang="en-US" sz="1600" b="1" dirty="0" smtClean="0">
                <a:latin typeface="Andre Heavy SF" pitchFamily="34" charset="0"/>
              </a:rPr>
              <a:t>9. 	Pharmacists, Pharmacies, and Distributors </a:t>
            </a:r>
            <a:r>
              <a:rPr lang="en-US" sz="3200" b="1" dirty="0" smtClean="0">
                <a:latin typeface="Andre Heavy SF" pitchFamily="34" charset="0"/>
              </a:rPr>
              <a:t/>
            </a:r>
            <a:br>
              <a:rPr lang="en-US" sz="3200" b="1" dirty="0" smtClean="0">
                <a:latin typeface="Andre Heavy SF" pitchFamily="34" charset="0"/>
              </a:rPr>
            </a:br>
            <a:r>
              <a:rPr lang="en-US" sz="3200" b="1" dirty="0" smtClean="0">
                <a:latin typeface="Andre Heavy SF" pitchFamily="34" charset="0"/>
              </a:rPr>
              <a:t>9.2	Community Pharmacies</a:t>
            </a:r>
            <a:endParaRPr lang="en-US" sz="3200" baseline="50000" dirty="0" smtClean="0">
              <a:solidFill>
                <a:schemeClr val="bg2">
                  <a:lumMod val="50000"/>
                </a:schemeClr>
              </a:solidFill>
              <a:latin typeface="Andre Heavy SF" pitchFamily="34" charset="0"/>
            </a:endParaRPr>
          </a:p>
        </p:txBody>
      </p:sp>
      <p:sp>
        <p:nvSpPr>
          <p:cNvPr id="7" name="Rectangle 6"/>
          <p:cNvSpPr/>
          <p:nvPr/>
        </p:nvSpPr>
        <p:spPr>
          <a:xfrm>
            <a:off x="685800" y="4724400"/>
            <a:ext cx="79248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274638"/>
            <a:ext cx="9144000" cy="715962"/>
          </a:xfrm>
        </p:spPr>
        <p:txBody>
          <a:bodyPr rtlCol="0">
            <a:noAutofit/>
          </a:bodyPr>
          <a:lstStyle/>
          <a:p>
            <a:pPr marL="3175" indent="-3175" algn="l" eaLnBrk="1" fontAlgn="auto" hangingPunct="1">
              <a:spcAft>
                <a:spcPts val="0"/>
              </a:spcAft>
              <a:defRPr/>
            </a:pPr>
            <a:r>
              <a:rPr lang="en-US" sz="1600" b="1" dirty="0" smtClean="0">
                <a:latin typeface="Andre Heavy SF" pitchFamily="34" charset="0"/>
              </a:rPr>
              <a:t>9. 	Pharmacists, Pharmacies, and Distributors </a:t>
            </a:r>
            <a:r>
              <a:rPr lang="en-US" sz="3200" b="1" dirty="0" smtClean="0">
                <a:latin typeface="Andre Heavy SF" pitchFamily="34" charset="0"/>
              </a:rPr>
              <a:t/>
            </a:r>
            <a:br>
              <a:rPr lang="en-US" sz="3200" b="1" dirty="0" smtClean="0">
                <a:latin typeface="Andre Heavy SF" pitchFamily="34" charset="0"/>
              </a:rPr>
            </a:br>
            <a:r>
              <a:rPr lang="en-US" sz="3200" b="1" dirty="0" smtClean="0">
                <a:latin typeface="Andre Heavy SF" pitchFamily="34" charset="0"/>
              </a:rPr>
              <a:t>9.3	Wholesale Drug Distributors</a:t>
            </a:r>
            <a:endParaRPr lang="en-US" sz="3200" dirty="0" smtClean="0">
              <a:solidFill>
                <a:schemeClr val="bg2">
                  <a:lumMod val="50000"/>
                </a:schemeClr>
              </a:solidFill>
              <a:latin typeface="Andre Heavy SF" pitchFamily="34" charset="0"/>
            </a:endParaRPr>
          </a:p>
        </p:txBody>
      </p:sp>
      <p:sp>
        <p:nvSpPr>
          <p:cNvPr id="59395" name="Content Placeholder 2"/>
          <p:cNvSpPr>
            <a:spLocks noGrp="1"/>
          </p:cNvSpPr>
          <p:nvPr>
            <p:ph idx="1"/>
          </p:nvPr>
        </p:nvSpPr>
        <p:spPr>
          <a:xfrm>
            <a:off x="457200" y="1143000"/>
            <a:ext cx="8229600" cy="5486400"/>
          </a:xfrm>
        </p:spPr>
        <p:txBody>
          <a:bodyPr rtlCol="0">
            <a:normAutofit fontScale="92500" lnSpcReduction="20000"/>
          </a:bodyPr>
          <a:lstStyle/>
          <a:p>
            <a:pPr algn="just" eaLnBrk="1" fontAlgn="auto" hangingPunct="1">
              <a:spcAft>
                <a:spcPts val="0"/>
              </a:spcAft>
              <a:defRPr/>
            </a:pPr>
            <a:r>
              <a:rPr lang="en-US" sz="2000" dirty="0" smtClean="0"/>
              <a:t>Florida Statutes Section 499.0051(16) makes it a third degree felony for any person who knowingly submits a report containing a false statement.</a:t>
            </a:r>
          </a:p>
          <a:p>
            <a:pPr algn="just" eaLnBrk="1" fontAlgn="auto" hangingPunct="1">
              <a:spcAft>
                <a:spcPts val="0"/>
              </a:spcAft>
              <a:defRPr/>
            </a:pPr>
            <a:r>
              <a:rPr lang="en-US" sz="2000" dirty="0" smtClean="0"/>
              <a:t>Florida Statutes Section 499.0051(17) makes it a third degree felony for </a:t>
            </a:r>
            <a:r>
              <a:rPr lang="en-US" sz="2000" u="sng" dirty="0" smtClean="0"/>
              <a:t>any person who engages in the wholesale distribution of prescription drugs and who knowingly distributes controlled substances in violation of § 449.0121(14).  </a:t>
            </a:r>
            <a:r>
              <a:rPr lang="en-US" sz="2000" dirty="0" smtClean="0"/>
              <a:t>In addition to any other fine, a person convicted of such a violation may be sentenced to pay a fine that does not exceed three times the gross monetary value gained from such violation, plus court costs and the reasonable costs of investigation and prosecution. </a:t>
            </a:r>
          </a:p>
          <a:p>
            <a:pPr algn="just" eaLnBrk="1" fontAlgn="auto" hangingPunct="1">
              <a:spcAft>
                <a:spcPts val="0"/>
              </a:spcAft>
              <a:defRPr/>
            </a:pPr>
            <a:r>
              <a:rPr lang="en-US" sz="1600" dirty="0" smtClean="0"/>
              <a:t>Each prescription in-state or out-of-state drug wholesale distributor, retail pharmacy drug wholesale distributor, manufacturer, or </a:t>
            </a:r>
            <a:r>
              <a:rPr lang="en-US" sz="1600" dirty="0" err="1" smtClean="0"/>
              <a:t>repackager</a:t>
            </a:r>
            <a:r>
              <a:rPr lang="en-US" sz="1600" dirty="0" smtClean="0"/>
              <a:t> that engages in wholesale distribution of controlled substances </a:t>
            </a:r>
            <a:r>
              <a:rPr lang="en-US" sz="1600" u="sng" dirty="0" smtClean="0"/>
              <a:t>must submit a monthly report to the DOH of its receipts and distributions of controlled substances. </a:t>
            </a:r>
          </a:p>
          <a:p>
            <a:pPr algn="just" eaLnBrk="1" fontAlgn="auto" hangingPunct="1">
              <a:spcAft>
                <a:spcPts val="0"/>
              </a:spcAft>
              <a:defRPr/>
            </a:pPr>
            <a:r>
              <a:rPr lang="en-US" sz="1600" dirty="0" smtClean="0"/>
              <a:t>Each prescription in-state or out-of-state prescription drug wholesale distributor, retail pharmacy drug wholesale distributor must establish and maintain policies and procedures to credential physicians licensed under Sections 458, 459, 461, or 466, and pharmacies that purchase or otherwise receive from the wholesale distributor controlled substances listed in Schedule II or III.</a:t>
            </a:r>
          </a:p>
          <a:p>
            <a:pPr lvl="1" algn="just" eaLnBrk="1" fontAlgn="auto" hangingPunct="1">
              <a:spcAft>
                <a:spcPts val="0"/>
              </a:spcAft>
              <a:defRPr/>
            </a:pPr>
            <a:r>
              <a:rPr lang="en-US" sz="1600" dirty="0" smtClean="0"/>
              <a:t>For instance, they must assess orders for greater than 5,000 unit doses of any one controlled substance in any one month to determine whether the purchase is reasonable</a:t>
            </a:r>
          </a:p>
          <a:p>
            <a:pPr algn="just" eaLnBrk="1" fontAlgn="auto" hangingPunct="1">
              <a:spcAft>
                <a:spcPts val="0"/>
              </a:spcAft>
              <a:defRPr/>
            </a:pPr>
            <a:r>
              <a:rPr lang="en-US" sz="1600" dirty="0" smtClean="0"/>
              <a:t>Florida Statutes Section 499.067 provides the grounds for denying, suspending, or revoking a permit.</a:t>
            </a:r>
          </a:p>
          <a:p>
            <a:pPr lvl="1" algn="just" eaLnBrk="1" fontAlgn="auto" hangingPunct="1">
              <a:spcAft>
                <a:spcPts val="0"/>
              </a:spcAft>
              <a:defRPr/>
            </a:pPr>
            <a:r>
              <a:rPr lang="en-US" sz="1600" dirty="0" smtClean="0"/>
              <a:t>Failing to comply with the credentialing requirements of § 499.0121(15).</a:t>
            </a:r>
          </a:p>
          <a:p>
            <a:pPr lvl="1" algn="just" eaLnBrk="1" fontAlgn="auto" hangingPunct="1">
              <a:spcAft>
                <a:spcPts val="0"/>
              </a:spcAft>
              <a:defRPr/>
            </a:pPr>
            <a:r>
              <a:rPr lang="en-US" sz="1600" dirty="0" smtClean="0"/>
              <a:t>Failing to comply with the reporting requirements of, or knowingly making a false statement in a report required by § 499.0121(14).</a:t>
            </a:r>
          </a:p>
          <a:p>
            <a:pPr algn="just" eaLnBrk="1" fontAlgn="auto" hangingPunct="1">
              <a:spcAft>
                <a:spcPts val="0"/>
              </a:spcAft>
              <a:buFont typeface="Arial" pitchFamily="34" charset="0"/>
              <a:buNone/>
              <a:defRPr/>
            </a:pPr>
            <a:endParaRPr lang="en-US" sz="1800" dirty="0" smtClean="0"/>
          </a:p>
          <a:p>
            <a:pPr algn="just" eaLnBrk="1" fontAlgn="auto" hangingPunct="1">
              <a:spcAft>
                <a:spcPts val="0"/>
              </a:spcAft>
              <a:defRPr/>
            </a:pPr>
            <a:endParaRPr lang="en-US" sz="2000" dirty="0" smtClean="0"/>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41B51A40-9DF6-4F23-AC60-F8802484B16B}" type="slidenum">
              <a:rPr lang="en-US"/>
              <a:pPr>
                <a:defRPr/>
              </a:pPr>
              <a:t>33</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8"/>
            <a:ext cx="9144000" cy="639762"/>
          </a:xfrm>
        </p:spPr>
        <p:txBody>
          <a:bodyPr/>
          <a:lstStyle/>
          <a:p>
            <a:pPr eaLnBrk="1" hangingPunct="1"/>
            <a:r>
              <a:rPr lang="en-US" sz="2000" smtClean="0">
                <a:latin typeface="Andre Heavy SF" pitchFamily="34" charset="0"/>
              </a:rPr>
              <a:t>Pain Management Compliance in the Office</a:t>
            </a:r>
            <a:br>
              <a:rPr lang="en-US" sz="2000" smtClean="0">
                <a:latin typeface="Andre Heavy SF" pitchFamily="34" charset="0"/>
              </a:rPr>
            </a:br>
            <a:r>
              <a:rPr lang="en-US" sz="2000" smtClean="0">
                <a:latin typeface="Andre Heavy SF" pitchFamily="34" charset="0"/>
              </a:rPr>
              <a:t>By Pariksith Singh, M.D.</a:t>
            </a:r>
          </a:p>
        </p:txBody>
      </p:sp>
      <p:sp>
        <p:nvSpPr>
          <p:cNvPr id="4" name="Content Placeholder 3"/>
          <p:cNvSpPr>
            <a:spLocks noGrp="1"/>
          </p:cNvSpPr>
          <p:nvPr>
            <p:ph idx="1"/>
          </p:nvPr>
        </p:nvSpPr>
        <p:spPr>
          <a:xfrm>
            <a:off x="152400" y="1066800"/>
            <a:ext cx="8839200" cy="5334000"/>
          </a:xfrm>
        </p:spPr>
        <p:txBody>
          <a:bodyPr rtlCol="0">
            <a:normAutofit lnSpcReduction="10000"/>
          </a:bodyPr>
          <a:lstStyle/>
          <a:p>
            <a:pPr algn="just" eaLnBrk="1" fontAlgn="auto" hangingPunct="1">
              <a:spcAft>
                <a:spcPts val="0"/>
              </a:spcAft>
              <a:buFont typeface="Arial" pitchFamily="34" charset="0"/>
              <a:buNone/>
              <a:defRPr/>
            </a:pPr>
            <a:r>
              <a:rPr lang="en-US" sz="1200" dirty="0" smtClean="0"/>
              <a:t>	Pain management compliance is currently a political hot topic, with good reason.  The death toll from abuse of prescription narcotics is staggering, particularly for the younger demographic.  More Floridians are now dying each year of narcotics overdoses than motor vehicle accidents!  This is particularly true for individuals under age 25.  It is therefore imperative that every medical organization have pain management compliance in place.  The Federal and State governments have planned an initiative to curb the abuse of prescribed narcotics, punish operators of “pill mills” and reduce inter-state trafficking. The attempt is laudable, though still mired in delays due to bureaucracy and political posturing.</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	In my opinion, the law enacted in July of 2011 should be commended, despite some uncertainty.  </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	A lot of recommendations that can be made based on this bill are common sense measures. They are things that we all know we should do for all patients, but get too busy or our office systems or processes are not developed in accordance with to our goals.  </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	The specific features of this bill which we can perhaps adopt to an office protocol for Pain Management Compliance might include, but not be limited to, the following features:</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1)	Pain Management Compliance is a serious aspect of any compliance plan in a medical office. There will be more and more medico-legal and statutory liability involved with a dysfunctional system of policies and procedures in this aspect of any medical practice.</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2)	All pain management clinics will need to be registered with the Department of Health.  This is mandatory.  Otherwise, one risks the shut down of one’s office and possible civil and criminal investigations.</a:t>
            </a:r>
          </a:p>
          <a:p>
            <a:pPr algn="just" eaLnBrk="1" fontAlgn="auto" hangingPunct="1">
              <a:spcAft>
                <a:spcPts val="0"/>
              </a:spcAft>
              <a:buFont typeface="Arial" pitchFamily="34" charset="0"/>
              <a:buNone/>
              <a:defRPr/>
            </a:pPr>
            <a:r>
              <a:rPr lang="en-US" sz="1200" dirty="0" smtClean="0"/>
              <a:t> </a:t>
            </a:r>
          </a:p>
          <a:p>
            <a:pPr algn="just" eaLnBrk="1" fontAlgn="auto" hangingPunct="1">
              <a:spcAft>
                <a:spcPts val="0"/>
              </a:spcAft>
              <a:buFont typeface="Arial" pitchFamily="34" charset="0"/>
              <a:buNone/>
              <a:defRPr/>
            </a:pPr>
            <a:r>
              <a:rPr lang="en-US" sz="1200" dirty="0" smtClean="0"/>
              <a:t>3)	Documentation is key: all patients who are prescribed pain medications must have clear documentation of their physician’s subjective and objective findings, and the patient’s level of pain.  Several local hospitals have instituted a pain chart, offered to every patient as part of the nursing assessment, to enable patients to better communicate their level of pain.  This chart should be mandatory in every office, and pain assessments must be an integral part of any patient’s chart who is prescribed pain medications.  Pain charts have become a quality factor for HEDIS and are also examined in PQRI.  Every patient needs to have an annual pain screening to determine if medications need to be adjusted.  A local doctor in the Tampa Bay area was arrested for Medicaid fraud for not properly examining a patient and prescribing him pain medications during a visit.  Good record-keeping is essential to avoiding abuse.</a:t>
            </a:r>
          </a:p>
          <a:p>
            <a:pPr marL="0" indent="0" algn="just" eaLnBrk="1" fontAlgn="auto" hangingPunct="1">
              <a:spcBef>
                <a:spcPts val="580"/>
              </a:spcBef>
              <a:spcAft>
                <a:spcPts val="0"/>
              </a:spcAft>
              <a:buFont typeface="Wingdings 2"/>
              <a:buNone/>
              <a:defRPr/>
            </a:pPr>
            <a:endParaRPr lang="en-US" sz="1200" dirty="0" smtClean="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63109DF3-0C0D-40FC-8270-4A32F5913464}" type="slidenum">
              <a:rPr lang="en-US"/>
              <a:pPr>
                <a:defRPr/>
              </a:pPr>
              <a:t>34</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p:cNvSpPr>
            <a:spLocks noGrp="1"/>
          </p:cNvSpPr>
          <p:nvPr>
            <p:ph idx="1"/>
          </p:nvPr>
        </p:nvSpPr>
        <p:spPr>
          <a:xfrm>
            <a:off x="0" y="685800"/>
            <a:ext cx="9144000" cy="5791200"/>
          </a:xfrm>
        </p:spPr>
        <p:txBody>
          <a:bodyPr/>
          <a:lstStyle/>
          <a:p>
            <a:pPr algn="just" eaLnBrk="1" hangingPunct="1">
              <a:buFont typeface="Arial" pitchFamily="34" charset="0"/>
              <a:buAutoNum type="arabicParenR" startAt="4"/>
            </a:pPr>
            <a:r>
              <a:rPr lang="en-US" sz="1100" smtClean="0"/>
              <a:t>Patients should sign pain contracts if they are receiving narcotics, particularly where the potential for abuse is high.  Every doctor and his or her staff should have these forms readily available:  in our practice they are considered one of our master forms. Patients and staff may both be busy and in a rush, but  we need to emphasize items such as proper identification and paperwork that is completely filled out, and ensure that we obtain proper and complete patient demographics.  Common oversights are improper name, lack of photo identification for the patient’s chart, and incomplete demographics.   Next, the patient must have a proper and thorough evaluation- a proper history, proper exam.  Good physicians know this is what they should evaluate with every patient.  What is the need for medication?  How bad is the pain?  What relieves the pain?  What measures or medications have been tried?  Again, many of these questions are ones we know we should be asking; we must find the time to reincorporate them into our practice.  That is what a good, compliant office is all about.  If we approach these regulations in the right way, they can actually assist us and help us become more compliant.  Yes, there may be extra work and extra expenses involved, particularly at the onset, but overall compliance not only improves how we function and provide our services, it also protects both the physicians and the patients.  </a:t>
            </a:r>
          </a:p>
          <a:p>
            <a:pPr eaLnBrk="1" hangingPunct="1">
              <a:buFont typeface="Arial" pitchFamily="34" charset="0"/>
              <a:buAutoNum type="arabicParenR" startAt="5"/>
            </a:pPr>
            <a:r>
              <a:rPr lang="en-US" sz="1100" smtClean="0"/>
              <a:t>A Health Information Exchange is becoming more and more essential to implementation of successful Pain Management Compliance, not only to reduce “doctor-shopping” and prescription of multiple narcotics by various providers, but also to properly gather data and assess compliance measures and interventions. Further developing out of these regulations, particularly with ACOs and medical homes right now, is that physicians must start communicating with other specialists.  We have to start sharing our information. If a patient is going to a neurosurgeon and also coming to me, and the neurosurgeon is writing a pain prescription, and then I am writing a pain prescription, and we are not communicating, then we have a problem.  We have to work together for the good of our patients: one physician has to write the prescription, and we have to be disciplined enough NOT to write that second prescription.  Sometimes a patient will come to see us in severe pain, and we feel sorry for him or her, and we write the prescription.  We must be more disciplined.  “Who is your pain specialist?  Is the neurosurgeon writing the pain medicine?”  We may even have to take that extra step and pick up the phone, call the specialist and say “This patient is not better,” and alert the other physician that he or she must address and adjust the issue and medication as necessary.  This becomes our responsibility, and we cannot solve it by simply writing a prescription so the patient disappears.  </a:t>
            </a:r>
          </a:p>
          <a:p>
            <a:pPr eaLnBrk="1" hangingPunct="1">
              <a:buFont typeface="Arial" pitchFamily="34" charset="0"/>
              <a:buAutoNum type="arabicParenR" startAt="5"/>
            </a:pPr>
            <a:r>
              <a:rPr lang="en-US" sz="1100" smtClean="0"/>
              <a:t>All prescriptions pads need to be kept safely locked up and accounted for just like petty cash.  This should go without saying since the potential for theft is very high, even in environments of the strongest possible security.  Prescriptions should be written on paper which cannot be photocopied or easily forged.</a:t>
            </a:r>
          </a:p>
          <a:p>
            <a:pPr algn="just" eaLnBrk="1" hangingPunct="1">
              <a:buFont typeface="Arial" pitchFamily="34" charset="0"/>
              <a:buAutoNum type="arabicParenR" startAt="7"/>
            </a:pPr>
            <a:r>
              <a:rPr lang="en-US" sz="1100" smtClean="0"/>
              <a:t>All patients receiving narcotics need to be evaluated at least every 3 months per State guidelines.  Each such visit  should include a pain assessment.  All refills of pain medications should be closely reviewed.  If a patient is discharged from one practice of the group, the system needs to have the ability to flag such patients so that they do not have the capability to visit another doctor in the same group and continue potentially abusive behavior.</a:t>
            </a:r>
          </a:p>
          <a:p>
            <a:pPr algn="just" eaLnBrk="1" hangingPunct="1">
              <a:buFont typeface="Arial" pitchFamily="34" charset="0"/>
              <a:buAutoNum type="arabicParenR" startAt="8"/>
            </a:pPr>
            <a:r>
              <a:rPr lang="en-US" sz="1100" smtClean="0"/>
              <a:t>Patients need to be educated about the potential abuse of narcotics and the deleterious side effects on their bodies.  Many patients are oblivious of the high levels of acetaminophen found in their prescriptions, which have the potential to damage their liver.  The acetaminophen dose needs to be constantly assessed during visits to reduce the chance of hepatic injury.</a:t>
            </a:r>
          </a:p>
          <a:p>
            <a:pPr eaLnBrk="1" hangingPunct="1">
              <a:buFont typeface="Arial" pitchFamily="34" charset="0"/>
              <a:buNone/>
            </a:pPr>
            <a:endParaRPr lang="en-US" sz="1100" smtClean="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5567F421-1DD4-40E2-9D5A-8B509CAA28FB}" type="slidenum">
              <a:rPr lang="en-US"/>
              <a:pPr>
                <a:defRPr/>
              </a:pPr>
              <a:t>35</a:t>
            </a:fld>
            <a:endParaRPr lang="en-US" dirty="0"/>
          </a:p>
        </p:txBody>
      </p:sp>
      <p:sp>
        <p:nvSpPr>
          <p:cNvPr id="7" name="Title 1"/>
          <p:cNvSpPr txBox="1">
            <a:spLocks/>
          </p:cNvSpPr>
          <p:nvPr/>
        </p:nvSpPr>
        <p:spPr>
          <a:xfrm>
            <a:off x="0" y="0"/>
            <a:ext cx="9144000" cy="639763"/>
          </a:xfrm>
          <a:prstGeom prst="rect">
            <a:avLst/>
          </a:prstGeom>
        </p:spPr>
        <p:txBody>
          <a:bodyPr anchor="ctr"/>
          <a:lstStyle/>
          <a:p>
            <a:pPr algn="ctr" fontAlgn="auto">
              <a:spcAft>
                <a:spcPts val="0"/>
              </a:spcAft>
              <a:defRPr/>
            </a:pPr>
            <a:r>
              <a:rPr lang="en-US" sz="2000" dirty="0">
                <a:latin typeface="Andre Heavy SF" pitchFamily="34" charset="0"/>
                <a:ea typeface="+mj-ea"/>
                <a:cs typeface="+mj-cs"/>
              </a:rPr>
              <a:t>Pain Management Compliance in the Office</a:t>
            </a:r>
            <a:br>
              <a:rPr lang="en-US" sz="2000" dirty="0">
                <a:latin typeface="Andre Heavy SF" pitchFamily="34" charset="0"/>
                <a:ea typeface="+mj-ea"/>
                <a:cs typeface="+mj-cs"/>
              </a:rPr>
            </a:br>
            <a:r>
              <a:rPr lang="en-US" sz="2000" dirty="0">
                <a:latin typeface="Andre Heavy SF" pitchFamily="34" charset="0"/>
                <a:ea typeface="+mj-ea"/>
                <a:cs typeface="+mj-cs"/>
              </a:rPr>
              <a:t>By </a:t>
            </a:r>
            <a:r>
              <a:rPr lang="en-US" sz="2000" dirty="0" err="1">
                <a:latin typeface="Andre Heavy SF" pitchFamily="34" charset="0"/>
                <a:ea typeface="+mj-ea"/>
                <a:cs typeface="+mj-cs"/>
              </a:rPr>
              <a:t>Pariksith</a:t>
            </a:r>
            <a:r>
              <a:rPr lang="en-US" sz="2000" dirty="0">
                <a:latin typeface="Andre Heavy SF" pitchFamily="34" charset="0"/>
                <a:ea typeface="+mj-ea"/>
                <a:cs typeface="+mj-cs"/>
              </a:rPr>
              <a:t> Singh, M.D.</a:t>
            </a:r>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914400"/>
            <a:ext cx="8686800" cy="5715000"/>
          </a:xfrm>
        </p:spPr>
        <p:txBody>
          <a:bodyPr rtlCol="0">
            <a:normAutofit fontScale="92500" lnSpcReduction="20000"/>
          </a:bodyPr>
          <a:lstStyle/>
          <a:p>
            <a:pPr algn="just" eaLnBrk="1" fontAlgn="auto" hangingPunct="1">
              <a:spcAft>
                <a:spcPts val="0"/>
              </a:spcAft>
              <a:buFont typeface="Arial" pitchFamily="34" charset="0"/>
              <a:buNone/>
              <a:defRPr/>
            </a:pPr>
            <a:r>
              <a:rPr lang="en-US" sz="1400" dirty="0" smtClean="0"/>
              <a:t>9)	Despite the intense scrutiny of Pain Management Compliance at the State and Federal levels, one should not forget that it is ultimately the doctor’s responsibility to alleviate a patient’s suffering and pain.  Pain is difficult to quantify.  It can be physical or psychological, objective or subjective.  One must still give the patient the benefit of the doubt, barring clear evidence of abuse.  All pain syndromes need to be shown to have a cause on an objective basis, with thorough investigations.  It is well-known that injuries to nerves, including micro-infarctions, can be caused without any changes in MRI results or any other tests.  In this case, a proper history and a good examination are of great help in assessing the patient’s need for medication.</a:t>
            </a:r>
          </a:p>
          <a:p>
            <a:pPr algn="just" eaLnBrk="1" fontAlgn="auto" hangingPunct="1">
              <a:spcAft>
                <a:spcPts val="0"/>
              </a:spcAft>
              <a:buFont typeface="Arial" pitchFamily="34" charset="0"/>
              <a:buNone/>
              <a:defRPr/>
            </a:pPr>
            <a:r>
              <a:rPr lang="en-US" sz="1400" dirty="0" smtClean="0"/>
              <a:t> </a:t>
            </a:r>
          </a:p>
          <a:p>
            <a:pPr algn="just" eaLnBrk="1" fontAlgn="auto" hangingPunct="1">
              <a:spcAft>
                <a:spcPts val="0"/>
              </a:spcAft>
              <a:buFont typeface="Arial" pitchFamily="34" charset="0"/>
              <a:buNone/>
              <a:defRPr/>
            </a:pPr>
            <a:r>
              <a:rPr lang="en-US" sz="1400" dirty="0" smtClean="0"/>
              <a:t>10)	Physicians should consider an attempt to taper pain medications during each periodic review of a patient’s pain medications, particularly for their younger patients.  </a:t>
            </a:r>
          </a:p>
          <a:p>
            <a:pPr algn="just" eaLnBrk="1" fontAlgn="auto" hangingPunct="1">
              <a:spcAft>
                <a:spcPts val="0"/>
              </a:spcAft>
              <a:buFont typeface="Arial" pitchFamily="34" charset="0"/>
              <a:buNone/>
              <a:defRPr/>
            </a:pPr>
            <a:r>
              <a:rPr lang="en-US" sz="1400" dirty="0" smtClean="0"/>
              <a:t> </a:t>
            </a:r>
          </a:p>
          <a:p>
            <a:pPr algn="just" eaLnBrk="1" fontAlgn="auto" hangingPunct="1">
              <a:spcAft>
                <a:spcPts val="0"/>
              </a:spcAft>
              <a:buFont typeface="Arial" pitchFamily="34" charset="0"/>
              <a:buNone/>
              <a:defRPr/>
            </a:pPr>
            <a:r>
              <a:rPr lang="en-US" sz="1400" dirty="0" smtClean="0"/>
              <a:t>11)	It is easy to put physicians on the dock and make them the scapegoats for prescription narcotics abuse.  This garners publicity for the local law enforcement agencies, but it is not ultimately the solution.  The problem of narcotic abuse must also be confronted on a community level.</a:t>
            </a:r>
          </a:p>
          <a:p>
            <a:pPr algn="just" eaLnBrk="1" fontAlgn="auto" hangingPunct="1">
              <a:spcAft>
                <a:spcPts val="0"/>
              </a:spcAft>
              <a:buFont typeface="Arial" pitchFamily="34" charset="0"/>
              <a:buNone/>
              <a:defRPr/>
            </a:pPr>
            <a:r>
              <a:rPr lang="en-US" sz="1400" dirty="0" smtClean="0"/>
              <a:t> </a:t>
            </a:r>
          </a:p>
          <a:p>
            <a:pPr algn="just" eaLnBrk="1" fontAlgn="auto" hangingPunct="1">
              <a:spcAft>
                <a:spcPts val="0"/>
              </a:spcAft>
              <a:buFont typeface="Arial" pitchFamily="34" charset="0"/>
              <a:buNone/>
              <a:defRPr/>
            </a:pPr>
            <a:r>
              <a:rPr lang="en-US" sz="1400" dirty="0" smtClean="0"/>
              <a:t>12)	End-stage disease pain management should not be ignored.  It is not good policy to scare physicians and make them withhold pain medications from patients who have legitimate and serious needs for them.</a:t>
            </a:r>
          </a:p>
          <a:p>
            <a:pPr algn="just" eaLnBrk="1" fontAlgn="auto" hangingPunct="1">
              <a:spcAft>
                <a:spcPts val="0"/>
              </a:spcAft>
              <a:buFont typeface="Arial" pitchFamily="34" charset="0"/>
              <a:buNone/>
              <a:defRPr/>
            </a:pPr>
            <a:r>
              <a:rPr lang="en-US" sz="1400" dirty="0" smtClean="0"/>
              <a:t> </a:t>
            </a:r>
          </a:p>
          <a:p>
            <a:pPr algn="just" eaLnBrk="1" fontAlgn="auto" hangingPunct="1">
              <a:spcAft>
                <a:spcPts val="0"/>
              </a:spcAft>
              <a:buFont typeface="Arial" pitchFamily="34" charset="0"/>
              <a:buAutoNum type="arabicParenR" startAt="13"/>
              <a:defRPr/>
            </a:pPr>
            <a:r>
              <a:rPr lang="en-US" sz="1400" dirty="0" smtClean="0"/>
              <a:t>Patients should fill out self-questionnaires at each visit, include questions about their level of pain (scale of 1-10), site, durations and side effects.  This form should be reviewed, signed and filed with a progress note.</a:t>
            </a:r>
          </a:p>
          <a:p>
            <a:pPr algn="just" eaLnBrk="1" fontAlgn="auto" hangingPunct="1">
              <a:spcAft>
                <a:spcPts val="0"/>
              </a:spcAft>
              <a:buFont typeface="Arial" pitchFamily="34" charset="0"/>
              <a:buNone/>
              <a:defRPr/>
            </a:pPr>
            <a:r>
              <a:rPr lang="en-US" sz="1400" dirty="0" smtClean="0"/>
              <a:t>14)	Patients with high potential for abuse should periodically have to undergo random drug screening. This is standard protocol at most pain management practices. One should consider basic x-rays of the back or an MRI for objective evidence of a patient’s medical condition.</a:t>
            </a:r>
          </a:p>
          <a:p>
            <a:pPr algn="just" eaLnBrk="1" fontAlgn="auto" hangingPunct="1">
              <a:spcAft>
                <a:spcPts val="0"/>
              </a:spcAft>
              <a:buFont typeface="Arial" pitchFamily="34" charset="0"/>
              <a:buNone/>
              <a:defRPr/>
            </a:pPr>
            <a:r>
              <a:rPr lang="en-US" sz="1400" dirty="0" smtClean="0"/>
              <a:t> 15)	Mid-levels cannot write prescriptions for controlled substances.  In addition, they cannot prescribe any medicine on the premises of a registered pain management clinic.  </a:t>
            </a:r>
          </a:p>
          <a:p>
            <a:pPr algn="just" eaLnBrk="1" fontAlgn="auto" hangingPunct="1">
              <a:spcAft>
                <a:spcPts val="0"/>
              </a:spcAft>
              <a:buFont typeface="Arial" pitchFamily="34" charset="0"/>
              <a:buNone/>
              <a:defRPr/>
            </a:pPr>
            <a:r>
              <a:rPr lang="en-US" sz="1400" dirty="0" smtClean="0"/>
              <a:t> 	In my experience, the fastest way to grow one’s practice and generate a lot of cash is to start prescribing narcotics freely. Yet this practice has long-term deleterious societal, and possibly personal, consequences. The new regulations to curb such behavior should be welcomed, nay, embraced. Physicians need to get involved in these initiatives, educate their staff, be compassionate to their patients’ needs, and yet ensure that their offices follow certain basic norms to ensure patient safety.</a:t>
            </a:r>
            <a:endParaRPr lang="en-US" sz="1200" dirty="0" smtClean="0"/>
          </a:p>
          <a:p>
            <a:pPr algn="just" eaLnBrk="1" fontAlgn="auto" hangingPunct="1">
              <a:spcAft>
                <a:spcPts val="0"/>
              </a:spcAft>
              <a:buFont typeface="Arial" pitchFamily="34" charset="0"/>
              <a:buNone/>
              <a:defRPr/>
            </a:pPr>
            <a:endParaRPr lang="en-US" sz="1400" dirty="0" smtClean="0"/>
          </a:p>
          <a:p>
            <a:pPr algn="just" eaLnBrk="1" fontAlgn="auto" hangingPunct="1">
              <a:spcAft>
                <a:spcPts val="0"/>
              </a:spcAft>
              <a:buFont typeface="Arial" pitchFamily="34" charset="0"/>
              <a:buNone/>
              <a:defRPr/>
            </a:pPr>
            <a:r>
              <a:rPr lang="en-US" sz="1400" dirty="0" smtClean="0"/>
              <a:t> </a:t>
            </a:r>
          </a:p>
          <a:p>
            <a:pPr marL="457200" indent="-457200" algn="just" eaLnBrk="1" fontAlgn="auto" hangingPunct="1">
              <a:lnSpc>
                <a:spcPct val="160000"/>
              </a:lnSpc>
              <a:spcBef>
                <a:spcPts val="580"/>
              </a:spcBef>
              <a:spcAft>
                <a:spcPts val="0"/>
              </a:spcAft>
              <a:buFont typeface="Arial" pitchFamily="34" charset="0"/>
              <a:buNone/>
              <a:defRPr/>
            </a:pPr>
            <a:endParaRPr lang="en-US" sz="1200" dirty="0" smtClean="0"/>
          </a:p>
          <a:p>
            <a:pPr algn="just" eaLnBrk="1" fontAlgn="auto" hangingPunct="1">
              <a:spcAft>
                <a:spcPts val="0"/>
              </a:spcAft>
              <a:buFont typeface="Arial" pitchFamily="34" charset="0"/>
              <a:buAutoNum type="arabicParenR" startAt="13"/>
              <a:defRPr/>
            </a:pPr>
            <a:endParaRPr lang="en-US" sz="1400" dirty="0" smtClean="0"/>
          </a:p>
          <a:p>
            <a:pPr marL="457200" indent="-457200" algn="just" eaLnBrk="1" fontAlgn="auto" hangingPunct="1">
              <a:spcBef>
                <a:spcPts val="580"/>
              </a:spcBef>
              <a:spcAft>
                <a:spcPts val="0"/>
              </a:spcAft>
              <a:buFont typeface="Arial" pitchFamily="34" charset="0"/>
              <a:buNone/>
              <a:defRPr/>
            </a:pPr>
            <a:endParaRPr lang="en-US" sz="1200" dirty="0" smtClean="0"/>
          </a:p>
          <a:p>
            <a:pPr marL="457200" indent="-457200" algn="just" eaLnBrk="1" fontAlgn="auto" hangingPunct="1">
              <a:spcBef>
                <a:spcPts val="580"/>
              </a:spcBef>
              <a:spcAft>
                <a:spcPts val="0"/>
              </a:spcAft>
              <a:buFont typeface="Arial" pitchFamily="34" charset="0"/>
              <a:buNone/>
              <a:defRPr/>
            </a:pPr>
            <a:endParaRPr lang="en-US" sz="1200" dirty="0" smtClean="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D52BBE11-97E7-4154-B814-C35F652296B2}" type="slidenum">
              <a:rPr lang="en-US"/>
              <a:pPr>
                <a:defRPr/>
              </a:pPr>
              <a:t>36</a:t>
            </a:fld>
            <a:endParaRPr lang="en-US" dirty="0"/>
          </a:p>
        </p:txBody>
      </p:sp>
      <p:sp>
        <p:nvSpPr>
          <p:cNvPr id="7" name="Title 1"/>
          <p:cNvSpPr txBox="1">
            <a:spLocks/>
          </p:cNvSpPr>
          <p:nvPr/>
        </p:nvSpPr>
        <p:spPr>
          <a:xfrm>
            <a:off x="0" y="274638"/>
            <a:ext cx="9144000" cy="639762"/>
          </a:xfrm>
          <a:prstGeom prst="rect">
            <a:avLst/>
          </a:prstGeom>
        </p:spPr>
        <p:txBody>
          <a:bodyPr anchor="ctr"/>
          <a:lstStyle/>
          <a:p>
            <a:pPr algn="ctr" fontAlgn="auto">
              <a:spcAft>
                <a:spcPts val="0"/>
              </a:spcAft>
              <a:defRPr/>
            </a:pPr>
            <a:r>
              <a:rPr lang="en-US" sz="2000" dirty="0">
                <a:latin typeface="Andre Heavy SF" pitchFamily="34" charset="0"/>
                <a:ea typeface="+mj-ea"/>
                <a:cs typeface="+mj-cs"/>
              </a:rPr>
              <a:t>Pain Management Compliance in the Office</a:t>
            </a:r>
            <a:br>
              <a:rPr lang="en-US" sz="2000" dirty="0">
                <a:latin typeface="Andre Heavy SF" pitchFamily="34" charset="0"/>
                <a:ea typeface="+mj-ea"/>
                <a:cs typeface="+mj-cs"/>
              </a:rPr>
            </a:br>
            <a:r>
              <a:rPr lang="en-US" sz="2000" dirty="0">
                <a:latin typeface="Andre Heavy SF" pitchFamily="34" charset="0"/>
                <a:ea typeface="+mj-ea"/>
                <a:cs typeface="+mj-cs"/>
              </a:rPr>
              <a:t>By </a:t>
            </a:r>
            <a:r>
              <a:rPr lang="en-US" sz="2000" dirty="0" err="1">
                <a:latin typeface="Andre Heavy SF" pitchFamily="34" charset="0"/>
                <a:ea typeface="+mj-ea"/>
                <a:cs typeface="+mj-cs"/>
              </a:rPr>
              <a:t>Pariksith</a:t>
            </a:r>
            <a:r>
              <a:rPr lang="en-US" sz="2000" dirty="0">
                <a:latin typeface="Andre Heavy SF" pitchFamily="34" charset="0"/>
                <a:ea typeface="+mj-ea"/>
                <a:cs typeface="+mj-cs"/>
              </a:rPr>
              <a:t> Singh, M.D.</a:t>
            </a:r>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533400"/>
          <a:ext cx="9144000" cy="5882245"/>
        </p:xfrm>
        <a:graphic>
          <a:graphicData uri="http://schemas.openxmlformats.org/drawingml/2006/table">
            <a:tbl>
              <a:tblPr/>
              <a:tblGrid>
                <a:gridCol w="4481166"/>
                <a:gridCol w="3291234"/>
                <a:gridCol w="1371600"/>
              </a:tblGrid>
              <a:tr h="359135">
                <a:tc>
                  <a:txBody>
                    <a:bodyPr/>
                    <a:lstStyle/>
                    <a:p>
                      <a:pPr marL="0" marR="0">
                        <a:lnSpc>
                          <a:spcPct val="115000"/>
                        </a:lnSpc>
                        <a:spcBef>
                          <a:spcPts val="200"/>
                        </a:spcBef>
                        <a:spcAft>
                          <a:spcPts val="200"/>
                        </a:spcAft>
                      </a:pPr>
                      <a:r>
                        <a:rPr lang="en-US" sz="1000" dirty="0">
                          <a:latin typeface="Verdana"/>
                          <a:ea typeface="Times New Roman"/>
                          <a:cs typeface="Times New Roman"/>
                        </a:rPr>
                        <a:t>Practice Name:</a:t>
                      </a:r>
                    </a:p>
                    <a:p>
                      <a:pPr marL="0" marR="0">
                        <a:lnSpc>
                          <a:spcPct val="115000"/>
                        </a:lnSpc>
                        <a:spcBef>
                          <a:spcPts val="200"/>
                        </a:spcBef>
                        <a:spcAft>
                          <a:spcPts val="200"/>
                        </a:spcAft>
                      </a:pPr>
                      <a:r>
                        <a:rPr lang="en-US" sz="1000" dirty="0">
                          <a:latin typeface="Verdana"/>
                          <a:ea typeface="Times New Roman"/>
                          <a:cs typeface="Times New Roman"/>
                        </a:rPr>
                        <a:t>Location:</a:t>
                      </a:r>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F1DD"/>
                    </a:solidFill>
                  </a:tcPr>
                </a:tc>
                <a:tc gridSpan="2">
                  <a:txBody>
                    <a:bodyPr/>
                    <a:lstStyle/>
                    <a:p>
                      <a:pPr marL="0" marR="0">
                        <a:lnSpc>
                          <a:spcPct val="115000"/>
                        </a:lnSpc>
                        <a:spcBef>
                          <a:spcPts val="200"/>
                        </a:spcBef>
                        <a:spcAft>
                          <a:spcPts val="200"/>
                        </a:spcAft>
                      </a:pPr>
                      <a:r>
                        <a:rPr lang="en-US" sz="1000" dirty="0">
                          <a:latin typeface="Verdana"/>
                          <a:ea typeface="Times New Roman"/>
                          <a:cs typeface="Times New Roman"/>
                        </a:rPr>
                        <a:t>Evaluation for the period: </a:t>
                      </a:r>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F1DD"/>
                    </a:solidFill>
                  </a:tcPr>
                </a:tc>
                <a:tc hMerge="1">
                  <a:txBody>
                    <a:bodyPr/>
                    <a:lstStyle/>
                    <a:p>
                      <a:endParaRPr lang="en-US"/>
                    </a:p>
                  </a:txBody>
                  <a:tcPr/>
                </a:tc>
              </a:tr>
              <a:tr h="359135">
                <a:tc>
                  <a:txBody>
                    <a:bodyPr/>
                    <a:lstStyle/>
                    <a:p>
                      <a:pPr marL="0" marR="0">
                        <a:lnSpc>
                          <a:spcPct val="115000"/>
                        </a:lnSpc>
                        <a:spcBef>
                          <a:spcPts val="200"/>
                        </a:spcBef>
                        <a:spcAft>
                          <a:spcPts val="200"/>
                        </a:spcAft>
                      </a:pPr>
                      <a:r>
                        <a:rPr lang="en-US" sz="1000">
                          <a:latin typeface="Verdana"/>
                          <a:ea typeface="Times New Roman"/>
                          <a:cs typeface="Times New Roman"/>
                        </a:rPr>
                        <a:t>Owner:</a:t>
                      </a:r>
                    </a:p>
                    <a:p>
                      <a:pPr marL="0" marR="0">
                        <a:lnSpc>
                          <a:spcPct val="115000"/>
                        </a:lnSpc>
                        <a:spcBef>
                          <a:spcPts val="200"/>
                        </a:spcBef>
                        <a:spcAft>
                          <a:spcPts val="200"/>
                        </a:spcAft>
                      </a:pPr>
                      <a:r>
                        <a:rPr lang="en-US" sz="1000">
                          <a:latin typeface="Verdana"/>
                          <a:ea typeface="Times New Roman"/>
                          <a:cs typeface="Times New Roman"/>
                        </a:rPr>
                        <a:t>Title(s):</a:t>
                      </a:r>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F1DD"/>
                    </a:solidFill>
                  </a:tcPr>
                </a:tc>
                <a:tc gridSpan="2">
                  <a:txBody>
                    <a:bodyPr/>
                    <a:lstStyle/>
                    <a:p>
                      <a:pPr marL="0" marR="0">
                        <a:lnSpc>
                          <a:spcPct val="115000"/>
                        </a:lnSpc>
                        <a:spcBef>
                          <a:spcPts val="200"/>
                        </a:spcBef>
                        <a:spcAft>
                          <a:spcPts val="200"/>
                        </a:spcAft>
                      </a:pPr>
                      <a:r>
                        <a:rPr lang="en-US" sz="1000">
                          <a:latin typeface="Verdana"/>
                          <a:ea typeface="Times New Roman"/>
                          <a:cs typeface="Times New Roman"/>
                        </a:rPr>
                        <a:t>Designated Physician (if applicable):</a:t>
                      </a:r>
                    </a:p>
                    <a:p>
                      <a:pPr marL="0" marR="0">
                        <a:lnSpc>
                          <a:spcPct val="115000"/>
                        </a:lnSpc>
                        <a:spcBef>
                          <a:spcPts val="200"/>
                        </a:spcBef>
                        <a:spcAft>
                          <a:spcPts val="200"/>
                        </a:spcAft>
                      </a:pPr>
                      <a:r>
                        <a:rPr lang="en-US" sz="1000">
                          <a:latin typeface="Verdana"/>
                          <a:ea typeface="Times New Roman"/>
                          <a:cs typeface="Times New Roman"/>
                        </a:rPr>
                        <a:t>Compliance Officer:</a:t>
                      </a:r>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F1DD"/>
                    </a:solidFill>
                  </a:tcPr>
                </a:tc>
                <a:tc hMerge="1">
                  <a:txBody>
                    <a:bodyPr/>
                    <a:lstStyle/>
                    <a:p>
                      <a:endParaRPr lang="en-US"/>
                    </a:p>
                  </a:txBody>
                  <a:tcPr/>
                </a:tc>
              </a:tr>
              <a:tr h="147635">
                <a:tc gridSpan="3">
                  <a:txBody>
                    <a:bodyPr/>
                    <a:lstStyle/>
                    <a:p>
                      <a:pPr marL="0" marR="0" algn="ctr">
                        <a:lnSpc>
                          <a:spcPct val="115000"/>
                        </a:lnSpc>
                        <a:spcBef>
                          <a:spcPts val="200"/>
                        </a:spcBef>
                        <a:spcAft>
                          <a:spcPts val="200"/>
                        </a:spcAft>
                      </a:pPr>
                      <a:r>
                        <a:rPr lang="en-US" sz="1000" b="1" u="sng" cap="all">
                          <a:latin typeface="Verdana"/>
                          <a:ea typeface="Times New Roman"/>
                          <a:cs typeface="Times New Roman"/>
                        </a:rPr>
                        <a:t>apply to all physicians prescribing controlled substances for the treatment of non-malignant pain</a:t>
                      </a:r>
                      <a:endParaRPr lang="en-US" sz="10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47635">
                <a:tc gridSpan="3">
                  <a:txBody>
                    <a:bodyPr/>
                    <a:lstStyle/>
                    <a:p>
                      <a:pPr marL="0" marR="0">
                        <a:lnSpc>
                          <a:spcPct val="115000"/>
                        </a:lnSpc>
                        <a:spcBef>
                          <a:spcPts val="200"/>
                        </a:spcBef>
                        <a:spcAft>
                          <a:spcPts val="200"/>
                        </a:spcAft>
                      </a:pPr>
                      <a:r>
                        <a:rPr lang="en-US" sz="1000" b="1" cap="all">
                          <a:latin typeface="Verdana"/>
                          <a:ea typeface="Times New Roman"/>
                          <a:cs typeface="Times New Roman"/>
                        </a:rPr>
                        <a:t>prescription writing and transmitting requirements</a:t>
                      </a:r>
                      <a:endParaRPr lang="en-US" sz="10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47635">
                <a:tc gridSpan="2">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pPr marL="0" marR="0" algn="ctr">
                        <a:lnSpc>
                          <a:spcPct val="115000"/>
                        </a:lnSpc>
                        <a:spcBef>
                          <a:spcPts val="200"/>
                        </a:spcBef>
                        <a:spcAft>
                          <a:spcPts val="200"/>
                        </a:spcAft>
                      </a:pPr>
                      <a:endParaRPr lang="en-US" sz="8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800" u="sng" cap="all">
                          <a:latin typeface="Verdana"/>
                          <a:ea typeface="Times New Roman"/>
                          <a:cs typeface="Times New Roman"/>
                        </a:rPr>
                        <a:t>Review:</a:t>
                      </a:r>
                      <a:endParaRPr lang="en-US" sz="8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4553825">
                <a:tc gridSpan="2">
                  <a:txBody>
                    <a:bodyPr/>
                    <a:lstStyle/>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Medicinal drug Prescriptions must be: </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Written and meet the following requirements: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Legibly printed or typed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Contain the name of the prescribing practitioner</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List the name of the drug prescribed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List the strength of the drug prescribed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Note the quantity of the drug prescribed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Directions for use</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Must be dated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Must be signed by the prescribing practitioner on the day when issued</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Electronically prescribed and meet the following requirements: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contain the name of the prescribing practitioner</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List the name of the drug prescribed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List the strength of the drug prescribed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Note the quantity of the drug prescribed in numerical format</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Directions for use</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Must be dated</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Must be signed by the prescribing practitioner on the day when issued </a:t>
                      </a:r>
                    </a:p>
                    <a:p>
                      <a:pPr marL="1600200" marR="0" lvl="3" indent="-228600">
                        <a:lnSpc>
                          <a:spcPct val="115000"/>
                        </a:lnSpc>
                        <a:spcBef>
                          <a:spcPts val="200"/>
                        </a:spcBef>
                        <a:spcAft>
                          <a:spcPts val="200"/>
                        </a:spcAft>
                        <a:buFont typeface="Symbol"/>
                        <a:buChar char=""/>
                      </a:pPr>
                      <a:r>
                        <a:rPr lang="en-US" sz="1000" cap="all" dirty="0">
                          <a:latin typeface="Verdana"/>
                          <a:ea typeface="Times New Roman"/>
                          <a:cs typeface="Times New Roman"/>
                        </a:rPr>
                        <a:t>Signature may be in electronic </a:t>
                      </a:r>
                      <a:r>
                        <a:rPr lang="en-US" sz="1000" cap="all" dirty="0" smtClean="0">
                          <a:latin typeface="Verdana"/>
                          <a:ea typeface="Times New Roman"/>
                          <a:cs typeface="Times New Roman"/>
                        </a:rPr>
                        <a:t>format</a:t>
                      </a:r>
                      <a:endParaRPr lang="en-US" sz="1000" cap="all" dirty="0">
                        <a:latin typeface="Verdana"/>
                        <a:ea typeface="Times New Roman"/>
                        <a:cs typeface="Times New Roman"/>
                      </a:endParaRPr>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pPr marL="0" marR="0">
                        <a:lnSpc>
                          <a:spcPct val="115000"/>
                        </a:lnSpc>
                        <a:spcBef>
                          <a:spcPts val="200"/>
                        </a:spcBef>
                        <a:spcAft>
                          <a:spcPts val="200"/>
                        </a:spcAft>
                      </a:pPr>
                      <a:endParaRPr lang="en-US" sz="800" cap="all" dirty="0">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endParaRPr lang="en-US" dirty="0"/>
                    </a:p>
                  </a:txBody>
                  <a:tcPr marL="48445" marR="48445"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67608" name="Title 1"/>
          <p:cNvSpPr>
            <a:spLocks noGrp="1"/>
          </p:cNvSpPr>
          <p:nvPr>
            <p:ph type="title"/>
          </p:nvPr>
        </p:nvSpPr>
        <p:spPr>
          <a:xfrm>
            <a:off x="0" y="0"/>
            <a:ext cx="9144000" cy="457200"/>
          </a:xfrm>
        </p:spPr>
        <p:txBody>
          <a:bodyPr rtlCol="0">
            <a:normAutofit fontScale="90000"/>
          </a:bodyPr>
          <a:lstStyle/>
          <a:p>
            <a:pPr eaLnBrk="1" fontAlgn="auto" hangingPunct="1">
              <a:spcAft>
                <a:spcPts val="0"/>
              </a:spcAft>
              <a:defRPr/>
            </a:pPr>
            <a:r>
              <a:rPr lang="en-US" sz="1600" dirty="0" smtClean="0">
                <a:latin typeface="Andre Heavy SF" pitchFamily="34" charset="0"/>
                <a:cs typeface="Times New Roman" pitchFamily="18" charset="0"/>
              </a:rPr>
              <a:t>Compliance Checklist – Assessing Your Practice In Light of HB 7095 </a:t>
            </a:r>
            <a:br>
              <a:rPr lang="en-US" sz="1600" dirty="0" smtClean="0">
                <a:latin typeface="Andre Heavy SF" pitchFamily="34" charset="0"/>
                <a:cs typeface="Times New Roman" pitchFamily="18" charset="0"/>
              </a:rPr>
            </a:br>
            <a:r>
              <a:rPr lang="en-US" sz="1600" dirty="0" smtClean="0">
                <a:latin typeface="Andre Heavy SF" pitchFamily="34" charset="0"/>
                <a:cs typeface="Times New Roman" pitchFamily="18" charset="0"/>
              </a:rPr>
              <a:t>Compliments of </a:t>
            </a:r>
            <a:r>
              <a:rPr lang="en-US" sz="1600" dirty="0" err="1" smtClean="0">
                <a:latin typeface="Andre Heavy SF" pitchFamily="34" charset="0"/>
                <a:cs typeface="Times New Roman" pitchFamily="18" charset="0"/>
              </a:rPr>
              <a:t>Pariksith</a:t>
            </a:r>
            <a:r>
              <a:rPr lang="en-US" sz="1600" dirty="0" smtClean="0">
                <a:latin typeface="Andre Heavy SF" pitchFamily="34" charset="0"/>
                <a:cs typeface="Times New Roman" pitchFamily="18" charset="0"/>
              </a:rPr>
              <a:t> Singh, M.D.</a:t>
            </a:r>
            <a:endParaRPr lang="en-US" sz="1600" dirty="0" smtClean="0">
              <a:latin typeface="Andre Heavy SF" pitchFamily="34" charset="0"/>
            </a:endParaRPr>
          </a:p>
        </p:txBody>
      </p:sp>
      <p:sp>
        <p:nvSpPr>
          <p:cNvPr id="6" name="Slide Number Placeholder 2"/>
          <p:cNvSpPr>
            <a:spLocks noGrp="1"/>
          </p:cNvSpPr>
          <p:nvPr>
            <p:ph type="sldNum" sz="quarter" idx="12"/>
          </p:nvPr>
        </p:nvSpPr>
        <p:spPr>
          <a:xfrm>
            <a:off x="7010400" y="6492875"/>
            <a:ext cx="2133600" cy="365125"/>
          </a:xfrm>
        </p:spPr>
        <p:txBody>
          <a:bodyPr/>
          <a:lstStyle/>
          <a:p>
            <a:pPr>
              <a:defRPr/>
            </a:pPr>
            <a:fld id="{5C807257-1903-4EB1-997E-805C95F83E9A}" type="slidenum">
              <a:rPr lang="en-US"/>
              <a:pPr>
                <a:defRPr/>
              </a:pPr>
              <a:t>37</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152400"/>
          <a:ext cx="8839200" cy="6400799"/>
        </p:xfrm>
        <a:graphic>
          <a:graphicData uri="http://schemas.openxmlformats.org/drawingml/2006/table">
            <a:tbl>
              <a:tblPr/>
              <a:tblGrid>
                <a:gridCol w="7620000"/>
                <a:gridCol w="1219200"/>
              </a:tblGrid>
              <a:tr h="3353237">
                <a:tc>
                  <a:txBody>
                    <a:bodyPr/>
                    <a:lstStyle/>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controlled substance Prescriptions must: </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List the quantity of the drug prescribed in textual format</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List the quantity the drug prescribed in numerical format</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Must be dated with the abbreviated month written out on the face of the prescription</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Must either be:</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Written on a standardized counterfeit-proof prescription pad produced by a vendor approved by the DOH OR</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Electronically prescribed</a:t>
                      </a: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endParaRPr lang="en-US" dirty="0"/>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210914">
                <a:tc gridSpan="2">
                  <a:txBody>
                    <a:bodyPr/>
                    <a:lstStyle/>
                    <a:p>
                      <a:pPr marL="0" marR="0">
                        <a:lnSpc>
                          <a:spcPct val="115000"/>
                        </a:lnSpc>
                        <a:spcBef>
                          <a:spcPts val="200"/>
                        </a:spcBef>
                        <a:spcAft>
                          <a:spcPts val="200"/>
                        </a:spcAft>
                      </a:pPr>
                      <a:r>
                        <a:rPr lang="en-US" sz="1000" b="1" cap="all" dirty="0">
                          <a:latin typeface="Verdana"/>
                          <a:ea typeface="Times New Roman"/>
                          <a:cs typeface="Times New Roman"/>
                        </a:rPr>
                        <a:t>controlling prescription pads</a:t>
                      </a:r>
                      <a:endParaRPr lang="en-US" sz="1000" cap="all" dirty="0">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210914">
                <a:tc>
                  <a:txBody>
                    <a:bodyPr/>
                    <a:lstStyle/>
                    <a:p>
                      <a:pPr marL="457200" marR="0" algn="ctr">
                        <a:lnSpc>
                          <a:spcPct val="115000"/>
                        </a:lnSpc>
                        <a:spcBef>
                          <a:spcPts val="200"/>
                        </a:spcBef>
                        <a:spcAft>
                          <a:spcPts val="200"/>
                        </a:spcAft>
                      </a:pPr>
                      <a:r>
                        <a:rPr lang="en-US" sz="1000" u="sng" cap="all" dirty="0">
                          <a:latin typeface="Verdana"/>
                          <a:ea typeface="Times New Roman"/>
                          <a:cs typeface="Times New Roman"/>
                        </a:rPr>
                        <a:t>Requirements:</a:t>
                      </a:r>
                      <a:endParaRPr lang="en-US" sz="1000" cap="all" dirty="0">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000" u="sng" cap="all" dirty="0">
                          <a:latin typeface="Verdana"/>
                          <a:ea typeface="Times New Roman"/>
                          <a:cs typeface="Times New Roman"/>
                        </a:rPr>
                        <a:t>Review:</a:t>
                      </a:r>
                      <a:endParaRPr lang="en-US" sz="1000" cap="all" dirty="0">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2625734">
                <a:tc>
                  <a:txBody>
                    <a:bodyPr/>
                    <a:lstStyle/>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physicians are responsible for the maintaining the control and security of their prescription blanks or another method of prescribing controlled substances</a:t>
                      </a:r>
                    </a:p>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Any theft, loss, or breach of authority required notification to the DOH within 24 hours</a:t>
                      </a:r>
                    </a:p>
                    <a:p>
                      <a:pPr marL="342900" marR="0" lvl="0" indent="-342900">
                        <a:lnSpc>
                          <a:spcPct val="115000"/>
                        </a:lnSpc>
                        <a:spcBef>
                          <a:spcPts val="200"/>
                        </a:spcBef>
                        <a:spcAft>
                          <a:spcPts val="200"/>
                        </a:spcAft>
                        <a:buFont typeface="Symbol"/>
                        <a:buChar char=""/>
                      </a:pPr>
                      <a:r>
                        <a:rPr lang="en-US" sz="1000" u="sng" cap="all" dirty="0">
                          <a:latin typeface="Verdana"/>
                          <a:ea typeface="Times New Roman"/>
                          <a:cs typeface="Times New Roman"/>
                        </a:rPr>
                        <a:t>Nurse Practitioners and Physician Assistants are forbidden from prescribing Schedule II or III controlled substances.  </a:t>
                      </a:r>
                      <a:endParaRPr lang="en-US" sz="1000" cap="all" dirty="0">
                        <a:latin typeface="Verdana"/>
                        <a:ea typeface="Times New Roman"/>
                        <a:cs typeface="Times New Roman"/>
                      </a:endParaRPr>
                    </a:p>
                    <a:p>
                      <a:pPr marL="742950" marR="0" lvl="1" indent="-285750">
                        <a:lnSpc>
                          <a:spcPct val="115000"/>
                        </a:lnSpc>
                        <a:spcBef>
                          <a:spcPts val="200"/>
                        </a:spcBef>
                        <a:spcAft>
                          <a:spcPts val="200"/>
                        </a:spcAft>
                        <a:buFont typeface="Courier New"/>
                        <a:buChar char="o"/>
                      </a:pPr>
                      <a:r>
                        <a:rPr lang="en-US" sz="1000" u="sng" cap="all" dirty="0">
                          <a:latin typeface="Verdana"/>
                          <a:ea typeface="Times New Roman"/>
                          <a:cs typeface="Times New Roman"/>
                        </a:rPr>
                        <a:t>In addition, they are forbidden from prescribing any medicine on the premises of a registered pain management clinic.</a:t>
                      </a:r>
                      <a:endParaRPr lang="en-US" sz="1000" cap="all" dirty="0">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endParaRPr lang="en-US" dirty="0"/>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6" name="Slide Number Placeholder 2"/>
          <p:cNvSpPr>
            <a:spLocks noGrp="1"/>
          </p:cNvSpPr>
          <p:nvPr>
            <p:ph type="sldNum" sz="quarter" idx="12"/>
          </p:nvPr>
        </p:nvSpPr>
        <p:spPr>
          <a:xfrm>
            <a:off x="7010400" y="6492875"/>
            <a:ext cx="2133600" cy="365125"/>
          </a:xfrm>
        </p:spPr>
        <p:txBody>
          <a:bodyPr/>
          <a:lstStyle/>
          <a:p>
            <a:pPr>
              <a:defRPr/>
            </a:pPr>
            <a:fld id="{45014AD2-57B7-49EB-AC4F-161DF15836AB}" type="slidenum">
              <a:rPr lang="en-US"/>
              <a:pPr>
                <a:defRPr/>
              </a:pPr>
              <a:t>38</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116215"/>
        </p:xfrm>
        <a:graphic>
          <a:graphicData uri="http://schemas.openxmlformats.org/drawingml/2006/table">
            <a:tbl>
              <a:tblPr/>
              <a:tblGrid>
                <a:gridCol w="7772400"/>
                <a:gridCol w="1371600"/>
              </a:tblGrid>
              <a:tr h="158669">
                <a:tc gridSpan="2">
                  <a:txBody>
                    <a:bodyPr/>
                    <a:lstStyle/>
                    <a:p>
                      <a:pPr marL="0" marR="0" algn="ctr">
                        <a:lnSpc>
                          <a:spcPct val="115000"/>
                        </a:lnSpc>
                        <a:spcBef>
                          <a:spcPts val="200"/>
                        </a:spcBef>
                        <a:spcAft>
                          <a:spcPts val="200"/>
                        </a:spcAft>
                      </a:pPr>
                      <a:r>
                        <a:rPr lang="en-US" sz="1000" b="1" u="sng" cap="all" dirty="0">
                          <a:latin typeface="Verdana"/>
                          <a:ea typeface="Times New Roman"/>
                          <a:cs typeface="Times New Roman"/>
                        </a:rPr>
                        <a:t>apply to registered prescribing practitioners only</a:t>
                      </a:r>
                      <a:endParaRPr lang="en-US" sz="1000" cap="all" dirty="0">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58669">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documentation of patient’s full medical history and conduct a physical examination prior beginning any treatment</a:t>
                      </a:r>
                      <a:endParaRPr lang="en-US" sz="1000" cap="all">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58669">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3339696">
                <a:tc>
                  <a:txBody>
                    <a:bodyPr/>
                    <a:lstStyle/>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Physical examination may be delegated to a physician assistant or advanced nurse practitioner to comply with dispensing requirements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Documentation must include, at a minimum</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Nature of the pain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Intensity of the pain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Current treatments for pain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Prior treatments for pain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Underlying or coexisting diseases or conditions</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Effect of pain on physical function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Effect of pain on psychological function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Review of previous medical records</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Review of previous diagnostic studies</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History of alcohol and/or substance abuse</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Presence of </a:t>
                      </a:r>
                      <a:r>
                        <a:rPr lang="en-US" sz="1000" b="1" cap="all">
                          <a:latin typeface="Verdana"/>
                          <a:ea typeface="Times New Roman"/>
                          <a:cs typeface="Times New Roman"/>
                        </a:rPr>
                        <a:t>at least one recognized medical indication for use of a substance</a:t>
                      </a:r>
                      <a:endParaRPr lang="en-US" sz="1000" cap="all">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w="12700" cap="flat" cmpd="sng" algn="ctr">
                      <a:solidFill>
                        <a:srgbClr val="C0C0C0"/>
                      </a:solidFill>
                      <a:prstDash val="solid"/>
                      <a:round/>
                      <a:headEnd type="none" w="med" len="med"/>
                      <a:tailEnd type="none" w="med" len="med"/>
                    </a:lnB>
                  </a:tcPr>
                </a:tc>
              </a:tr>
              <a:tr h="158669">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written individualized treatment plan</a:t>
                      </a:r>
                      <a:endParaRPr lang="en-US" sz="1000" cap="all">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58669">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2724959">
                <a:tc>
                  <a:txBody>
                    <a:bodyPr/>
                    <a:lstStyle/>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In order to assess each patient’s risk of aberrant drug related behavior</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May include drug testing</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Must monitor risks on an ongoing basis in accordance with the plan</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Must state objectives that will be used to determine success (e.g. pain relief, improved physical and psychological function)</a:t>
                      </a:r>
                    </a:p>
                    <a:p>
                      <a:pPr marL="742950" marR="0" lvl="1" indent="-285750">
                        <a:lnSpc>
                          <a:spcPct val="115000"/>
                        </a:lnSpc>
                        <a:spcBef>
                          <a:spcPts val="200"/>
                        </a:spcBef>
                        <a:spcAft>
                          <a:spcPts val="200"/>
                        </a:spcAft>
                        <a:buFont typeface="Courier New"/>
                        <a:buChar char="o"/>
                      </a:pPr>
                      <a:r>
                        <a:rPr lang="en-US" sz="1000" cap="all">
                          <a:latin typeface="Verdana"/>
                          <a:ea typeface="Times New Roman"/>
                          <a:cs typeface="Times New Roman"/>
                        </a:rPr>
                        <a:t>Indicate if any further diagnostic evaluations and/or treatments are planned</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Once treatment has begun, physician is required to adjust drug therapy to the individual physical needs of each patient</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Consideration of additional treatment options (e.g. rehab program) </a:t>
                      </a:r>
                    </a:p>
                  </a:txBody>
                  <a:tcPr marL="46748" marR="4674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a:noFill/>
                    </a:lnB>
                  </a:tcPr>
                </a:tc>
              </a:tr>
            </a:tbl>
          </a:graphicData>
        </a:graphic>
      </p:graphicFrame>
      <p:sp>
        <p:nvSpPr>
          <p:cNvPr id="5" name="Slide Number Placeholder 2"/>
          <p:cNvSpPr>
            <a:spLocks noGrp="1"/>
          </p:cNvSpPr>
          <p:nvPr>
            <p:ph type="sldNum" sz="quarter" idx="12"/>
          </p:nvPr>
        </p:nvSpPr>
        <p:spPr>
          <a:xfrm>
            <a:off x="7010400" y="6492875"/>
            <a:ext cx="2133600" cy="365125"/>
          </a:xfrm>
        </p:spPr>
        <p:txBody>
          <a:bodyPr/>
          <a:lstStyle/>
          <a:p>
            <a:pPr>
              <a:defRPr/>
            </a:pPr>
            <a:fld id="{5950D30C-F541-40D7-BE4C-9A1398680D09}" type="slidenum">
              <a:rPr lang="en-US"/>
              <a:pPr>
                <a:defRPr/>
              </a:pPr>
              <a:t>39</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rtlCol="0">
            <a:normAutofit fontScale="90000"/>
          </a:bodyPr>
          <a:lstStyle/>
          <a:p>
            <a:pPr eaLnBrk="1" fontAlgn="auto" hangingPunct="1">
              <a:spcAft>
                <a:spcPts val="0"/>
              </a:spcAft>
              <a:defRPr/>
            </a:pPr>
            <a:r>
              <a:rPr lang="en-US" dirty="0" smtClean="0">
                <a:latin typeface="Andre Heavy SF" pitchFamily="34" charset="0"/>
              </a:rPr>
              <a:t>General Definitions</a:t>
            </a:r>
            <a:endParaRPr lang="en-US" dirty="0">
              <a:latin typeface="Andre Heavy SF" pitchFamily="34" charset="0"/>
            </a:endParaRPr>
          </a:p>
        </p:txBody>
      </p:sp>
      <p:sp>
        <p:nvSpPr>
          <p:cNvPr id="3" name="Content Placeholder 2"/>
          <p:cNvSpPr>
            <a:spLocks noGrp="1"/>
          </p:cNvSpPr>
          <p:nvPr>
            <p:ph idx="1"/>
          </p:nvPr>
        </p:nvSpPr>
        <p:spPr>
          <a:xfrm>
            <a:off x="914400" y="914400"/>
            <a:ext cx="7772400" cy="5334000"/>
          </a:xfrm>
        </p:spPr>
        <p:txBody>
          <a:bodyPr rtlCol="0">
            <a:noAutofit/>
          </a:bodyPr>
          <a:lstStyle/>
          <a:p>
            <a:pPr marL="274320" indent="-274320" algn="just" eaLnBrk="1" fontAlgn="auto" hangingPunct="1">
              <a:lnSpc>
                <a:spcPct val="150000"/>
              </a:lnSpc>
              <a:spcBef>
                <a:spcPts val="580"/>
              </a:spcBef>
              <a:spcAft>
                <a:spcPts val="0"/>
              </a:spcAft>
              <a:buFont typeface="Wingdings 2"/>
              <a:buChar char=""/>
              <a:defRPr/>
            </a:pPr>
            <a:r>
              <a:rPr lang="en-US" sz="1400" b="1" dirty="0" smtClean="0"/>
              <a:t>Controlled Substances</a:t>
            </a:r>
            <a:r>
              <a:rPr lang="en-US" sz="1400" dirty="0" smtClean="0"/>
              <a:t>: Any substance named in Schedules I-V of § 893.03. (Slides 49-53)</a:t>
            </a:r>
          </a:p>
          <a:p>
            <a:pPr marL="548640" lvl="1" algn="just" eaLnBrk="1" fontAlgn="auto" hangingPunct="1">
              <a:lnSpc>
                <a:spcPct val="150000"/>
              </a:lnSpc>
              <a:spcBef>
                <a:spcPts val="370"/>
              </a:spcBef>
              <a:spcAft>
                <a:spcPts val="0"/>
              </a:spcAft>
              <a:buFont typeface="Wingdings 2"/>
              <a:buChar char=""/>
              <a:defRPr/>
            </a:pPr>
            <a:r>
              <a:rPr lang="en-US" sz="1400" b="1" dirty="0" smtClean="0"/>
              <a:t>Schedule I </a:t>
            </a:r>
            <a:r>
              <a:rPr lang="en-US" sz="1400" dirty="0" smtClean="0"/>
              <a:t>controlled substances include drugs such as heroin, peyote and cannabis and are considered to have a high potential for abuse and have no currently accepted medical use in the United States.</a:t>
            </a:r>
            <a:endParaRPr lang="en-US" sz="1400" b="1" dirty="0" smtClean="0"/>
          </a:p>
          <a:p>
            <a:pPr marL="548640" lvl="1" algn="just" eaLnBrk="1" fontAlgn="auto" hangingPunct="1">
              <a:lnSpc>
                <a:spcPct val="150000"/>
              </a:lnSpc>
              <a:spcBef>
                <a:spcPts val="370"/>
              </a:spcBef>
              <a:spcAft>
                <a:spcPts val="0"/>
              </a:spcAft>
              <a:buFont typeface="Wingdings 2"/>
              <a:buChar char=""/>
              <a:defRPr/>
            </a:pPr>
            <a:r>
              <a:rPr lang="en-US" sz="1400" b="1" dirty="0" smtClean="0"/>
              <a:t>Schedule II </a:t>
            </a:r>
            <a:r>
              <a:rPr lang="en-US" sz="1400" dirty="0" smtClean="0"/>
              <a:t>controlled substances include drugs such as morphine and oxycodone and are considered to have a strong potential for abuse or addiction but also have legitimate medical uses.</a:t>
            </a:r>
          </a:p>
          <a:p>
            <a:pPr marL="548640" lvl="1" algn="just" eaLnBrk="1" fontAlgn="auto" hangingPunct="1">
              <a:lnSpc>
                <a:spcPct val="150000"/>
              </a:lnSpc>
              <a:spcBef>
                <a:spcPts val="370"/>
              </a:spcBef>
              <a:spcAft>
                <a:spcPts val="0"/>
              </a:spcAft>
              <a:buFont typeface="Wingdings 2"/>
              <a:buChar char=""/>
              <a:defRPr/>
            </a:pPr>
            <a:r>
              <a:rPr lang="en-US" sz="1400" b="1" dirty="0" smtClean="0"/>
              <a:t>Schedule III </a:t>
            </a:r>
            <a:r>
              <a:rPr lang="en-US" sz="1400" dirty="0" smtClean="0"/>
              <a:t>controlled substances have less potential for abuse, have a medical purpose, and include drugs such as amphetamines.</a:t>
            </a:r>
          </a:p>
          <a:p>
            <a:pPr marL="548640" lvl="1" algn="just" eaLnBrk="1" fontAlgn="auto" hangingPunct="1">
              <a:lnSpc>
                <a:spcPct val="150000"/>
              </a:lnSpc>
              <a:spcBef>
                <a:spcPts val="370"/>
              </a:spcBef>
              <a:spcAft>
                <a:spcPts val="0"/>
              </a:spcAft>
              <a:buFont typeface="Wingdings 2"/>
              <a:buChar char=""/>
              <a:defRPr/>
            </a:pPr>
            <a:r>
              <a:rPr lang="en-US" sz="1400" b="1" dirty="0" smtClean="0"/>
              <a:t>Schedule IV/V </a:t>
            </a:r>
            <a:r>
              <a:rPr lang="en-US" sz="1400" dirty="0" smtClean="0"/>
              <a:t>controlled substances have a low potential for abuse, have accepted medical use and include valium (Schedule IV) and certain stimulants and  narcotic compounds (Schedule V).</a:t>
            </a:r>
            <a:endParaRPr lang="en-US" sz="1400" b="1" dirty="0" smtClean="0"/>
          </a:p>
          <a:p>
            <a:pPr marL="274320" lvl="1" indent="-274320" algn="just" eaLnBrk="1" fontAlgn="auto" hangingPunct="1">
              <a:lnSpc>
                <a:spcPct val="150000"/>
              </a:lnSpc>
              <a:spcBef>
                <a:spcPts val="580"/>
              </a:spcBef>
              <a:spcAft>
                <a:spcPts val="0"/>
              </a:spcAft>
              <a:buClr>
                <a:schemeClr val="accent1"/>
              </a:buClr>
              <a:buFont typeface="Arial" pitchFamily="34" charset="0"/>
              <a:buChar char="•"/>
              <a:defRPr/>
            </a:pPr>
            <a:r>
              <a:rPr lang="en-US" sz="1400" b="1" dirty="0" smtClean="0"/>
              <a:t>Controlled substances are highly regulated when prescribed for </a:t>
            </a:r>
            <a:r>
              <a:rPr lang="en-US" sz="1400" b="1" u="sng" dirty="0" smtClean="0"/>
              <a:t>Chronic Nonmalignant Pain, </a:t>
            </a:r>
            <a:r>
              <a:rPr lang="en-US" sz="1400" dirty="0" smtClean="0"/>
              <a:t>which is defined as: Pain (a) unrelated to cancer or rheumatoid arthritis which (b) persists beyond the usual course of the disease or the injury that is the cause of the pain  or (c) more than 90 days after surgery.  </a:t>
            </a:r>
          </a:p>
        </p:txBody>
      </p:sp>
      <p:sp>
        <p:nvSpPr>
          <p:cNvPr id="14" name="Slide Number Placeholder 13"/>
          <p:cNvSpPr>
            <a:spLocks noGrp="1"/>
          </p:cNvSpPr>
          <p:nvPr>
            <p:ph type="sldNum" sz="quarter" idx="12"/>
          </p:nvPr>
        </p:nvSpPr>
        <p:spPr>
          <a:xfrm>
            <a:off x="7010400" y="6492875"/>
            <a:ext cx="2133600" cy="365125"/>
          </a:xfrm>
        </p:spPr>
        <p:txBody>
          <a:bodyPr/>
          <a:lstStyle/>
          <a:p>
            <a:pPr>
              <a:defRPr/>
            </a:pPr>
            <a:fld id="{887D635C-2A20-43CA-99CA-B5E0A8C29222}" type="slidenum">
              <a:rPr lang="en-US"/>
              <a:pPr>
                <a:defRPr/>
              </a:pPr>
              <a:t>4</a:t>
            </a:fld>
            <a:endParaRPr lang="en-US" dirty="0"/>
          </a:p>
        </p:txBody>
      </p:sp>
      <p:sp>
        <p:nvSpPr>
          <p:cNvPr id="6" name="Down Arrow 5"/>
          <p:cNvSpPr/>
          <p:nvPr/>
        </p:nvSpPr>
        <p:spPr>
          <a:xfrm>
            <a:off x="838200" y="1676400"/>
            <a:ext cx="381000" cy="3124200"/>
          </a:xfrm>
          <a:prstGeom prst="downArrow">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Down Arrow 6"/>
          <p:cNvSpPr/>
          <p:nvPr/>
        </p:nvSpPr>
        <p:spPr>
          <a:xfrm rot="10800000">
            <a:off x="838200" y="1447800"/>
            <a:ext cx="381000" cy="19812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7" name="TextBox 7"/>
          <p:cNvSpPr txBox="1">
            <a:spLocks noChangeArrowheads="1"/>
          </p:cNvSpPr>
          <p:nvPr/>
        </p:nvSpPr>
        <p:spPr bwMode="auto">
          <a:xfrm>
            <a:off x="152400" y="1792288"/>
            <a:ext cx="838200" cy="646112"/>
          </a:xfrm>
          <a:prstGeom prst="rect">
            <a:avLst/>
          </a:prstGeom>
          <a:noFill/>
          <a:ln w="9525">
            <a:noFill/>
            <a:miter lim="800000"/>
            <a:headEnd/>
            <a:tailEnd/>
          </a:ln>
        </p:spPr>
        <p:txBody>
          <a:bodyPr>
            <a:spAutoFit/>
          </a:bodyPr>
          <a:lstStyle/>
          <a:p>
            <a:r>
              <a:rPr lang="en-US" sz="1200">
                <a:latin typeface="Perpetua" pitchFamily="18" charset="0"/>
              </a:rPr>
              <a:t>High</a:t>
            </a:r>
          </a:p>
          <a:p>
            <a:r>
              <a:rPr lang="en-US" sz="1200">
                <a:latin typeface="Perpetua" pitchFamily="18" charset="0"/>
              </a:rPr>
              <a:t>Potential for Abuse</a:t>
            </a:r>
          </a:p>
        </p:txBody>
      </p:sp>
      <p:sp>
        <p:nvSpPr>
          <p:cNvPr id="5128" name="TextBox 8"/>
          <p:cNvSpPr txBox="1">
            <a:spLocks noChangeArrowheads="1"/>
          </p:cNvSpPr>
          <p:nvPr/>
        </p:nvSpPr>
        <p:spPr bwMode="auto">
          <a:xfrm>
            <a:off x="152400" y="3621088"/>
            <a:ext cx="838200" cy="646112"/>
          </a:xfrm>
          <a:prstGeom prst="rect">
            <a:avLst/>
          </a:prstGeom>
          <a:noFill/>
          <a:ln w="9525">
            <a:noFill/>
            <a:miter lim="800000"/>
            <a:headEnd/>
            <a:tailEnd/>
          </a:ln>
        </p:spPr>
        <p:txBody>
          <a:bodyPr>
            <a:spAutoFit/>
          </a:bodyPr>
          <a:lstStyle/>
          <a:p>
            <a:r>
              <a:rPr lang="en-US" sz="1200">
                <a:latin typeface="Perpetua" pitchFamily="18" charset="0"/>
              </a:rPr>
              <a:t>Low</a:t>
            </a:r>
          </a:p>
          <a:p>
            <a:r>
              <a:rPr lang="en-US" sz="1200">
                <a:latin typeface="Perpetua" pitchFamily="18" charset="0"/>
              </a:rPr>
              <a:t>Potential for Abuse</a:t>
            </a:r>
          </a:p>
        </p:txBody>
      </p:sp>
      <p:sp>
        <p:nvSpPr>
          <p:cNvPr id="10"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981001"/>
        </p:xfrm>
        <a:graphic>
          <a:graphicData uri="http://schemas.openxmlformats.org/drawingml/2006/table">
            <a:tbl>
              <a:tblPr/>
              <a:tblGrid>
                <a:gridCol w="7772400"/>
                <a:gridCol w="1371600"/>
              </a:tblGrid>
              <a:tr h="147513">
                <a:tc gridSpan="2">
                  <a:txBody>
                    <a:bodyPr/>
                    <a:lstStyle/>
                    <a:p>
                      <a:pPr marL="0" marR="0">
                        <a:lnSpc>
                          <a:spcPct val="115000"/>
                        </a:lnSpc>
                        <a:spcBef>
                          <a:spcPts val="200"/>
                        </a:spcBef>
                        <a:spcAft>
                          <a:spcPts val="200"/>
                        </a:spcAft>
                      </a:pPr>
                      <a:r>
                        <a:rPr lang="en-US" sz="1000" b="1" cap="all" dirty="0">
                          <a:latin typeface="Verdana"/>
                          <a:ea typeface="Times New Roman"/>
                          <a:cs typeface="Times New Roman"/>
                        </a:rPr>
                        <a:t>patient discussion of the risks and benefits of the treatment </a:t>
                      </a:r>
                      <a:endParaRPr lang="en-US" sz="1000" cap="all" dirty="0">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47513">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1695657">
                <a:tc>
                  <a:txBody>
                    <a:bodyPr/>
                    <a:lstStyle/>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Must discuss risks and benefits of the treatment with patient</a:t>
                      </a:r>
                    </a:p>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Written controlled substance agreement that outlines the patient’s responsibilities, including, but not limited to:</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Number of controlled substance prescriptions and refills</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Frequency of controlled substance prescriptions and refills</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Patient compliance and reasons for which drug therapy may be discontinued (e.g. violating the agreement)</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Agreement that controlled substances for the treatment of nonmalignant pain shall be prescribed by a</a:t>
                      </a:r>
                      <a:r>
                        <a:rPr lang="en-US" sz="1000" b="1" cap="all" dirty="0">
                          <a:latin typeface="Verdana"/>
                          <a:ea typeface="Times New Roman"/>
                          <a:cs typeface="Times New Roman"/>
                        </a:rPr>
                        <a:t> single treating physician</a:t>
                      </a:r>
                      <a:r>
                        <a:rPr lang="en-US" sz="1000" cap="all" dirty="0">
                          <a:latin typeface="Verdana"/>
                          <a:ea typeface="Times New Roman"/>
                          <a:cs typeface="Times New Roman"/>
                        </a:rPr>
                        <a:t> unless otherwise authorized</a:t>
                      </a: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w="12700" cap="flat" cmpd="sng" algn="ctr">
                      <a:solidFill>
                        <a:srgbClr val="C0C0C0"/>
                      </a:solidFill>
                      <a:prstDash val="solid"/>
                      <a:round/>
                      <a:headEnd type="none" w="med" len="med"/>
                      <a:tailEnd type="none" w="med" len="med"/>
                    </a:lnB>
                  </a:tcPr>
                </a:tc>
              </a:tr>
              <a:tr h="147513">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patient must be seen at regular intervals not to exceed three months</a:t>
                      </a:r>
                      <a:endParaRPr lang="en-US" sz="1000" cap="all">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47513">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522617">
                <a:tc>
                  <a:txBody>
                    <a:bodyPr/>
                    <a:lstStyle/>
                    <a:p>
                      <a:pPr marL="342900" marR="0" lvl="0" indent="-342900">
                        <a:lnSpc>
                          <a:spcPct val="115000"/>
                        </a:lnSpc>
                        <a:spcBef>
                          <a:spcPts val="200"/>
                        </a:spcBef>
                        <a:spcAft>
                          <a:spcPts val="200"/>
                        </a:spcAft>
                        <a:buFont typeface="Symbol"/>
                        <a:buChar char=""/>
                      </a:pPr>
                      <a:r>
                        <a:rPr lang="en-US" sz="900" cap="all">
                          <a:latin typeface="Verdana"/>
                          <a:ea typeface="Times New Roman"/>
                          <a:cs typeface="Times New Roman"/>
                        </a:rPr>
                        <a:t>Ensure the necessity of the treatment</a:t>
                      </a:r>
                    </a:p>
                    <a:p>
                      <a:pPr marL="342900" marR="0" lvl="0" indent="-342900">
                        <a:lnSpc>
                          <a:spcPct val="115000"/>
                        </a:lnSpc>
                        <a:spcBef>
                          <a:spcPts val="200"/>
                        </a:spcBef>
                        <a:spcAft>
                          <a:spcPts val="200"/>
                        </a:spcAft>
                        <a:buFont typeface="Symbol"/>
                        <a:buChar char=""/>
                      </a:pPr>
                      <a:r>
                        <a:rPr lang="en-US" sz="900" cap="all">
                          <a:latin typeface="Verdana"/>
                          <a:ea typeface="Times New Roman"/>
                          <a:cs typeface="Times New Roman"/>
                        </a:rPr>
                        <a:t>Evaluation of the progress</a:t>
                      </a:r>
                    </a:p>
                    <a:p>
                      <a:pPr marL="342900" marR="0" lvl="0" indent="-342900">
                        <a:lnSpc>
                          <a:spcPct val="115000"/>
                        </a:lnSpc>
                        <a:spcBef>
                          <a:spcPts val="200"/>
                        </a:spcBef>
                        <a:spcAft>
                          <a:spcPts val="200"/>
                        </a:spcAft>
                        <a:buFont typeface="Symbol"/>
                        <a:buChar char=""/>
                      </a:pPr>
                      <a:r>
                        <a:rPr lang="en-US" sz="900" cap="all">
                          <a:latin typeface="Verdana"/>
                          <a:ea typeface="Times New Roman"/>
                          <a:cs typeface="Times New Roman"/>
                        </a:rPr>
                        <a:t>Review of the etiology of the pain</a:t>
                      </a: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w="12700" cap="flat" cmpd="sng" algn="ctr">
                      <a:solidFill>
                        <a:srgbClr val="C0C0C0"/>
                      </a:solidFill>
                      <a:prstDash val="solid"/>
                      <a:round/>
                      <a:headEnd type="none" w="med" len="med"/>
                      <a:tailEnd type="none" w="med" len="med"/>
                    </a:lnB>
                  </a:tcPr>
                </a:tc>
              </a:tr>
              <a:tr h="132732">
                <a:tc gridSpan="2">
                  <a:txBody>
                    <a:bodyPr/>
                    <a:lstStyle/>
                    <a:p>
                      <a:pPr marL="0" marR="0">
                        <a:lnSpc>
                          <a:spcPct val="115000"/>
                        </a:lnSpc>
                        <a:spcBef>
                          <a:spcPts val="200"/>
                        </a:spcBef>
                        <a:spcAft>
                          <a:spcPts val="200"/>
                        </a:spcAft>
                      </a:pPr>
                      <a:r>
                        <a:rPr lang="en-US" sz="900" b="1" cap="all">
                          <a:latin typeface="Verdana"/>
                          <a:ea typeface="Times New Roman"/>
                          <a:cs typeface="Times New Roman"/>
                        </a:rPr>
                        <a:t>patient referral, as necessary </a:t>
                      </a:r>
                      <a:endParaRPr lang="en-US" sz="900" cap="all">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47513">
                <a:tc>
                  <a:txBody>
                    <a:bodyPr/>
                    <a:lstStyle/>
                    <a:p>
                      <a:pPr marL="457200" marR="0" algn="ctr">
                        <a:lnSpc>
                          <a:spcPct val="115000"/>
                        </a:lnSpc>
                        <a:spcBef>
                          <a:spcPts val="200"/>
                        </a:spcBef>
                        <a:spcAft>
                          <a:spcPts val="200"/>
                        </a:spcAft>
                      </a:pPr>
                      <a:r>
                        <a:rPr lang="en-US" sz="900" u="sng" cap="all" dirty="0">
                          <a:latin typeface="Verdana"/>
                          <a:ea typeface="Times New Roman"/>
                          <a:cs typeface="Times New Roman"/>
                        </a:rPr>
                        <a:t>Requirements:</a:t>
                      </a:r>
                      <a:endParaRPr lang="en-US" sz="900" cap="all" dirty="0">
                        <a:latin typeface="Verdana"/>
                        <a:ea typeface="Times New Roman"/>
                        <a:cs typeface="Times New Roman"/>
                      </a:endParaRPr>
                    </a:p>
                  </a:txBody>
                  <a:tcPr marL="33758" marR="3375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3540825">
                <a:tc>
                  <a:txBody>
                    <a:bodyPr/>
                    <a:lstStyle/>
                    <a:p>
                      <a:pPr marL="342900" marR="0" lvl="0" indent="-342900">
                        <a:lnSpc>
                          <a:spcPct val="115000"/>
                        </a:lnSpc>
                        <a:spcBef>
                          <a:spcPts val="200"/>
                        </a:spcBef>
                        <a:spcAft>
                          <a:spcPts val="200"/>
                        </a:spcAft>
                        <a:buFont typeface="Symbol"/>
                        <a:buChar char=""/>
                      </a:pPr>
                      <a:r>
                        <a:rPr lang="en-US" sz="900" cap="all" dirty="0">
                          <a:latin typeface="Verdana"/>
                          <a:ea typeface="Times New Roman"/>
                          <a:cs typeface="Times New Roman"/>
                        </a:rPr>
                        <a:t>For additional evaluation and treatment</a:t>
                      </a:r>
                    </a:p>
                    <a:p>
                      <a:pPr marL="742950" marR="0" lvl="1" indent="-285750">
                        <a:lnSpc>
                          <a:spcPct val="115000"/>
                        </a:lnSpc>
                        <a:spcBef>
                          <a:spcPts val="200"/>
                        </a:spcBef>
                        <a:spcAft>
                          <a:spcPts val="200"/>
                        </a:spcAft>
                        <a:buFont typeface="Courier New"/>
                        <a:buChar char="o"/>
                      </a:pPr>
                      <a:r>
                        <a:rPr lang="en-US" sz="900" cap="all" dirty="0">
                          <a:latin typeface="Verdana"/>
                          <a:ea typeface="Times New Roman"/>
                          <a:cs typeface="Times New Roman"/>
                        </a:rPr>
                        <a:t>Special attention should be given to patients who are at risk for misusing their medications</a:t>
                      </a:r>
                    </a:p>
                    <a:p>
                      <a:pPr marL="342900" marR="0" lvl="0" indent="-342900">
                        <a:lnSpc>
                          <a:spcPct val="115000"/>
                        </a:lnSpc>
                        <a:spcBef>
                          <a:spcPts val="200"/>
                        </a:spcBef>
                        <a:spcAft>
                          <a:spcPts val="200"/>
                        </a:spcAft>
                        <a:buFont typeface="Symbol"/>
                        <a:buChar char=""/>
                      </a:pPr>
                      <a:r>
                        <a:rPr lang="en-US" sz="900" cap="all" dirty="0">
                          <a:latin typeface="Verdana"/>
                          <a:ea typeface="Times New Roman"/>
                          <a:cs typeface="Times New Roman"/>
                        </a:rPr>
                        <a:t>Patients with a history of substance abuse or with a </a:t>
                      </a:r>
                      <a:r>
                        <a:rPr lang="en-US" sz="900" cap="all" dirty="0" err="1">
                          <a:latin typeface="Verdana"/>
                          <a:ea typeface="Times New Roman"/>
                          <a:cs typeface="Times New Roman"/>
                        </a:rPr>
                        <a:t>comorbid</a:t>
                      </a:r>
                      <a:r>
                        <a:rPr lang="en-US" sz="900" cap="all" dirty="0">
                          <a:latin typeface="Verdana"/>
                          <a:ea typeface="Times New Roman"/>
                          <a:cs typeface="Times New Roman"/>
                        </a:rPr>
                        <a:t> psychiatric disorder necessitate the need for consultations or referrals to an </a:t>
                      </a:r>
                      <a:r>
                        <a:rPr lang="en-US" sz="900" cap="all" dirty="0" err="1">
                          <a:latin typeface="Verdana"/>
                          <a:ea typeface="Times New Roman"/>
                          <a:cs typeface="Times New Roman"/>
                        </a:rPr>
                        <a:t>addictionalogist</a:t>
                      </a:r>
                      <a:r>
                        <a:rPr lang="en-US" sz="900" cap="all" dirty="0">
                          <a:latin typeface="Verdana"/>
                          <a:ea typeface="Times New Roman"/>
                          <a:cs typeface="Times New Roman"/>
                        </a:rPr>
                        <a:t> or physiatrist</a:t>
                      </a:r>
                    </a:p>
                    <a:p>
                      <a:pPr marL="342900" marR="0" lvl="0" indent="-342900">
                        <a:lnSpc>
                          <a:spcPct val="115000"/>
                        </a:lnSpc>
                        <a:spcBef>
                          <a:spcPts val="200"/>
                        </a:spcBef>
                        <a:spcAft>
                          <a:spcPts val="200"/>
                        </a:spcAft>
                        <a:buFont typeface="Symbol"/>
                        <a:buChar char=""/>
                      </a:pPr>
                      <a:r>
                        <a:rPr lang="en-US" sz="900" cap="all" dirty="0">
                          <a:latin typeface="Verdana"/>
                          <a:ea typeface="Times New Roman"/>
                          <a:cs typeface="Times New Roman"/>
                        </a:rPr>
                        <a:t>Patients exhibiting signs of substance abuse required referral to a board-certified pain management physician, addiction medical specialist, or mental health addiction facility</a:t>
                      </a:r>
                    </a:p>
                    <a:p>
                      <a:pPr marL="742950" marR="0" lvl="1" indent="-285750">
                        <a:lnSpc>
                          <a:spcPct val="115000"/>
                        </a:lnSpc>
                        <a:spcBef>
                          <a:spcPts val="200"/>
                        </a:spcBef>
                        <a:spcAft>
                          <a:spcPts val="200"/>
                        </a:spcAft>
                        <a:buFont typeface="Courier New"/>
                        <a:buChar char="o"/>
                      </a:pPr>
                      <a:r>
                        <a:rPr lang="en-US" sz="900" cap="all" dirty="0">
                          <a:latin typeface="Verdana"/>
                          <a:ea typeface="Times New Roman"/>
                          <a:cs typeface="Times New Roman"/>
                        </a:rPr>
                        <a:t>Requirement is waived for the following physicians:</a:t>
                      </a:r>
                    </a:p>
                    <a:p>
                      <a:pPr marL="1143000" marR="0" lvl="2" indent="-228600">
                        <a:lnSpc>
                          <a:spcPct val="115000"/>
                        </a:lnSpc>
                        <a:spcBef>
                          <a:spcPts val="200"/>
                        </a:spcBef>
                        <a:spcAft>
                          <a:spcPts val="200"/>
                        </a:spcAft>
                        <a:buFont typeface="Wingdings"/>
                        <a:buChar char=""/>
                      </a:pPr>
                      <a:r>
                        <a:rPr lang="en-US" sz="900" cap="all" dirty="0">
                          <a:latin typeface="Verdana"/>
                          <a:ea typeface="Times New Roman"/>
                          <a:cs typeface="Times New Roman"/>
                        </a:rPr>
                        <a:t>Board-certified anesthesiologists, physiatrists, neurologists</a:t>
                      </a:r>
                    </a:p>
                    <a:p>
                      <a:pPr marL="1143000" marR="0" lvl="2" indent="-228600">
                        <a:lnSpc>
                          <a:spcPct val="115000"/>
                        </a:lnSpc>
                        <a:spcBef>
                          <a:spcPts val="200"/>
                        </a:spcBef>
                        <a:spcAft>
                          <a:spcPts val="200"/>
                        </a:spcAft>
                        <a:buFont typeface="Wingdings"/>
                        <a:buChar char=""/>
                      </a:pPr>
                      <a:r>
                        <a:rPr lang="en-US" sz="900" cap="all" dirty="0">
                          <a:latin typeface="Verdana"/>
                          <a:ea typeface="Times New Roman"/>
                          <a:cs typeface="Times New Roman"/>
                        </a:rPr>
                        <a:t>Surgeons</a:t>
                      </a:r>
                    </a:p>
                    <a:p>
                      <a:pPr marL="1143000" marR="0" lvl="2" indent="-228600">
                        <a:lnSpc>
                          <a:spcPct val="115000"/>
                        </a:lnSpc>
                        <a:spcBef>
                          <a:spcPts val="200"/>
                        </a:spcBef>
                        <a:spcAft>
                          <a:spcPts val="200"/>
                        </a:spcAft>
                        <a:buFont typeface="Wingdings"/>
                        <a:buChar char=""/>
                      </a:pPr>
                      <a:r>
                        <a:rPr lang="en-US" sz="900" cap="all" dirty="0">
                          <a:latin typeface="Verdana"/>
                          <a:ea typeface="Times New Roman"/>
                          <a:cs typeface="Times New Roman"/>
                        </a:rPr>
                        <a:t>Pain Management Certified Doctors (ACGME for MDs and AOA for DOs)</a:t>
                      </a:r>
                    </a:p>
                    <a:p>
                      <a:pPr marL="1143000" marR="0" lvl="2" indent="-228600">
                        <a:lnSpc>
                          <a:spcPct val="115000"/>
                        </a:lnSpc>
                        <a:spcBef>
                          <a:spcPts val="200"/>
                        </a:spcBef>
                        <a:spcAft>
                          <a:spcPts val="200"/>
                        </a:spcAft>
                        <a:buFont typeface="Wingdings"/>
                        <a:buChar char=""/>
                      </a:pPr>
                      <a:r>
                        <a:rPr lang="en-US" sz="900" cap="all" dirty="0">
                          <a:latin typeface="Verdana"/>
                          <a:ea typeface="Times New Roman"/>
                          <a:cs typeface="Times New Roman"/>
                        </a:rPr>
                        <a:t>Board-certified physicians (ABMS for MDs or AOA for DOs)</a:t>
                      </a:r>
                    </a:p>
                    <a:p>
                      <a:pPr marL="1143000" marR="0" lvl="2" indent="-228600">
                        <a:lnSpc>
                          <a:spcPct val="115000"/>
                        </a:lnSpc>
                        <a:spcBef>
                          <a:spcPts val="200"/>
                        </a:spcBef>
                        <a:spcAft>
                          <a:spcPts val="200"/>
                        </a:spcAft>
                        <a:buFont typeface="Wingdings"/>
                        <a:buChar char=""/>
                      </a:pPr>
                      <a:r>
                        <a:rPr lang="en-US" sz="900" cap="all" dirty="0">
                          <a:latin typeface="Verdana"/>
                          <a:ea typeface="Times New Roman"/>
                          <a:cs typeface="Times New Roman"/>
                        </a:rPr>
                        <a:t>Physicians who only prescribe controlled substances for the treatment of pain to:</a:t>
                      </a:r>
                    </a:p>
                    <a:p>
                      <a:pPr marL="1600200" marR="0" lvl="3" indent="-228600">
                        <a:lnSpc>
                          <a:spcPct val="115000"/>
                        </a:lnSpc>
                        <a:spcBef>
                          <a:spcPts val="200"/>
                        </a:spcBef>
                        <a:spcAft>
                          <a:spcPts val="200"/>
                        </a:spcAft>
                        <a:buFont typeface="Symbol"/>
                        <a:buChar char=""/>
                      </a:pPr>
                      <a:r>
                        <a:rPr lang="en-US" sz="900" cap="all" dirty="0">
                          <a:latin typeface="Verdana"/>
                          <a:ea typeface="Times New Roman"/>
                          <a:cs typeface="Times New Roman"/>
                        </a:rPr>
                        <a:t>Patients who are within 90 days of surgery</a:t>
                      </a:r>
                    </a:p>
                    <a:p>
                      <a:pPr marL="1600200" marR="0" lvl="3" indent="-228600">
                        <a:lnSpc>
                          <a:spcPct val="115000"/>
                        </a:lnSpc>
                        <a:spcBef>
                          <a:spcPts val="200"/>
                        </a:spcBef>
                        <a:spcAft>
                          <a:spcPts val="200"/>
                        </a:spcAft>
                        <a:buFont typeface="Symbol"/>
                        <a:buChar char=""/>
                      </a:pPr>
                      <a:r>
                        <a:rPr lang="en-US" sz="900" cap="all" dirty="0">
                          <a:latin typeface="Verdana"/>
                          <a:ea typeface="Times New Roman"/>
                          <a:cs typeface="Times New Roman"/>
                        </a:rPr>
                        <a:t>Patients who suffer from cancer or rheumatoid arthritis</a:t>
                      </a:r>
                    </a:p>
                    <a:p>
                      <a:pPr marL="1600200" marR="0" lvl="3" indent="-228600">
                        <a:lnSpc>
                          <a:spcPct val="115000"/>
                        </a:lnSpc>
                        <a:spcBef>
                          <a:spcPts val="200"/>
                        </a:spcBef>
                        <a:spcAft>
                          <a:spcPts val="200"/>
                        </a:spcAft>
                        <a:buFont typeface="Symbol"/>
                        <a:buChar char=""/>
                      </a:pPr>
                      <a:r>
                        <a:rPr lang="en-US" sz="900" cap="all" dirty="0">
                          <a:latin typeface="Verdana"/>
                          <a:ea typeface="Times New Roman"/>
                          <a:cs typeface="Times New Roman"/>
                        </a:rPr>
                        <a:t>Patients who are still within the usual course of the disease or treatment that is the cause of the pain</a:t>
                      </a:r>
                    </a:p>
                  </a:txBody>
                  <a:tcPr marL="33758" marR="33758"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a:noFill/>
                    </a:lnB>
                  </a:tcPr>
                </a:tc>
              </a:tr>
            </a:tbl>
          </a:graphicData>
        </a:graphic>
      </p:graphicFrame>
      <p:sp>
        <p:nvSpPr>
          <p:cNvPr id="5" name="Slide Number Placeholder 2"/>
          <p:cNvSpPr>
            <a:spLocks noGrp="1"/>
          </p:cNvSpPr>
          <p:nvPr>
            <p:ph type="sldNum" sz="quarter" idx="12"/>
          </p:nvPr>
        </p:nvSpPr>
        <p:spPr>
          <a:xfrm>
            <a:off x="7010400" y="6492875"/>
            <a:ext cx="2133600" cy="365125"/>
          </a:xfrm>
        </p:spPr>
        <p:txBody>
          <a:bodyPr/>
          <a:lstStyle/>
          <a:p>
            <a:pPr>
              <a:defRPr/>
            </a:pPr>
            <a:fld id="{71A9052E-C504-43F5-8AEA-1BC86D3E2C0C}" type="slidenum">
              <a:rPr lang="en-US"/>
              <a:pPr>
                <a:defRPr/>
              </a:pPr>
              <a:t>40</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457200"/>
          <a:ext cx="8763000" cy="5638800"/>
        </p:xfrm>
        <a:graphic>
          <a:graphicData uri="http://schemas.openxmlformats.org/drawingml/2006/table">
            <a:tbl>
              <a:tblPr/>
              <a:tblGrid>
                <a:gridCol w="7543800"/>
                <a:gridCol w="1219200"/>
              </a:tblGrid>
              <a:tr h="189455">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required maintenance of patient records </a:t>
                      </a:r>
                      <a:endParaRPr lang="en-US" sz="10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189455">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5259890">
                <a:tc>
                  <a:txBody>
                    <a:bodyPr/>
                    <a:lstStyle/>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Complete medical history, including history of drug abuse or dependence</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Complete physical examination</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Diagnostic, therapeutic, and laboratory results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Evaluations and consultations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Treatment objectives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Discussion of risks and benefits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Treatments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Medications, including date, type, dosage, and quantity prescribed</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Instructions and agreements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Periodic reviews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Results of any drug tests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Photocopy of patient’s government-issued identification</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Copies of any prescriptions for controlled substances</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Physician’s full name legibly written</a:t>
                      </a:r>
                    </a:p>
                    <a:p>
                      <a:pPr marL="342900" marR="0" lvl="0" indent="-342900">
                        <a:lnSpc>
                          <a:spcPct val="115000"/>
                        </a:lnSpc>
                        <a:spcBef>
                          <a:spcPts val="200"/>
                        </a:spcBef>
                        <a:spcAft>
                          <a:spcPts val="200"/>
                        </a:spcAft>
                        <a:buFont typeface="Symbol"/>
                        <a:buChar char=""/>
                      </a:pPr>
                      <a:r>
                        <a:rPr lang="en-US" sz="1000" cap="all">
                          <a:latin typeface="Verdana"/>
                          <a:ea typeface="Times New Roman"/>
                          <a:cs typeface="Times New Roman"/>
                        </a:rPr>
                        <a:t>If applicable, the reason and quantity for prescribing more than a 72 hour dose of controlled substances for the treatment of nonmalignant pain</a:t>
                      </a:r>
                    </a:p>
                  </a:txBody>
                  <a:tcPr marL="48445" marR="4844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a:noFill/>
                    </a:lnB>
                  </a:tcPr>
                </a:tc>
              </a:tr>
            </a:tbl>
          </a:graphicData>
        </a:graphic>
      </p:graphicFrame>
      <p:sp>
        <p:nvSpPr>
          <p:cNvPr id="5" name="Slide Number Placeholder 2"/>
          <p:cNvSpPr>
            <a:spLocks noGrp="1"/>
          </p:cNvSpPr>
          <p:nvPr>
            <p:ph type="sldNum" sz="quarter" idx="12"/>
          </p:nvPr>
        </p:nvSpPr>
        <p:spPr>
          <a:xfrm>
            <a:off x="7010400" y="6492875"/>
            <a:ext cx="2133600" cy="365125"/>
          </a:xfrm>
        </p:spPr>
        <p:txBody>
          <a:bodyPr/>
          <a:lstStyle/>
          <a:p>
            <a:pPr>
              <a:defRPr/>
            </a:pPr>
            <a:fld id="{6AA568C9-3996-4D68-9BB6-3DF4127346DC}" type="slidenum">
              <a:rPr lang="en-US"/>
              <a:pPr>
                <a:defRPr/>
              </a:pPr>
              <a:t>41</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135756"/>
        </p:xfrm>
        <a:graphic>
          <a:graphicData uri="http://schemas.openxmlformats.org/drawingml/2006/table">
            <a:tbl>
              <a:tblPr/>
              <a:tblGrid>
                <a:gridCol w="7772400"/>
                <a:gridCol w="1371600"/>
              </a:tblGrid>
              <a:tr h="82675">
                <a:tc gridSpan="2">
                  <a:txBody>
                    <a:bodyPr/>
                    <a:lstStyle/>
                    <a:p>
                      <a:pPr marL="0" marR="0" algn="ctr">
                        <a:lnSpc>
                          <a:spcPct val="115000"/>
                        </a:lnSpc>
                        <a:spcBef>
                          <a:spcPts val="200"/>
                        </a:spcBef>
                        <a:spcAft>
                          <a:spcPts val="200"/>
                        </a:spcAft>
                      </a:pPr>
                      <a:r>
                        <a:rPr lang="en-US" sz="1000" b="1" u="sng" cap="all" dirty="0">
                          <a:latin typeface="Verdana"/>
                          <a:ea typeface="Times New Roman"/>
                          <a:cs typeface="Times New Roman"/>
                        </a:rPr>
                        <a:t>apply to any physician working at a registered pain management clinic</a:t>
                      </a:r>
                      <a:endParaRPr lang="en-US" sz="1000" cap="all" dirty="0">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82675">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physician responsibilities</a:t>
                      </a:r>
                      <a:endParaRPr lang="en-US" sz="1000" cap="all">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82675">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6609976">
                <a:tc>
                  <a:txBody>
                    <a:bodyPr/>
                    <a:lstStyle/>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Forbidden from practicing medicine in any clinic that is not registered as required under the law</a:t>
                      </a:r>
                    </a:p>
                    <a:p>
                      <a:pPr marL="342900" marR="0" lvl="0" indent="-342900">
                        <a:lnSpc>
                          <a:spcPct val="115000"/>
                        </a:lnSpc>
                        <a:spcBef>
                          <a:spcPts val="200"/>
                        </a:spcBef>
                        <a:spcAft>
                          <a:spcPts val="200"/>
                        </a:spcAft>
                        <a:buFont typeface="Symbol"/>
                        <a:buChar char=""/>
                      </a:pPr>
                      <a:r>
                        <a:rPr lang="en-US" sz="1000" cap="all" dirty="0">
                          <a:latin typeface="Verdana"/>
                          <a:ea typeface="Times New Roman"/>
                          <a:cs typeface="Times New Roman"/>
                        </a:rPr>
                        <a:t>responsible for ensuring compliance with facility and physical operations requirements</a:t>
                      </a:r>
                    </a:p>
                    <a:p>
                      <a:pPr marL="742950" marR="0" lvl="1" indent="-285750">
                        <a:lnSpc>
                          <a:spcPct val="115000"/>
                        </a:lnSpc>
                        <a:spcBef>
                          <a:spcPts val="200"/>
                        </a:spcBef>
                        <a:spcAft>
                          <a:spcPts val="200"/>
                        </a:spcAft>
                        <a:buFont typeface="Courier New"/>
                        <a:buChar char="o"/>
                      </a:pPr>
                      <a:r>
                        <a:rPr lang="en-US" sz="1000" cap="all" dirty="0">
                          <a:latin typeface="Verdana"/>
                          <a:ea typeface="Times New Roman"/>
                          <a:cs typeface="Times New Roman"/>
                        </a:rPr>
                        <a:t>Clinic must located and operated at a publicly accessible fixed location</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Must display a sign that can be viewed that contains the clinic name, hours of operation, and a street address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a publicly listed telephone number and a dedicated phone number to send and receive faxes with a fax machine that shall be operational 24 hours per day</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emergency lighting </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emergency communications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a reception and waiting area</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Provide a restroom</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an administrative area, including room for storage of medical records, supplies, and equipment.</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private patient examination rooms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Have treatment rooms, if treatment is being provided to patients</a:t>
                      </a:r>
                    </a:p>
                    <a:p>
                      <a:pPr marL="1143000" marR="0" lvl="2" indent="-228600">
                        <a:lnSpc>
                          <a:spcPct val="115000"/>
                        </a:lnSpc>
                        <a:spcBef>
                          <a:spcPts val="200"/>
                        </a:spcBef>
                        <a:spcAft>
                          <a:spcPts val="200"/>
                        </a:spcAft>
                        <a:buFont typeface="Wingdings"/>
                        <a:buChar char=""/>
                      </a:pPr>
                      <a:r>
                        <a:rPr lang="en-US" sz="1000" cap="all" dirty="0">
                          <a:latin typeface="Verdana"/>
                          <a:ea typeface="Times New Roman"/>
                          <a:cs typeface="Times New Roman"/>
                        </a:rPr>
                        <a:t>Display a printed sign in the waiting room with the name and contact information of the clinic’s designated physician and the names of all physicians practicing in the </a:t>
                      </a:r>
                      <a:r>
                        <a:rPr lang="en-US" sz="1000" cap="all" dirty="0" smtClean="0">
                          <a:latin typeface="Verdana"/>
                          <a:ea typeface="Times New Roman"/>
                          <a:cs typeface="Times New Roman"/>
                        </a:rPr>
                        <a:t>clinic</a:t>
                      </a:r>
                      <a:endParaRPr lang="en-US" sz="1000" cap="all" dirty="0">
                        <a:latin typeface="Verdana"/>
                        <a:ea typeface="Times New Roman"/>
                        <a:cs typeface="Times New Roman"/>
                      </a:endParaRPr>
                    </a:p>
                  </a:txBody>
                  <a:tcPr marL="22788" marR="22788"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a:noFill/>
                    </a:lnB>
                  </a:tcPr>
                </a:tc>
              </a:tr>
            </a:tbl>
          </a:graphicData>
        </a:graphic>
      </p:graphicFrame>
      <p:sp>
        <p:nvSpPr>
          <p:cNvPr id="5" name="Slide Number Placeholder 2"/>
          <p:cNvSpPr>
            <a:spLocks noGrp="1"/>
          </p:cNvSpPr>
          <p:nvPr>
            <p:ph type="sldNum" sz="quarter" idx="12"/>
          </p:nvPr>
        </p:nvSpPr>
        <p:spPr>
          <a:xfrm>
            <a:off x="7010400" y="6492875"/>
            <a:ext cx="2133600" cy="365125"/>
          </a:xfrm>
        </p:spPr>
        <p:txBody>
          <a:bodyPr/>
          <a:lstStyle/>
          <a:p>
            <a:pPr>
              <a:defRPr/>
            </a:pPr>
            <a:fld id="{DF9A3D88-7D39-4275-A651-E52B54F85F4D}" type="slidenum">
              <a:rPr lang="en-US"/>
              <a:pPr>
                <a:defRPr/>
              </a:pPr>
              <a:t>42</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135756"/>
        </p:xfrm>
        <a:graphic>
          <a:graphicData uri="http://schemas.openxmlformats.org/drawingml/2006/table">
            <a:tbl>
              <a:tblPr/>
              <a:tblGrid>
                <a:gridCol w="7772400"/>
                <a:gridCol w="1371600"/>
              </a:tblGrid>
              <a:tr h="82675">
                <a:tc gridSpan="2">
                  <a:txBody>
                    <a:bodyPr/>
                    <a:lstStyle/>
                    <a:p>
                      <a:pPr marL="0" marR="0" algn="ctr">
                        <a:lnSpc>
                          <a:spcPct val="115000"/>
                        </a:lnSpc>
                        <a:spcBef>
                          <a:spcPts val="200"/>
                        </a:spcBef>
                        <a:spcAft>
                          <a:spcPts val="200"/>
                        </a:spcAft>
                      </a:pPr>
                      <a:r>
                        <a:rPr lang="en-US" sz="1000" b="1" u="sng" cap="all" dirty="0">
                          <a:latin typeface="Verdana"/>
                          <a:ea typeface="Times New Roman"/>
                          <a:cs typeface="Times New Roman"/>
                        </a:rPr>
                        <a:t>apply to any physician working at a registered pain management clinic</a:t>
                      </a:r>
                      <a:endParaRPr lang="en-US" sz="1000" cap="all" dirty="0">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82675">
                <a:tc gridSpan="2">
                  <a:txBody>
                    <a:bodyPr/>
                    <a:lstStyle/>
                    <a:p>
                      <a:pPr marL="0" marR="0">
                        <a:lnSpc>
                          <a:spcPct val="115000"/>
                        </a:lnSpc>
                        <a:spcBef>
                          <a:spcPts val="200"/>
                        </a:spcBef>
                        <a:spcAft>
                          <a:spcPts val="200"/>
                        </a:spcAft>
                      </a:pPr>
                      <a:r>
                        <a:rPr lang="en-US" sz="1000" b="1" cap="all">
                          <a:latin typeface="Verdana"/>
                          <a:ea typeface="Times New Roman"/>
                          <a:cs typeface="Times New Roman"/>
                        </a:rPr>
                        <a:t>physician responsibilities</a:t>
                      </a:r>
                      <a:endParaRPr lang="en-US" sz="1000" cap="all">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hMerge="1">
                  <a:txBody>
                    <a:bodyPr/>
                    <a:lstStyle/>
                    <a:p>
                      <a:endParaRPr lang="en-US"/>
                    </a:p>
                  </a:txBody>
                  <a:tcPr/>
                </a:tc>
              </a:tr>
              <a:tr h="82675">
                <a:tc>
                  <a:txBody>
                    <a:bodyPr/>
                    <a:lstStyle/>
                    <a:p>
                      <a:pPr marL="457200" marR="0" algn="ctr">
                        <a:lnSpc>
                          <a:spcPct val="115000"/>
                        </a:lnSpc>
                        <a:spcBef>
                          <a:spcPts val="200"/>
                        </a:spcBef>
                        <a:spcAft>
                          <a:spcPts val="200"/>
                        </a:spcAft>
                      </a:pPr>
                      <a:r>
                        <a:rPr lang="en-US" sz="1000" u="sng" cap="all">
                          <a:latin typeface="Verdana"/>
                          <a:ea typeface="Times New Roman"/>
                          <a:cs typeface="Times New Roman"/>
                        </a:rPr>
                        <a:t>Requirements:</a:t>
                      </a:r>
                      <a:endParaRPr lang="en-US" sz="1000" cap="all">
                        <a:latin typeface="Verdana"/>
                        <a:ea typeface="Times New Roman"/>
                        <a:cs typeface="Times New Roman"/>
                      </a:endParaRPr>
                    </a:p>
                  </a:txBody>
                  <a:tcPr marL="22788" marR="22788"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80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a:noFill/>
                    </a:lnB>
                  </a:tcPr>
                </a:tc>
              </a:tr>
              <a:tr h="6609976">
                <a:tc>
                  <a:txBody>
                    <a:bodyPr/>
                    <a:lstStyle/>
                    <a:p>
                      <a:pPr marL="342900" marR="0" lvl="0" indent="-342900">
                        <a:lnSpc>
                          <a:spcPct val="115000"/>
                        </a:lnSpc>
                        <a:spcBef>
                          <a:spcPts val="200"/>
                        </a:spcBef>
                        <a:spcAft>
                          <a:spcPts val="200"/>
                        </a:spcAft>
                        <a:buFont typeface="Symbol"/>
                        <a:buChar char=""/>
                      </a:pPr>
                      <a:r>
                        <a:rPr lang="en-US" sz="1000" cap="all" dirty="0" smtClean="0">
                          <a:latin typeface="Verdana"/>
                          <a:ea typeface="Times New Roman"/>
                          <a:cs typeface="Times New Roman"/>
                        </a:rPr>
                        <a:t>Responsible for ensuring compliance with infection control requirements</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shall maintain equipment and supplies to support infection prevention and control activities.</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shall identify infection risks based on the following:</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Geographic location, community, and population served</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Care, treatment, and services it provides</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An analysis of its infection surveillance and control data</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shall maintain written infection prevention policies and procedures that address the following:</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Prioritized risks</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Limiting unprotected exposure to pathogens</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Limiting the transmission of infections associated with procedures performed in the clinic</a:t>
                      </a:r>
                    </a:p>
                    <a:p>
                      <a:pPr marL="1143000" marR="0" lvl="2" indent="-228600">
                        <a:lnSpc>
                          <a:spcPct val="115000"/>
                        </a:lnSpc>
                        <a:spcBef>
                          <a:spcPts val="200"/>
                        </a:spcBef>
                        <a:spcAft>
                          <a:spcPts val="200"/>
                        </a:spcAft>
                        <a:buFont typeface="Wingdings"/>
                        <a:buChar char=""/>
                      </a:pPr>
                      <a:r>
                        <a:rPr lang="en-US" sz="1000" cap="all" dirty="0" smtClean="0">
                          <a:latin typeface="Verdana"/>
                          <a:ea typeface="Times New Roman"/>
                          <a:cs typeface="Times New Roman"/>
                        </a:rPr>
                        <a:t>Limiting the transmission of infections associated with the clinic’s use of medical equipment, devices, and supplies</a:t>
                      </a:r>
                    </a:p>
                    <a:p>
                      <a:pPr marL="342900" marR="0" lvl="0" indent="-342900">
                        <a:lnSpc>
                          <a:spcPct val="115000"/>
                        </a:lnSpc>
                        <a:spcBef>
                          <a:spcPts val="200"/>
                        </a:spcBef>
                        <a:spcAft>
                          <a:spcPts val="200"/>
                        </a:spcAft>
                        <a:buFont typeface="Symbol"/>
                        <a:buChar char=""/>
                      </a:pPr>
                      <a:r>
                        <a:rPr lang="en-US" sz="1000" cap="all" dirty="0" smtClean="0">
                          <a:latin typeface="Verdana"/>
                          <a:ea typeface="Times New Roman"/>
                          <a:cs typeface="Times New Roman"/>
                        </a:rPr>
                        <a:t>Responsible for ensuring compliance with health and safety requirements:</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including its grounds, buildings, furniture, appliances, and equipment shall be structurally sound, in good repair, clean, and free from health and safety hazards</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shall have evacuation procedures in the event of an emergency, including provisions from the evacuation of disabled patient’s and employees </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Clinic shall have a written facility-specific disaster plan, including provisions for the protection of medical records and any controlled substances</a:t>
                      </a:r>
                    </a:p>
                    <a:p>
                      <a:pPr marL="742950" marR="0" lvl="1" indent="-285750">
                        <a:lnSpc>
                          <a:spcPct val="115000"/>
                        </a:lnSpc>
                        <a:spcBef>
                          <a:spcPts val="200"/>
                        </a:spcBef>
                        <a:spcAft>
                          <a:spcPts val="200"/>
                        </a:spcAft>
                        <a:buFont typeface="Courier New"/>
                        <a:buChar char="o"/>
                      </a:pPr>
                      <a:r>
                        <a:rPr lang="en-US" sz="1000" cap="all" dirty="0" smtClean="0">
                          <a:latin typeface="Verdana"/>
                          <a:ea typeface="Times New Roman"/>
                          <a:cs typeface="Times New Roman"/>
                        </a:rPr>
                        <a:t>Have at least one employee on the premises during patient care hours who is certified in Basic Life Support and is trained in reacting to accidents and medical emergencies until emergency medical personnel arrive</a:t>
                      </a:r>
                    </a:p>
                    <a:p>
                      <a:pPr marL="342900" marR="0" lvl="0" indent="-342900">
                        <a:lnSpc>
                          <a:spcPct val="115000"/>
                        </a:lnSpc>
                        <a:spcBef>
                          <a:spcPts val="200"/>
                        </a:spcBef>
                        <a:spcAft>
                          <a:spcPts val="200"/>
                        </a:spcAft>
                        <a:buFont typeface="Symbol"/>
                        <a:buChar char=""/>
                      </a:pPr>
                      <a:r>
                        <a:rPr lang="en-US" sz="1000" cap="all" dirty="0" smtClean="0">
                          <a:latin typeface="Verdana"/>
                          <a:ea typeface="Times New Roman"/>
                          <a:cs typeface="Times New Roman"/>
                        </a:rPr>
                        <a:t>Responsible for ensuring compliance with storage and dispensing requirements in regards to prescription drugs</a:t>
                      </a:r>
                    </a:p>
                    <a:p>
                      <a:pPr marL="342900" marR="0" lvl="0" indent="-342900">
                        <a:lnSpc>
                          <a:spcPct val="115000"/>
                        </a:lnSpc>
                        <a:spcBef>
                          <a:spcPts val="200"/>
                        </a:spcBef>
                        <a:spcAft>
                          <a:spcPts val="200"/>
                        </a:spcAft>
                        <a:buFont typeface="Symbol"/>
                        <a:buChar char=""/>
                      </a:pPr>
                      <a:r>
                        <a:rPr lang="en-US" sz="1000" cap="all" dirty="0" smtClean="0">
                          <a:latin typeface="Verdana"/>
                          <a:ea typeface="Times New Roman"/>
                          <a:cs typeface="Times New Roman"/>
                        </a:rPr>
                        <a:t>Must notify the Board (of Medicine or Osteopathic Medicine) within 10 calendar days after beginning or ending a position at a clinic</a:t>
                      </a:r>
                    </a:p>
                    <a:p>
                      <a:pPr marL="342900" marR="0" lvl="0" indent="-342900">
                        <a:lnSpc>
                          <a:spcPct val="115000"/>
                        </a:lnSpc>
                        <a:spcBef>
                          <a:spcPts val="200"/>
                        </a:spcBef>
                        <a:spcAft>
                          <a:spcPts val="200"/>
                        </a:spcAft>
                        <a:buFont typeface="Symbol"/>
                        <a:buChar char=""/>
                      </a:pPr>
                      <a:r>
                        <a:rPr lang="en-US" sz="1000" cap="all" dirty="0" smtClean="0">
                          <a:latin typeface="Verdana"/>
                          <a:ea typeface="Times New Roman"/>
                          <a:cs typeface="Times New Roman"/>
                        </a:rPr>
                        <a:t>A Non-Exempt Physician is prohibited from owning or operating a Registered Pain Management Clinic unless an exemption to clinic registration is found</a:t>
                      </a:r>
                    </a:p>
                    <a:p>
                      <a:pPr marL="342900" marR="0" lvl="0" indent="-342900">
                        <a:lnSpc>
                          <a:spcPct val="115000"/>
                        </a:lnSpc>
                        <a:spcBef>
                          <a:spcPts val="200"/>
                        </a:spcBef>
                        <a:spcAft>
                          <a:spcPts val="200"/>
                        </a:spcAft>
                        <a:buFont typeface="Symbol"/>
                        <a:buNone/>
                      </a:pPr>
                      <a:endParaRPr lang="en-US" sz="1000" cap="all" dirty="0">
                        <a:latin typeface="Verdana"/>
                        <a:ea typeface="Times New Roman"/>
                        <a:cs typeface="Times New Roman"/>
                      </a:endParaRPr>
                    </a:p>
                  </a:txBody>
                  <a:tcPr marL="22788" marR="22788"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800" dirty="0">
                          <a:latin typeface="Verdana"/>
                          <a:ea typeface="Times New Roman"/>
                          <a:cs typeface="Times New Roman"/>
                        </a:rPr>
                        <a:t> </a:t>
                      </a:r>
                    </a:p>
                  </a:txBody>
                  <a:tcPr marL="0" marR="0" marT="0" marB="0" anchor="ctr">
                    <a:lnL w="12700" cap="flat" cmpd="sng" algn="ctr">
                      <a:solidFill>
                        <a:srgbClr val="C0C0C0"/>
                      </a:solidFill>
                      <a:prstDash val="solid"/>
                      <a:round/>
                      <a:headEnd type="none" w="med" len="med"/>
                      <a:tailEnd type="none" w="med" len="med"/>
                    </a:lnL>
                    <a:lnR>
                      <a:noFill/>
                    </a:lnR>
                    <a:lnT>
                      <a:noFill/>
                    </a:lnT>
                    <a:lnB>
                      <a:noFill/>
                    </a:lnB>
                  </a:tcPr>
                </a:tc>
              </a:tr>
            </a:tbl>
          </a:graphicData>
        </a:graphic>
      </p:graphicFrame>
      <p:sp>
        <p:nvSpPr>
          <p:cNvPr id="4" name="Slide Number Placeholder 2"/>
          <p:cNvSpPr>
            <a:spLocks noGrp="1"/>
          </p:cNvSpPr>
          <p:nvPr>
            <p:ph type="sldNum" sz="quarter" idx="12"/>
          </p:nvPr>
        </p:nvSpPr>
        <p:spPr>
          <a:xfrm>
            <a:off x="7010400" y="6492875"/>
            <a:ext cx="2133600" cy="365125"/>
          </a:xfrm>
        </p:spPr>
        <p:txBody>
          <a:bodyPr/>
          <a:lstStyle/>
          <a:p>
            <a:pPr>
              <a:defRPr/>
            </a:pPr>
            <a:fld id="{31B9F69C-E3DA-450C-BA31-643E60331AEF}" type="slidenum">
              <a:rPr lang="en-US"/>
              <a:pPr>
                <a:defRPr/>
              </a:pPr>
              <a:t>43</a:t>
            </a:fld>
            <a:endParaRPr lang="en-US" dirty="0"/>
          </a:p>
        </p:txBody>
      </p:sp>
      <p:sp>
        <p:nvSpPr>
          <p:cNvPr id="6" name="TextBox 5"/>
          <p:cNvSpPr txBox="1">
            <a:spLocks noChangeArrowheads="1"/>
          </p:cNvSpPr>
          <p:nvPr/>
        </p:nvSpPr>
        <p:spPr bwMode="auto">
          <a:xfrm>
            <a:off x="5105400" y="6611937"/>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902768"/>
        </p:xfrm>
        <a:graphic>
          <a:graphicData uri="http://schemas.openxmlformats.org/drawingml/2006/table">
            <a:tbl>
              <a:tblPr/>
              <a:tblGrid>
                <a:gridCol w="7696200"/>
                <a:gridCol w="1447800"/>
              </a:tblGrid>
              <a:tr h="153988">
                <a:tc gridSpan="2">
                  <a:txBody>
                    <a:bodyPr/>
                    <a:lstStyle/>
                    <a:p>
                      <a:pPr marL="0" marR="0" lvl="0" indent="0" algn="ctr" defTabSz="914400" rtl="0" eaLnBrk="1" fontAlgn="base" latinLnBrk="0" hangingPunct="1">
                        <a:lnSpc>
                          <a:spcPct val="115000"/>
                        </a:lnSpc>
                        <a:spcBef>
                          <a:spcPts val="200"/>
                        </a:spcBef>
                        <a:spcAft>
                          <a:spcPts val="200"/>
                        </a:spcAft>
                        <a:buClrTx/>
                        <a:buSzTx/>
                        <a:buFontTx/>
                        <a:buNone/>
                        <a:tabLst/>
                      </a:pPr>
                      <a:r>
                        <a:rPr kumimoji="0" lang="en-US" sz="1000" b="1" i="0" u="sng" strike="noStrike" cap="none" normalizeH="0" baseline="0" dirty="0" smtClean="0">
                          <a:ln>
                            <a:noFill/>
                          </a:ln>
                          <a:solidFill>
                            <a:schemeClr val="tx1"/>
                          </a:solidFill>
                          <a:effectLst/>
                          <a:latin typeface="Verdana" pitchFamily="34" charset="0"/>
                          <a:cs typeface="Times New Roman" pitchFamily="18" charset="0"/>
                        </a:rPr>
                        <a:t>APPLY ONLY TO A DESIGNATED PHYSICIAN WORKING AT A REGISTERED PAIN MANAGEMENT CLINIC</a:t>
                      </a:r>
                      <a:endParaRPr kumimoji="0" lang="en-US" sz="1000" b="0" i="0" u="none" strike="noStrike" cap="none" normalizeH="0" baseline="0" dirty="0" smtClean="0">
                        <a:ln>
                          <a:noFill/>
                        </a:ln>
                        <a:solidFill>
                          <a:schemeClr val="tx1"/>
                        </a:solidFill>
                        <a:effectLst/>
                        <a:latin typeface="Verdana" pitchFamily="34" charset="0"/>
                        <a:cs typeface="Times New Roman" pitchFamily="18" charset="0"/>
                      </a:endParaRP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153988">
                <a:tc gridSpan="2">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DESIGNATED PHYSICIAN RESPONSIBILITIES</a:t>
                      </a:r>
                      <a:endParaRPr kumimoji="0" lang="en-US" sz="1000" b="0" i="0" u="none" strike="noStrike" cap="none" normalizeH="0" baseline="0" smtClean="0">
                        <a:ln>
                          <a:noFill/>
                        </a:ln>
                        <a:solidFill>
                          <a:schemeClr val="tx1"/>
                        </a:solidFill>
                        <a:effectLst/>
                        <a:latin typeface="Verdana" pitchFamily="34" charset="0"/>
                        <a:cs typeface="Times New Roman" pitchFamily="18" charset="0"/>
                      </a:endParaRP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171450">
                <a:tc>
                  <a:txBody>
                    <a:bodyPr/>
                    <a:lstStyle/>
                    <a:p>
                      <a:pPr marL="457200" marR="0" lvl="0" indent="0" algn="ctr" defTabSz="914400" rtl="0" eaLnBrk="1" fontAlgn="base" latinLnBrk="0" hangingPunct="1">
                        <a:lnSpc>
                          <a:spcPct val="115000"/>
                        </a:lnSpc>
                        <a:spcBef>
                          <a:spcPts val="200"/>
                        </a:spcBef>
                        <a:spcAft>
                          <a:spcPts val="200"/>
                        </a:spcAft>
                        <a:buClrTx/>
                        <a:buSzTx/>
                        <a:buFontTx/>
                        <a:buNone/>
                        <a:tabLst/>
                      </a:pPr>
                      <a:r>
                        <a:rPr kumimoji="0" lang="en-US" sz="1000" b="0" i="0" u="sng" strike="noStrike" cap="none" normalizeH="0" baseline="0" smtClean="0">
                          <a:ln>
                            <a:noFill/>
                          </a:ln>
                          <a:solidFill>
                            <a:schemeClr val="tx1"/>
                          </a:solidFill>
                          <a:effectLst/>
                          <a:latin typeface="Verdana" pitchFamily="34" charset="0"/>
                          <a:cs typeface="Times New Roman" pitchFamily="18" charset="0"/>
                        </a:rPr>
                        <a:t>REQUIREMENTS:</a:t>
                      </a:r>
                      <a:endParaRPr kumimoji="0" lang="en-US" sz="1000" b="0" i="0" u="none" strike="noStrike" cap="none" normalizeH="0" baseline="0" smtClean="0">
                        <a:ln>
                          <a:noFill/>
                        </a:ln>
                        <a:solidFill>
                          <a:schemeClr val="tx1"/>
                        </a:solidFill>
                        <a:effectLst/>
                        <a:latin typeface="Verdana" pitchFamily="34" charset="0"/>
                        <a:cs typeface="Times New Roman" pitchFamily="18" charset="0"/>
                      </a:endParaRP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200"/>
                        </a:spcBef>
                        <a:spcAft>
                          <a:spcPts val="200"/>
                        </a:spcAft>
                        <a:buClrTx/>
                        <a:buSzTx/>
                        <a:buFontTx/>
                        <a:buNone/>
                        <a:tabLst/>
                      </a:pPr>
                      <a:r>
                        <a:rPr kumimoji="0" lang="en-US" sz="1000" b="0" i="0" u="sng" strike="noStrike" cap="none" normalizeH="0" baseline="0" smtClean="0">
                          <a:ln>
                            <a:noFill/>
                          </a:ln>
                          <a:solidFill>
                            <a:schemeClr val="tx1"/>
                          </a:solidFill>
                          <a:effectLst/>
                          <a:latin typeface="Verdana" pitchFamily="34" charset="0"/>
                          <a:cs typeface="Times New Roman" pitchFamily="18" charset="0"/>
                        </a:rPr>
                        <a:t>REVIEW:</a:t>
                      </a:r>
                      <a:endParaRPr kumimoji="0" lang="en-US" sz="1000" b="0" i="0" u="none" strike="noStrike" cap="none" normalizeH="0" baseline="0" smtClean="0">
                        <a:ln>
                          <a:noFill/>
                        </a:ln>
                        <a:solidFill>
                          <a:schemeClr val="tx1"/>
                        </a:solidFill>
                        <a:effectLst/>
                        <a:latin typeface="Verdana" pitchFamily="34" charset="0"/>
                        <a:cs typeface="Times New Roman" pitchFamily="18" charset="0"/>
                      </a:endParaRP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376988">
                <a:tc>
                  <a:txBody>
                    <a:bodyPr/>
                    <a:lstStyle/>
                    <a:p>
                      <a:pPr marL="342900" marR="0" lvl="0" indent="-342900" algn="l" defTabSz="914400" rtl="0" eaLnBrk="1" fontAlgn="base" latinLnBrk="0" hangingPunct="1">
                        <a:lnSpc>
                          <a:spcPct val="115000"/>
                        </a:lnSpc>
                        <a:spcBef>
                          <a:spcPts val="200"/>
                        </a:spcBef>
                        <a:spcAft>
                          <a:spcPts val="200"/>
                        </a:spcAft>
                        <a:buClrTx/>
                        <a:buSzTx/>
                        <a:buFont typeface="Symbol" pitchFamily="18"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RESPONSIBLE FOR ESTABLISHING/ENSURING A QUALITY ASSURANCE PROGRAM</a:t>
                      </a:r>
                    </a:p>
                    <a:p>
                      <a:pPr marL="742950" marR="0" lvl="1" indent="-285750" algn="l" defTabSz="914400" rtl="0" eaLnBrk="1" fontAlgn="base" latinLnBrk="0" hangingPunct="1">
                        <a:lnSpc>
                          <a:spcPct val="115000"/>
                        </a:lnSpc>
                        <a:spcBef>
                          <a:spcPts val="200"/>
                        </a:spcBef>
                        <a:spcAft>
                          <a:spcPts val="200"/>
                        </a:spcAft>
                        <a:buClrTx/>
                        <a:buSzTx/>
                        <a:buFont typeface="Courier New" pitchFamily="49" charset="0"/>
                        <a:buChar char="o"/>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EACH CLINIC SHALL HAVE AN ONGOING QUALITY ASSURANCE PROGRAM THAT OBJECTIVELY AND SYSTEMATICALLY MONITORS AND EVALUATES THE QUALITY AND APPROPRIATENESS OF PATIENT CARE, EVALUATES METHODS TO IMPROVE PATIENT CARE, IDENTIFIES AND CORRECT DEFICIENCIES WITHIN THE FACILITY, ALERTS THE DESIGNATED PHYSICIAN TO IDENTIFY AND RESOLVE RECURRING PROBLEMS, PROVIDES FOR OPPORTUNITIES TO IMPROVE THE FACILITY’S PERFORMANCE AND TO ENHANCE AND IMPROVE THE QUALITY OF CARE PROVIDED TO THE PUBLIC.</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IDENTIFICATION, INVESTIGATION, AND ANALYSIS OF THE FREQUENCY AND CAUSES OF ADVERSE INCIDENTS TO PATIENTS.</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IDENTIFICATION OF TRENDS OR PATTERNS OF INCIDENTS</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DEVELOPMENT OF MEASURES TO CORRECT, REDUCE, MINIMIZE, OR ELIMINATE THE RISKS OF ADVERSE INCIDENTS TO PATIENTS</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DOCUMENTATION OF THESE FUNCTIONS AND PERIODIC REVIEW NO LESS THAN QUARTERLY </a:t>
                      </a:r>
                    </a:p>
                    <a:p>
                      <a:pPr marL="342900" marR="0" lvl="0" indent="-342900" algn="l" defTabSz="914400" rtl="0" eaLnBrk="1" fontAlgn="base" latinLnBrk="0" hangingPunct="1">
                        <a:lnSpc>
                          <a:spcPct val="115000"/>
                        </a:lnSpc>
                        <a:spcBef>
                          <a:spcPts val="200"/>
                        </a:spcBef>
                        <a:spcAft>
                          <a:spcPts val="200"/>
                        </a:spcAft>
                        <a:buClrTx/>
                        <a:buSzTx/>
                        <a:buFont typeface="Symbol" pitchFamily="18"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RESPONSIBLE FOR ENSURING COMPLIANCE WITH DATA COLLECTION AND REPORTING REQUIREMENTS</a:t>
                      </a:r>
                    </a:p>
                    <a:p>
                      <a:pPr marL="742950" marR="0" lvl="1" indent="-285750" algn="l" defTabSz="914400" rtl="0" eaLnBrk="1" fontAlgn="base" latinLnBrk="0" hangingPunct="1">
                        <a:lnSpc>
                          <a:spcPct val="115000"/>
                        </a:lnSpc>
                        <a:spcBef>
                          <a:spcPts val="200"/>
                        </a:spcBef>
                        <a:spcAft>
                          <a:spcPts val="200"/>
                        </a:spcAft>
                        <a:buClrTx/>
                        <a:buSzTx/>
                        <a:buFont typeface="Courier New" pitchFamily="49" charset="0"/>
                        <a:buChar char="o"/>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SHALL REPORT ALL ADVERSE INCIDENTS TO THE DOH AS SET FORTH IN §458.351</a:t>
                      </a:r>
                    </a:p>
                    <a:p>
                      <a:pPr marL="742950" marR="0" lvl="1" indent="-285750" algn="l" defTabSz="914400" rtl="0" eaLnBrk="1" fontAlgn="base" latinLnBrk="0" hangingPunct="1">
                        <a:lnSpc>
                          <a:spcPct val="115000"/>
                        </a:lnSpc>
                        <a:spcBef>
                          <a:spcPts val="200"/>
                        </a:spcBef>
                        <a:spcAft>
                          <a:spcPts val="200"/>
                        </a:spcAft>
                        <a:buClrTx/>
                        <a:buSzTx/>
                        <a:buFont typeface="Courier New" pitchFamily="49" charset="0"/>
                        <a:buChar char="o"/>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SHALL REPORT TO THE BOARD (OF MEDICINE OR OSTEOPATHIC MEDICINE), IN WRITING, ON A QUARTERLY BASIS:</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NUMBER OF NEW PATIENTS SEEN AT THE CLINIC WHO ARE PRESCRIBED CONTROLLED SUBSTANCES FOR THE TREATMENT OF NON-MALIGNANT PAIN</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NUMBER OF REPEAT PATIENTS SEEN AT THE CLINIC WHO ARE PRESCRIBED CONTROLLED SUBSTANCES FOR THE TREATMENT OF NON-MALIGNANT PAIN</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NUMBER OF PATIENTS DISCHARGED DUE TO DRUG ABUSE</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NUMBER OF PATIENTS DISCHARGED DUE TO DRUG DIVERSION</a:t>
                      </a:r>
                    </a:p>
                    <a:p>
                      <a:pPr marL="1143000" marR="0" lvl="2" indent="-228600" algn="l" defTabSz="914400" rtl="0" eaLnBrk="1" fontAlgn="base" latinLnBrk="0" hangingPunct="1">
                        <a:lnSpc>
                          <a:spcPct val="115000"/>
                        </a:lnSpc>
                        <a:spcBef>
                          <a:spcPts val="200"/>
                        </a:spcBef>
                        <a:spcAft>
                          <a:spcPts val="200"/>
                        </a:spcAft>
                        <a:buClrTx/>
                        <a:buSzTx/>
                        <a:buFont typeface="Wingdings" pitchFamily="2" charset="2"/>
                        <a:buChar char=""/>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NUMBER OF PATIENTS TREATMENT WHOSE DOMICILE IN LOCATED SOMEWHERE OTHER THAN FLORIDA</a:t>
                      </a: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endParaRPr kumimoji="0" lang="en-US" sz="1000" b="0" i="0" u="none" strike="noStrike" cap="none" normalizeH="0" baseline="0" dirty="0" smtClean="0">
                        <a:ln>
                          <a:noFill/>
                        </a:ln>
                        <a:solidFill>
                          <a:schemeClr val="tx1"/>
                        </a:solidFill>
                        <a:effectLst/>
                        <a:latin typeface="Verdana" pitchFamily="34" charset="0"/>
                        <a:cs typeface="Times New Roman" pitchFamily="18" charset="0"/>
                      </a:endParaRPr>
                    </a:p>
                  </a:txBody>
                  <a:tcPr marL="41665" marR="41665"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450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 name="Slide Number Placeholder 2"/>
          <p:cNvSpPr>
            <a:spLocks noGrp="1"/>
          </p:cNvSpPr>
          <p:nvPr>
            <p:ph type="sldNum" sz="quarter" idx="12"/>
          </p:nvPr>
        </p:nvSpPr>
        <p:spPr>
          <a:xfrm>
            <a:off x="7010400" y="6492875"/>
            <a:ext cx="2133600" cy="365125"/>
          </a:xfrm>
        </p:spPr>
        <p:txBody>
          <a:bodyPr/>
          <a:lstStyle/>
          <a:p>
            <a:pPr>
              <a:defRPr/>
            </a:pPr>
            <a:fld id="{844A98E1-1CBE-4487-90AE-5688325395A1}" type="slidenum">
              <a:rPr lang="en-US"/>
              <a:pPr>
                <a:defRPr/>
              </a:pPr>
              <a:t>44</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lstStyle/>
          <a:p>
            <a:pPr eaLnBrk="1" hangingPunct="1"/>
            <a:r>
              <a:rPr lang="en-US" sz="3200" smtClean="0">
                <a:latin typeface="Andre Heavy SF" pitchFamily="34" charset="0"/>
              </a:rPr>
              <a:t>Conclusion</a:t>
            </a:r>
          </a:p>
        </p:txBody>
      </p:sp>
      <p:sp>
        <p:nvSpPr>
          <p:cNvPr id="46083" name="Content Placeholder 2"/>
          <p:cNvSpPr>
            <a:spLocks noGrp="1"/>
          </p:cNvSpPr>
          <p:nvPr>
            <p:ph idx="1"/>
          </p:nvPr>
        </p:nvSpPr>
        <p:spPr/>
        <p:txBody>
          <a:bodyPr/>
          <a:lstStyle/>
          <a:p>
            <a:pPr marL="0" indent="3175" algn="just" eaLnBrk="1" hangingPunct="1">
              <a:buFont typeface="Arial" pitchFamily="34" charset="0"/>
              <a:buNone/>
            </a:pPr>
            <a:r>
              <a:rPr lang="en-US" sz="2400" smtClean="0"/>
              <a:t>Physicians and their managers and advisors must stay posted on new and continuing prescription and controlled substance law changes.  To our knowledge the best way to do this is to review our book entitled </a:t>
            </a:r>
            <a:r>
              <a:rPr lang="en-US" sz="2400" i="1" u="sng" smtClean="0"/>
              <a:t>The Florida Physician’s Guide to Prescription, Controlled Substance and Pain Medicine Laws</a:t>
            </a:r>
            <a:r>
              <a:rPr lang="en-US" sz="2400" smtClean="0"/>
              <a:t>, which contains copies of many actual laws and public record documents, as well as medical practice protocols which should be helpful in this effort.</a:t>
            </a: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4F8E2DE5-C7F1-4FD8-A16C-1D6A44CC81B4}" type="slidenum">
              <a:rPr lang="en-US"/>
              <a:pPr>
                <a:defRPr/>
              </a:pPr>
              <a:t>45</a:t>
            </a:fld>
            <a:endParaRPr lang="en-US"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sz="2400" dirty="0" smtClean="0"/>
              <a:t>SB 904 &amp; DOH Declaratory Statement Chart Summarizing the Proposed Changes</a:t>
            </a:r>
            <a:endParaRPr lang="en-US" sz="2400" dirty="0"/>
          </a:p>
        </p:txBody>
      </p:sp>
      <p:pic>
        <p:nvPicPr>
          <p:cNvPr id="5" name="Content Placeholder 4" descr="proposed leg chart 11 21_Page_1.jpg"/>
          <p:cNvPicPr>
            <a:picLocks noGrp="1" noChangeAspect="1"/>
          </p:cNvPicPr>
          <p:nvPr>
            <p:ph idx="1"/>
          </p:nvPr>
        </p:nvPicPr>
        <p:blipFill>
          <a:blip r:embed="rId2" cstate="print"/>
          <a:stretch>
            <a:fillRect/>
          </a:stretch>
        </p:blipFill>
        <p:spPr>
          <a:xfrm>
            <a:off x="0" y="838200"/>
            <a:ext cx="9144000" cy="6248400"/>
          </a:xfrm>
        </p:spPr>
      </p:pic>
      <p:sp>
        <p:nvSpPr>
          <p:cNvPr id="4" name="Slide Number Placeholder 3"/>
          <p:cNvSpPr>
            <a:spLocks noGrp="1"/>
          </p:cNvSpPr>
          <p:nvPr>
            <p:ph type="sldNum" sz="quarter" idx="12"/>
          </p:nvPr>
        </p:nvSpPr>
        <p:spPr>
          <a:xfrm>
            <a:off x="7010400" y="6492875"/>
            <a:ext cx="2133600" cy="365125"/>
          </a:xfrm>
        </p:spPr>
        <p:txBody>
          <a:bodyPr/>
          <a:lstStyle/>
          <a:p>
            <a:pPr>
              <a:defRPr/>
            </a:pPr>
            <a:fld id="{10100AA9-3378-4698-AE5D-1188B9D4E7E8}" type="slidenum">
              <a:rPr lang="en-US" smtClean="0"/>
              <a:pPr>
                <a:defRPr/>
              </a:pPr>
              <a:t>46</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oposed leg chart 11 21_Page_2.jpg"/>
          <p:cNvPicPr>
            <a:picLocks noGrp="1" noChangeAspect="1"/>
          </p:cNvPicPr>
          <p:nvPr>
            <p:ph idx="1"/>
          </p:nvPr>
        </p:nvPicPr>
        <p:blipFill>
          <a:blip r:embed="rId2" cstate="print"/>
          <a:stretch>
            <a:fillRect/>
          </a:stretch>
        </p:blipFill>
        <p:spPr>
          <a:xfrm>
            <a:off x="0" y="533400"/>
            <a:ext cx="8991600" cy="6477000"/>
          </a:xfrm>
        </p:spPr>
      </p:pic>
      <p:sp>
        <p:nvSpPr>
          <p:cNvPr id="4" name="Slide Number Placeholder 3"/>
          <p:cNvSpPr>
            <a:spLocks noGrp="1"/>
          </p:cNvSpPr>
          <p:nvPr>
            <p:ph type="sldNum" sz="quarter" idx="12"/>
          </p:nvPr>
        </p:nvSpPr>
        <p:spPr/>
        <p:txBody>
          <a:bodyPr/>
          <a:lstStyle/>
          <a:p>
            <a:pPr>
              <a:defRPr/>
            </a:pPr>
            <a:fld id="{10100AA9-3378-4698-AE5D-1188B9D4E7E8}" type="slidenum">
              <a:rPr lang="en-US" smtClean="0"/>
              <a:pPr>
                <a:defRPr/>
              </a:pPr>
              <a:t>47</a:t>
            </a:fld>
            <a:endParaRPr lang="en-US"/>
          </a:p>
        </p:txBody>
      </p:sp>
      <p:sp>
        <p:nvSpPr>
          <p:cNvPr id="6" name="Title 1"/>
          <p:cNvSpPr>
            <a:spLocks noGrp="1"/>
          </p:cNvSpPr>
          <p:nvPr>
            <p:ph type="title"/>
          </p:nvPr>
        </p:nvSpPr>
        <p:spPr>
          <a:xfrm>
            <a:off x="457200" y="0"/>
            <a:ext cx="8229600" cy="1143000"/>
          </a:xfrm>
        </p:spPr>
        <p:txBody>
          <a:bodyPr/>
          <a:lstStyle/>
          <a:p>
            <a:r>
              <a:rPr lang="en-US" sz="2400" dirty="0" smtClean="0"/>
              <a:t>SB 904 &amp; DOH Declaratory Statement Chart Summarizing the Proposed Changes</a:t>
            </a:r>
            <a:endParaRPr lang="en-US" sz="2400"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oposed leg chart 11 21_Page_3.jpg"/>
          <p:cNvPicPr>
            <a:picLocks noGrp="1" noChangeAspect="1"/>
          </p:cNvPicPr>
          <p:nvPr>
            <p:ph idx="1"/>
          </p:nvPr>
        </p:nvPicPr>
        <p:blipFill>
          <a:blip r:embed="rId2" cstate="print"/>
          <a:stretch>
            <a:fillRect/>
          </a:stretch>
        </p:blipFill>
        <p:spPr>
          <a:xfrm>
            <a:off x="381000" y="1295400"/>
            <a:ext cx="8305799" cy="5257800"/>
          </a:xfrm>
        </p:spPr>
      </p:pic>
      <p:sp>
        <p:nvSpPr>
          <p:cNvPr id="4" name="Slide Number Placeholder 3"/>
          <p:cNvSpPr>
            <a:spLocks noGrp="1"/>
          </p:cNvSpPr>
          <p:nvPr>
            <p:ph type="sldNum" sz="quarter" idx="12"/>
          </p:nvPr>
        </p:nvSpPr>
        <p:spPr/>
        <p:txBody>
          <a:bodyPr/>
          <a:lstStyle/>
          <a:p>
            <a:pPr>
              <a:defRPr/>
            </a:pPr>
            <a:fld id="{10100AA9-3378-4698-AE5D-1188B9D4E7E8}" type="slidenum">
              <a:rPr lang="en-US" smtClean="0"/>
              <a:pPr>
                <a:defRPr/>
              </a:pPr>
              <a:t>48</a:t>
            </a:fld>
            <a:endParaRPr lang="en-US"/>
          </a:p>
        </p:txBody>
      </p:sp>
      <p:sp>
        <p:nvSpPr>
          <p:cNvPr id="6" name="Title 1"/>
          <p:cNvSpPr>
            <a:spLocks noGrp="1"/>
          </p:cNvSpPr>
          <p:nvPr>
            <p:ph type="title"/>
          </p:nvPr>
        </p:nvSpPr>
        <p:spPr/>
        <p:txBody>
          <a:bodyPr/>
          <a:lstStyle/>
          <a:p>
            <a:r>
              <a:rPr lang="en-US" sz="2400" dirty="0" smtClean="0"/>
              <a:t>SB 904 &amp; DOH Declaratory Statement Chart Summarizing the Proposed Changes</a:t>
            </a:r>
            <a:endParaRPr lang="en-US" sz="2400" dirty="0"/>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762000"/>
          </a:xfrm>
        </p:spPr>
        <p:txBody>
          <a:bodyPr/>
          <a:lstStyle/>
          <a:p>
            <a:pPr eaLnBrk="1" hangingPunct="1"/>
            <a:r>
              <a:rPr lang="en-US" smtClean="0">
                <a:latin typeface="Andre Heavy SF" pitchFamily="34" charset="0"/>
              </a:rPr>
              <a:t>Author Biographies</a:t>
            </a:r>
          </a:p>
        </p:txBody>
      </p:sp>
      <p:sp>
        <p:nvSpPr>
          <p:cNvPr id="69634" name="Content Placeholder 3"/>
          <p:cNvSpPr>
            <a:spLocks noGrp="1"/>
          </p:cNvSpPr>
          <p:nvPr>
            <p:ph idx="1"/>
          </p:nvPr>
        </p:nvSpPr>
        <p:spPr>
          <a:xfrm>
            <a:off x="152400" y="685800"/>
            <a:ext cx="8991600" cy="5943600"/>
          </a:xfrm>
        </p:spPr>
        <p:txBody>
          <a:bodyPr rtlCol="0">
            <a:normAutofit fontScale="92500" lnSpcReduction="20000"/>
          </a:bodyPr>
          <a:lstStyle/>
          <a:p>
            <a:pPr marL="0" indent="0" algn="just" eaLnBrk="1" fontAlgn="auto" hangingPunct="1">
              <a:spcAft>
                <a:spcPts val="0"/>
              </a:spcAft>
              <a:buFont typeface="Arial" pitchFamily="34" charset="0"/>
              <a:buNone/>
              <a:defRPr/>
            </a:pPr>
            <a:r>
              <a:rPr lang="en-US" sz="1500" b="1" dirty="0" smtClean="0"/>
              <a:t>Lester J. Perling</a:t>
            </a:r>
            <a:r>
              <a:rPr lang="en-US" sz="1500" dirty="0" smtClean="0"/>
              <a:t> is a Partner with Broad and Cassel and a member of the its Health Law and White Collar Civil and Criminal Fraud Defense Practice Groups.  He is board-certified in health law with extensive experience as a hospital executive.  His practice is concentrated in fraud and abuse counseling and defense, third party reimbursement, and related matters.  Mr. Perling is a national lecturer and author and is consistently recognized as a leader in the legal profession by numerous national organizations.  Mr. Perling is Immediate Past Chair of the Florida Bar Health Law Section and past chair of the Bar’s Health Law Certification Committee.  He can be reached by email at lperling@broadandcassel.com</a:t>
            </a:r>
          </a:p>
          <a:p>
            <a:pPr marL="0" indent="0" algn="just" eaLnBrk="1" fontAlgn="auto" hangingPunct="1">
              <a:spcAft>
                <a:spcPts val="0"/>
              </a:spcAft>
              <a:buFont typeface="Arial" pitchFamily="34" charset="0"/>
              <a:buNone/>
              <a:defRPr/>
            </a:pPr>
            <a:endParaRPr lang="en-US" sz="1500" dirty="0" smtClean="0"/>
          </a:p>
          <a:p>
            <a:pPr marL="0" indent="3175" algn="just">
              <a:buFont typeface="Arial" pitchFamily="34" charset="0"/>
              <a:buNone/>
              <a:defRPr/>
            </a:pPr>
            <a:r>
              <a:rPr lang="en-US" sz="1600" b="1" dirty="0" err="1" smtClean="0"/>
              <a:t>Pariksith</a:t>
            </a:r>
            <a:r>
              <a:rPr lang="en-US" sz="1600" b="1" dirty="0" smtClean="0"/>
              <a:t> Singh, M.D. </a:t>
            </a:r>
            <a:r>
              <a:rPr lang="en-US" sz="1600" dirty="0" smtClean="0"/>
              <a:t>is Board Certified in Internal Medicine and has been founder in practice of Access Healthcare LLC, since 2001. Acting as the Medical Director he has been instrumental in creating state of the art medical care for this community. Dr. Singh received his medical degree from S.M.S. Medical College in India, received several awards including the National Merit Scholarship and graduated with honors. His residency was held at All India Institute of Medical Services in India and at Mount Sinai Elmhurst Services, in NY. He received The Best Intern and Resident Awards.  Dr. Singh has also been featured on local television discussing medical treatments of auto injury. Several articles have been written about him.  Dr. Singh gives back to the study of medicine by working as a mentor for medical students for International University of Health Sciences. Since 1996, He has been a member of the American Board of Internal Medicine, which works to maintain high standards for internal medicine practices. Dr. Singh holds the following Hospital Affiliations: Bayonet Point Regional Medical Center, Spring Hill Regional Hospital, Brooksville Regional Hospital, and Oak Hill Regional Hospital.</a:t>
            </a:r>
          </a:p>
          <a:p>
            <a:pPr marL="0" indent="0" algn="just" eaLnBrk="1" fontAlgn="auto" hangingPunct="1">
              <a:spcAft>
                <a:spcPts val="0"/>
              </a:spcAft>
              <a:buFont typeface="Arial" pitchFamily="34" charset="0"/>
              <a:buNone/>
              <a:defRPr/>
            </a:pPr>
            <a:endParaRPr lang="en-US" sz="1500" b="1" dirty="0" smtClean="0"/>
          </a:p>
          <a:p>
            <a:pPr marL="0" indent="0" algn="just" eaLnBrk="1" fontAlgn="auto" hangingPunct="1">
              <a:spcAft>
                <a:spcPts val="0"/>
              </a:spcAft>
              <a:buFont typeface="Arial" pitchFamily="34" charset="0"/>
              <a:buNone/>
              <a:defRPr/>
            </a:pPr>
            <a:r>
              <a:rPr lang="en-US" sz="1500" b="1" dirty="0" smtClean="0"/>
              <a:t>Alan S. Gassman </a:t>
            </a:r>
            <a:r>
              <a:rPr lang="en-US" sz="1500" dirty="0" smtClean="0"/>
              <a:t>is an attorney practicing in Clearwater, Florida with the firm of Gassman Law Associates, P.A. Mr. </a:t>
            </a:r>
            <a:r>
              <a:rPr lang="en-US" sz="1500" dirty="0" err="1" smtClean="0"/>
              <a:t>Gassman’s</a:t>
            </a:r>
            <a:r>
              <a:rPr lang="en-US" sz="1500" dirty="0" smtClean="0"/>
              <a:t> primary practice focus over the past 26 years has been the representation of high net worth individuals, physicians and business owners in estate planning, taxation, and business and personal asset structuring.  Mr. Gassman speaks often for national and state sponsored continuing education programs and publishes several articles each year in publications such as such as BNA,  Estates and Trusts Magazine, Estate Planning Magazine, The Florida Bar Journal, </a:t>
            </a:r>
            <a:r>
              <a:rPr lang="en-US" sz="1500" dirty="0" err="1" smtClean="0"/>
              <a:t>Leimberg</a:t>
            </a:r>
            <a:r>
              <a:rPr lang="en-US" sz="1500" dirty="0" smtClean="0"/>
              <a:t> Estate Planning Network (LISI), and Medical Economics. Mr. Gassman has a law degree and a Masters of Law degree (LL.M.) in Taxation from the University of Florida, and a business degree from Rollins College.  He is board certified by the Florida Bar Association in Estate Planning and Trust Law, has the Accredited Estate Planner designation for the National Association of Estate Planners &amp; Councils, has been and is a commentator for the </a:t>
            </a:r>
            <a:r>
              <a:rPr lang="en-US" sz="1500" dirty="0" err="1" smtClean="0"/>
              <a:t>Leimberg</a:t>
            </a:r>
            <a:r>
              <a:rPr lang="en-US" sz="1500" dirty="0" smtClean="0"/>
              <a:t> LISI Estate Planning Network, past President of the Pinellas County Estate Planning Council, and co-chair and lecturer for two annual Florida Bar Tax Section conferences  (Wealth Conservation and Physician Representation). He can be reached by email at agassman@gassmanpa.com</a:t>
            </a:r>
          </a:p>
          <a:p>
            <a:pPr marL="0" indent="3175" algn="just" eaLnBrk="1" fontAlgn="auto" hangingPunct="1">
              <a:spcAft>
                <a:spcPts val="0"/>
              </a:spcAft>
              <a:buFont typeface="Arial" pitchFamily="34" charset="0"/>
              <a:buNone/>
              <a:defRPr/>
            </a:pPr>
            <a:endParaRPr lang="en-US" sz="1500" dirty="0" smtClean="0"/>
          </a:p>
          <a:p>
            <a:pPr marL="0" indent="3175" algn="just" eaLnBrk="1" fontAlgn="auto" hangingPunct="1">
              <a:spcAft>
                <a:spcPts val="0"/>
              </a:spcAft>
              <a:buFont typeface="Arial" pitchFamily="34" charset="0"/>
              <a:buNone/>
              <a:defRPr/>
            </a:pPr>
            <a:endParaRPr lang="en-US" sz="1500" dirty="0" smtClean="0"/>
          </a:p>
        </p:txBody>
      </p:sp>
      <p:sp>
        <p:nvSpPr>
          <p:cNvPr id="7" name="Slide Number Placeholder 6"/>
          <p:cNvSpPr>
            <a:spLocks noGrp="1"/>
          </p:cNvSpPr>
          <p:nvPr>
            <p:ph type="sldNum" sz="quarter" idx="12"/>
          </p:nvPr>
        </p:nvSpPr>
        <p:spPr>
          <a:xfrm>
            <a:off x="7010400" y="6492875"/>
            <a:ext cx="2133600" cy="365125"/>
          </a:xfrm>
        </p:spPr>
        <p:txBody>
          <a:bodyPr/>
          <a:lstStyle/>
          <a:p>
            <a:pPr>
              <a:defRPr/>
            </a:pPr>
            <a:fld id="{2B1942B1-A924-47F2-9704-2E504F7C41A4}" type="slidenum">
              <a:rPr lang="en-US"/>
              <a:pPr>
                <a:defRPr/>
              </a:pPr>
              <a:t>49</a:t>
            </a:fld>
            <a:endParaRPr lang="en-US" dirty="0"/>
          </a:p>
        </p:txBody>
      </p:sp>
      <p:sp>
        <p:nvSpPr>
          <p:cNvPr id="47109" name="TextBox 5"/>
          <p:cNvSpPr txBox="1">
            <a:spLocks noChangeArrowheads="1"/>
          </p:cNvSpPr>
          <p:nvPr/>
        </p:nvSpPr>
        <p:spPr bwMode="auto">
          <a:xfrm>
            <a:off x="0" y="6400800"/>
            <a:ext cx="4724400" cy="246221"/>
          </a:xfrm>
          <a:prstGeom prst="rect">
            <a:avLst/>
          </a:prstGeom>
          <a:noFill/>
          <a:ln w="9525">
            <a:noFill/>
            <a:miter lim="800000"/>
            <a:headEnd/>
            <a:tailEnd/>
          </a:ln>
        </p:spPr>
        <p:txBody>
          <a:bodyPr>
            <a:spAutoFit/>
          </a:bodyPr>
          <a:lstStyle/>
          <a:p>
            <a:r>
              <a:rPr lang="en-US" sz="1000" dirty="0">
                <a:latin typeface="Perpetua" pitchFamily="18" charset="0"/>
              </a:rPr>
              <a:t>G/Gassman/Seminars/Webinar – </a:t>
            </a:r>
            <a:r>
              <a:rPr lang="en-US" sz="1000" dirty="0" smtClean="0">
                <a:latin typeface="Perpetua" pitchFamily="18" charset="0"/>
              </a:rPr>
              <a:t>50 Minute Review of Pain Meds</a:t>
            </a:r>
            <a:endParaRPr lang="en-US" sz="1000" dirty="0">
              <a:latin typeface="Perpetua" pitchFamily="18" charset="0"/>
            </a:endParaRPr>
          </a:p>
        </p:txBody>
      </p:sp>
      <p:sp>
        <p:nvSpPr>
          <p:cNvPr id="8"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066800"/>
          </a:xfrm>
        </p:spPr>
        <p:txBody>
          <a:bodyPr/>
          <a:lstStyle/>
          <a:p>
            <a:pPr algn="l" eaLnBrk="1" hangingPunct="1"/>
            <a:r>
              <a:rPr lang="en-US" sz="2800" b="1" dirty="0" smtClean="0">
                <a:latin typeface="Andre Heavy SF" pitchFamily="34" charset="0"/>
              </a:rPr>
              <a:t>1.  	Rules for All Doctors Regarding Written 	Prescriptions for Controlled Substances</a:t>
            </a:r>
            <a:endParaRPr lang="en-US" sz="2800" dirty="0" smtClean="0">
              <a:solidFill>
                <a:srgbClr val="0070C0"/>
              </a:solidFill>
              <a:latin typeface="Andre Heavy SF" pitchFamily="34" charset="0"/>
            </a:endParaRPr>
          </a:p>
        </p:txBody>
      </p:sp>
      <p:sp>
        <p:nvSpPr>
          <p:cNvPr id="3" name="Content Placeholder 2"/>
          <p:cNvSpPr>
            <a:spLocks noGrp="1"/>
          </p:cNvSpPr>
          <p:nvPr>
            <p:ph idx="1"/>
          </p:nvPr>
        </p:nvSpPr>
        <p:spPr>
          <a:xfrm>
            <a:off x="0" y="990600"/>
            <a:ext cx="9144000" cy="5715000"/>
          </a:xfrm>
        </p:spPr>
        <p:txBody>
          <a:bodyPr rtlCol="0">
            <a:normAutofit fontScale="32500" lnSpcReduction="20000"/>
          </a:bodyPr>
          <a:lstStyle/>
          <a:p>
            <a:pPr algn="just" eaLnBrk="1" fontAlgn="auto" hangingPunct="1">
              <a:spcAft>
                <a:spcPts val="0"/>
              </a:spcAft>
              <a:defRPr/>
            </a:pPr>
            <a:r>
              <a:rPr lang="en-US" sz="4300" b="1" dirty="0" smtClean="0"/>
              <a:t>All physicians </a:t>
            </a:r>
            <a:r>
              <a:rPr lang="en-US" sz="4300" dirty="0" smtClean="0"/>
              <a:t>are responsible for maintaining the control and security of their prescription blanks or any other method of prescribing controlled substances. </a:t>
            </a:r>
          </a:p>
          <a:p>
            <a:pPr algn="just" eaLnBrk="1" fontAlgn="auto" hangingPunct="1">
              <a:spcAft>
                <a:spcPts val="0"/>
              </a:spcAft>
              <a:defRPr/>
            </a:pPr>
            <a:endParaRPr lang="en-US" sz="4300" dirty="0" smtClean="0"/>
          </a:p>
          <a:p>
            <a:pPr algn="just" eaLnBrk="1" fontAlgn="auto" hangingPunct="1">
              <a:spcAft>
                <a:spcPts val="0"/>
              </a:spcAft>
              <a:defRPr/>
            </a:pPr>
            <a:r>
              <a:rPr lang="en-US" sz="4300" dirty="0" smtClean="0"/>
              <a:t>Any theft, loss, or breach of authority requires notification to the Department of Health (“DOH”) within 24 hours. </a:t>
            </a:r>
          </a:p>
          <a:p>
            <a:pPr algn="just" eaLnBrk="1" fontAlgn="auto" hangingPunct="1">
              <a:spcAft>
                <a:spcPts val="0"/>
              </a:spcAft>
              <a:defRPr/>
            </a:pPr>
            <a:endParaRPr lang="en-US" sz="4300" dirty="0" smtClean="0"/>
          </a:p>
          <a:p>
            <a:pPr algn="just" eaLnBrk="1" fontAlgn="auto" hangingPunct="1">
              <a:spcAft>
                <a:spcPts val="0"/>
              </a:spcAft>
              <a:defRPr/>
            </a:pPr>
            <a:r>
              <a:rPr lang="en-US" sz="4300" dirty="0" smtClean="0"/>
              <a:t>We also recommend reporting the theft of prescription blanks or pads to the local police or sheriff promptly upon discovery of the theft.  This will help to protect you if the prescription blanks are used improperly.  Otherwise, it could create a problem for the physician from whom they were stolen.</a:t>
            </a:r>
          </a:p>
          <a:p>
            <a:pPr algn="just" eaLnBrk="1" fontAlgn="auto" hangingPunct="1">
              <a:spcAft>
                <a:spcPts val="0"/>
              </a:spcAft>
              <a:buFont typeface="Arial" pitchFamily="34" charset="0"/>
              <a:buNone/>
              <a:defRPr/>
            </a:pPr>
            <a:endParaRPr lang="en-US" sz="4300" dirty="0" smtClean="0"/>
          </a:p>
          <a:p>
            <a:pPr algn="just" eaLnBrk="1" fontAlgn="auto" hangingPunct="1">
              <a:spcAft>
                <a:spcPts val="0"/>
              </a:spcAft>
              <a:defRPr/>
            </a:pPr>
            <a:r>
              <a:rPr lang="en-US" sz="4300" dirty="0" smtClean="0"/>
              <a:t>Under Florida Statutes Section 456.42 (see Appendix 2), a </a:t>
            </a:r>
            <a:r>
              <a:rPr lang="en-US" sz="4300" b="1" dirty="0" smtClean="0"/>
              <a:t>written prescription for a controlled substance </a:t>
            </a:r>
            <a:r>
              <a:rPr lang="en-US" sz="4300" dirty="0" smtClean="0"/>
              <a:t>must:		</a:t>
            </a:r>
          </a:p>
          <a:p>
            <a:pPr lvl="1" algn="just" eaLnBrk="1" fontAlgn="auto" hangingPunct="1">
              <a:spcAft>
                <a:spcPts val="0"/>
              </a:spcAft>
              <a:buFont typeface="Arial" pitchFamily="34" charset="0"/>
              <a:buChar char="•"/>
              <a:defRPr/>
            </a:pPr>
            <a:r>
              <a:rPr lang="en-US" sz="4300" dirty="0" smtClean="0"/>
              <a:t>include the </a:t>
            </a:r>
            <a:r>
              <a:rPr lang="en-US" sz="4300" u="sng" dirty="0" smtClean="0"/>
              <a:t>quantity</a:t>
            </a:r>
            <a:r>
              <a:rPr lang="en-US" sz="4300" dirty="0" smtClean="0"/>
              <a:t> of the drug prescribed in </a:t>
            </a:r>
            <a:r>
              <a:rPr lang="en-US" sz="4300" u="sng" dirty="0" smtClean="0"/>
              <a:t>both textual and numerical formats;</a:t>
            </a:r>
          </a:p>
          <a:p>
            <a:pPr lvl="1" algn="just" eaLnBrk="1" fontAlgn="auto" hangingPunct="1">
              <a:spcAft>
                <a:spcPts val="0"/>
              </a:spcAft>
              <a:buFont typeface="Arial" pitchFamily="34" charset="0"/>
              <a:buChar char="•"/>
              <a:defRPr/>
            </a:pPr>
            <a:r>
              <a:rPr lang="en-US" sz="4300" dirty="0" smtClean="0"/>
              <a:t>be </a:t>
            </a:r>
            <a:r>
              <a:rPr lang="en-US" sz="4300" u="sng" dirty="0" smtClean="0"/>
              <a:t>dated </a:t>
            </a:r>
            <a:r>
              <a:rPr lang="en-US" sz="4300" dirty="0" smtClean="0"/>
              <a:t>with the abbreviated month written out on the face of the prescription, </a:t>
            </a:r>
          </a:p>
          <a:p>
            <a:pPr lvl="1" algn="just" eaLnBrk="1" fontAlgn="auto" hangingPunct="1">
              <a:spcAft>
                <a:spcPts val="0"/>
              </a:spcAft>
              <a:buFont typeface="Arial" pitchFamily="34" charset="0"/>
              <a:buChar char="•"/>
              <a:defRPr/>
            </a:pPr>
            <a:r>
              <a:rPr lang="en-US" sz="4300" dirty="0" smtClean="0"/>
              <a:t>and must be either </a:t>
            </a:r>
            <a:r>
              <a:rPr lang="en-US" sz="4300" u="sng" dirty="0" smtClean="0"/>
              <a:t>written on a standardized counterfeit-proof prescription pad</a:t>
            </a:r>
            <a:r>
              <a:rPr lang="en-US" sz="4300" dirty="0" smtClean="0"/>
              <a:t> produced by a vendor approved by the DOH or </a:t>
            </a:r>
            <a:r>
              <a:rPr lang="en-US" sz="4300" u="sng" dirty="0" smtClean="0"/>
              <a:t>electronically prescribed </a:t>
            </a:r>
            <a:r>
              <a:rPr lang="en-US" sz="4300" dirty="0" smtClean="0"/>
              <a:t>as that term is used in Florida Statutes Section 408.0611.</a:t>
            </a:r>
          </a:p>
          <a:p>
            <a:pPr lvl="1" algn="just" eaLnBrk="1" fontAlgn="auto" hangingPunct="1">
              <a:spcAft>
                <a:spcPts val="0"/>
              </a:spcAft>
              <a:buFont typeface="Arial" pitchFamily="34" charset="0"/>
              <a:buNone/>
              <a:defRPr/>
            </a:pPr>
            <a:endParaRPr lang="en-US" sz="4300" dirty="0" smtClean="0"/>
          </a:p>
          <a:p>
            <a:pPr algn="just" eaLnBrk="1" fontAlgn="auto" hangingPunct="1">
              <a:spcAft>
                <a:spcPts val="0"/>
              </a:spcAft>
              <a:defRPr/>
            </a:pPr>
            <a:r>
              <a:rPr lang="en-US" sz="4300" dirty="0" smtClean="0"/>
              <a:t>A list of approved counterfeit proof prescription pad vendors is available at: </a:t>
            </a:r>
            <a:r>
              <a:rPr lang="en-US" sz="4300" u="sng" dirty="0" smtClean="0">
                <a:hlinkClick r:id="rId2"/>
              </a:rPr>
              <a:t>http://www.doh.state.fl.us/Mqa/counterfeit-proof.html</a:t>
            </a:r>
            <a:endParaRPr lang="en-US" sz="4300" u="sng" dirty="0" smtClean="0"/>
          </a:p>
          <a:p>
            <a:pPr algn="just" eaLnBrk="1" fontAlgn="auto" hangingPunct="1">
              <a:spcAft>
                <a:spcPts val="0"/>
              </a:spcAft>
              <a:buNone/>
              <a:defRPr/>
            </a:pPr>
            <a:endParaRPr lang="en-US" sz="4300" dirty="0" smtClean="0"/>
          </a:p>
          <a:p>
            <a:pPr>
              <a:buNone/>
            </a:pPr>
            <a:r>
              <a:rPr lang="en-US" sz="4300" dirty="0" smtClean="0"/>
              <a:t>	</a:t>
            </a:r>
            <a:r>
              <a:rPr lang="en-US" sz="4300" u="sng" dirty="0" smtClean="0"/>
              <a:t>Note:</a:t>
            </a:r>
            <a:r>
              <a:rPr lang="en-US" sz="4300" dirty="0" smtClean="0"/>
              <a:t> Senate Bill 904 (proposed effective date Oct. 1, 2012) would create a new statute  Section 499.0032</a:t>
            </a:r>
          </a:p>
          <a:p>
            <a:pPr lvl="1"/>
            <a:r>
              <a:rPr lang="en-US" sz="4300" dirty="0" smtClean="0"/>
              <a:t>Requiring the pharmacist to obtain proof to a reasonable certainty of the validity of the prescription under certain circumstances;</a:t>
            </a:r>
          </a:p>
          <a:p>
            <a:pPr lvl="1"/>
            <a:r>
              <a:rPr lang="en-US" sz="4300" dirty="0" smtClean="0"/>
              <a:t>Prohibiting the issuance of a prescription order for a controlled substance on the same prescription blank with another prescription order for a controlled substance that is named or described in a different schedule or a medicinal drug;</a:t>
            </a:r>
          </a:p>
          <a:p>
            <a:pPr lvl="1"/>
            <a:r>
              <a:rPr lang="en-US" sz="4300" dirty="0" smtClean="0"/>
              <a:t>Providing that a prescription obtained in violation of state law, or obtained through misrepresentation, fraud, forgery, deception, or subterfuge, is not a valid prescription.</a:t>
            </a:r>
          </a:p>
          <a:p>
            <a:pPr eaLnBrk="1" fontAlgn="auto" hangingPunct="1">
              <a:spcAft>
                <a:spcPts val="0"/>
              </a:spcAft>
              <a:buNone/>
              <a:defRPr/>
            </a:pPr>
            <a:endParaRPr lang="en-US" sz="2100" dirty="0" smtClean="0"/>
          </a:p>
          <a:p>
            <a:pPr eaLnBrk="1" fontAlgn="auto" hangingPunct="1">
              <a:spcAft>
                <a:spcPts val="0"/>
              </a:spcAft>
              <a:buFont typeface="Arial" pitchFamily="34" charset="0"/>
              <a:buNone/>
              <a:defRPr/>
            </a:pP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02D2577-AAD1-4C97-87DE-14A2C807BAAA}" type="slidenum">
              <a:rPr lang="en-US"/>
              <a:pPr>
                <a:defRPr/>
              </a:pPr>
              <a:t>5</a:t>
            </a:fld>
            <a:endParaRPr lang="en-US" dirty="0"/>
          </a:p>
        </p:txBody>
      </p:sp>
      <p:sp>
        <p:nvSpPr>
          <p:cNvPr id="6" name="Rectangle 5"/>
          <p:cNvSpPr/>
          <p:nvPr/>
        </p:nvSpPr>
        <p:spPr>
          <a:xfrm>
            <a:off x="304800" y="4724400"/>
            <a:ext cx="8686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pPr algn="l" eaLnBrk="1" hangingPunct="1"/>
            <a:r>
              <a:rPr lang="en-US" sz="3600" b="1" smtClean="0">
                <a:latin typeface="Andre Heavy SF" pitchFamily="34" charset="0"/>
              </a:rPr>
              <a:t>2.	DEA Requirements for Prescribing 	Controlled Substances</a:t>
            </a:r>
            <a:endParaRPr lang="en-US" sz="3600" smtClean="0">
              <a:solidFill>
                <a:srgbClr val="0070C0"/>
              </a:solidFill>
              <a:latin typeface="Andre Heavy SF" pitchFamily="34" charset="0"/>
            </a:endParaRPr>
          </a:p>
        </p:txBody>
      </p:sp>
      <p:sp>
        <p:nvSpPr>
          <p:cNvPr id="7171" name="Content Placeholder 2"/>
          <p:cNvSpPr>
            <a:spLocks noGrp="1"/>
          </p:cNvSpPr>
          <p:nvPr>
            <p:ph idx="1"/>
          </p:nvPr>
        </p:nvSpPr>
        <p:spPr/>
        <p:txBody>
          <a:bodyPr/>
          <a:lstStyle/>
          <a:p>
            <a:pPr algn="just" eaLnBrk="1" hangingPunct="1"/>
            <a:r>
              <a:rPr lang="en-US" sz="2400" smtClean="0"/>
              <a:t>A physician prescribing controlled substances </a:t>
            </a:r>
            <a:r>
              <a:rPr lang="en-US" sz="2400" u="sng" smtClean="0"/>
              <a:t>must have a DEA certificate, </a:t>
            </a:r>
            <a:r>
              <a:rPr lang="en-US" sz="2400" smtClean="0"/>
              <a:t>as required by 21 U.S.C. § 823, and must follow applicable federal regulations. </a:t>
            </a:r>
          </a:p>
          <a:p>
            <a:pPr algn="just" eaLnBrk="1" hangingPunct="1"/>
            <a:endParaRPr lang="en-US" sz="2400" smtClean="0"/>
          </a:p>
          <a:p>
            <a:pPr algn="just" eaLnBrk="1" hangingPunct="1"/>
            <a:r>
              <a:rPr lang="en-US" sz="2400" smtClean="0"/>
              <a:t>The DEA’s website that contains its requirements is at:</a:t>
            </a:r>
            <a:r>
              <a:rPr lang="en-US" sz="2400" u="sng" smtClean="0"/>
              <a:t> </a:t>
            </a:r>
            <a:r>
              <a:rPr lang="en-US" sz="2400" smtClean="0"/>
              <a:t>http://www.deadiversion.usdoj.gov/pubs/manuals/pract/index.html</a:t>
            </a:r>
          </a:p>
          <a:p>
            <a:pPr eaLnBrk="1" hangingPunct="1"/>
            <a:endParaRPr lang="en-US"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C4FCE971-A9FC-46D0-A894-82E224203B7F}" type="slidenum">
              <a:rPr lang="en-US"/>
              <a:pPr>
                <a:defRPr/>
              </a:pPr>
              <a:t>6</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pPr algn="l" eaLnBrk="1" hangingPunct="1"/>
            <a:r>
              <a:rPr lang="en-US" sz="2400" b="1" dirty="0" smtClean="0">
                <a:latin typeface="Andre Heavy SF" pitchFamily="34" charset="0"/>
              </a:rPr>
              <a:t>3.	December 31, 2011 Registration Requirement for 	Physicians 	Who Prescribe Controlled Substances to </a:t>
            </a:r>
            <a:r>
              <a:rPr lang="en-US" sz="2400" b="1" dirty="0" smtClean="0">
                <a:latin typeface="Andre Heavy SF" pitchFamily="34" charset="0"/>
              </a:rPr>
              <a:t/>
            </a:r>
            <a:br>
              <a:rPr lang="en-US" sz="2400" b="1" dirty="0" smtClean="0">
                <a:latin typeface="Andre Heavy SF" pitchFamily="34" charset="0"/>
              </a:rPr>
            </a:br>
            <a:r>
              <a:rPr lang="en-US" sz="2400" b="1" dirty="0" smtClean="0">
                <a:latin typeface="Andre Heavy SF" pitchFamily="34" charset="0"/>
              </a:rPr>
              <a:t>	</a:t>
            </a:r>
            <a:r>
              <a:rPr lang="en-US" sz="2400" b="1" dirty="0" smtClean="0">
                <a:latin typeface="Andre Heavy SF" pitchFamily="34" charset="0"/>
              </a:rPr>
              <a:t>Treat </a:t>
            </a:r>
            <a:r>
              <a:rPr lang="en-US" sz="2400" b="1" dirty="0" smtClean="0">
                <a:latin typeface="Andre Heavy SF" pitchFamily="34" charset="0"/>
              </a:rPr>
              <a:t>“Chronic, </a:t>
            </a:r>
            <a:r>
              <a:rPr lang="en-US" sz="2400" b="1" dirty="0" smtClean="0">
                <a:latin typeface="Andre Heavy SF" pitchFamily="34" charset="0"/>
              </a:rPr>
              <a:t>Nonmalignant </a:t>
            </a:r>
            <a:r>
              <a:rPr lang="en-US" sz="2400" b="1" dirty="0" smtClean="0">
                <a:latin typeface="Andre Heavy SF" pitchFamily="34" charset="0"/>
              </a:rPr>
              <a:t>Pain” </a:t>
            </a:r>
            <a:endParaRPr lang="en-US" sz="2400" dirty="0" smtClean="0">
              <a:solidFill>
                <a:srgbClr val="C00000"/>
              </a:solidFill>
              <a:latin typeface="Andre Heavy SF" pitchFamily="34" charset="0"/>
            </a:endParaRPr>
          </a:p>
        </p:txBody>
      </p:sp>
      <p:sp>
        <p:nvSpPr>
          <p:cNvPr id="3" name="Content Placeholder 2"/>
          <p:cNvSpPr>
            <a:spLocks noGrp="1"/>
          </p:cNvSpPr>
          <p:nvPr>
            <p:ph idx="1"/>
          </p:nvPr>
        </p:nvSpPr>
        <p:spPr>
          <a:xfrm>
            <a:off x="381000" y="1447800"/>
            <a:ext cx="8458200" cy="5105400"/>
          </a:xfrm>
        </p:spPr>
        <p:txBody>
          <a:bodyPr rtlCol="0">
            <a:normAutofit fontScale="85000" lnSpcReduction="20000"/>
          </a:bodyPr>
          <a:lstStyle/>
          <a:p>
            <a:pPr algn="just" eaLnBrk="1" fontAlgn="auto" hangingPunct="1">
              <a:spcAft>
                <a:spcPts val="0"/>
              </a:spcAft>
              <a:defRPr/>
            </a:pPr>
            <a:r>
              <a:rPr lang="en-US" sz="2400" dirty="0" smtClean="0"/>
              <a:t>In accordance with Florida Statutes Section 456.44 a medical doctor, osteopathic doctor, podiatrist, or dentist who prescribes any controlled substance </a:t>
            </a:r>
            <a:r>
              <a:rPr lang="en-US" sz="2400" b="1" dirty="0" smtClean="0"/>
              <a:t>for the treatment of “chronic nonmalignant pain” </a:t>
            </a:r>
            <a:r>
              <a:rPr lang="en-US" sz="2400" u="sng" dirty="0" smtClean="0"/>
              <a:t>must designate him or herself as a Controlled Substance Prescribing Practitioner in his or her practitioner profile.</a:t>
            </a:r>
          </a:p>
          <a:p>
            <a:pPr algn="just" eaLnBrk="1" fontAlgn="auto" hangingPunct="1">
              <a:spcAft>
                <a:spcPts val="0"/>
              </a:spcAft>
              <a:defRPr/>
            </a:pPr>
            <a:r>
              <a:rPr lang="en-US" sz="2400" dirty="0" smtClean="0"/>
              <a:t>If a physician will write </a:t>
            </a:r>
            <a:r>
              <a:rPr lang="en-US" sz="2400" b="1" dirty="0" smtClean="0"/>
              <a:t>even one </a:t>
            </a:r>
            <a:r>
              <a:rPr lang="en-US" sz="2400" dirty="0" smtClean="0"/>
              <a:t>prescription for a controlled substance for the treatment of “chronic nonmalignant pain” that will not fit one of the exceptions, then he or she </a:t>
            </a:r>
            <a:r>
              <a:rPr lang="en-US" sz="2400" b="1" dirty="0" smtClean="0"/>
              <a:t>must register</a:t>
            </a:r>
            <a:r>
              <a:rPr lang="en-US" sz="2400" dirty="0" smtClean="0"/>
              <a:t> </a:t>
            </a:r>
            <a:r>
              <a:rPr lang="en-US" sz="2400" b="1" dirty="0" smtClean="0"/>
              <a:t>as a Controlled Substance Prescribing Physician </a:t>
            </a:r>
            <a:r>
              <a:rPr lang="en-US" sz="2400" u="sng" dirty="0" smtClean="0"/>
              <a:t>on the Florida Department of Health website on or before</a:t>
            </a:r>
            <a:r>
              <a:rPr lang="en-US" sz="2400" b="1" u="sng" dirty="0" smtClean="0"/>
              <a:t> December 31, 2011.</a:t>
            </a:r>
          </a:p>
          <a:p>
            <a:pPr algn="just" eaLnBrk="1" fontAlgn="auto" hangingPunct="1">
              <a:spcAft>
                <a:spcPts val="0"/>
              </a:spcAft>
              <a:defRPr/>
            </a:pPr>
            <a:r>
              <a:rPr lang="en-US" sz="2400" dirty="0" smtClean="0"/>
              <a:t>Any physician who prescribes pain medications frequently should consider registering to help assure compliance with the Statute. Alternatively, physicians who do not want to register because they are concerned that they will be subject to more governmental monitoring and possible inspection will need to make arrangements with their patients to no longer prescribe pain medications outside of the statutory exceptions.  Of course, each physician must consider the possible patient relations damage done by taking this course of action.  See Section 3.1(d) below for another possible solution.  </a:t>
            </a:r>
          </a:p>
          <a:p>
            <a:pPr algn="just" eaLnBrk="1" fontAlgn="auto" hangingPunct="1">
              <a:spcAft>
                <a:spcPts val="0"/>
              </a:spcAft>
              <a:defRPr/>
            </a:pPr>
            <a:endParaRPr lang="en-US" sz="2400" dirty="0" smtClean="0"/>
          </a:p>
          <a:p>
            <a:pPr algn="just" eaLnBrk="1" fontAlgn="auto" hangingPunct="1">
              <a:spcAft>
                <a:spcPts val="0"/>
              </a:spcAft>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1F13B07B-894C-4026-BD0F-BB00FA638C2C}" type="slidenum">
              <a:rPr lang="en-US"/>
              <a:pPr>
                <a:defRPr/>
              </a:pPr>
              <a:t>7</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rtlCol="0">
            <a:normAutofit fontScale="90000"/>
          </a:bodyPr>
          <a:lstStyle/>
          <a:p>
            <a:pPr algn="l" eaLnBrk="1" fontAlgn="auto" hangingPunct="1">
              <a:spcAft>
                <a:spcPts val="0"/>
              </a:spcAft>
              <a:defRPr/>
            </a:pPr>
            <a:r>
              <a:rPr lang="en-US" sz="1800" b="1" dirty="0" smtClean="0">
                <a:latin typeface="Andre Heavy SF" pitchFamily="34" charset="0"/>
              </a:rPr>
              <a:t>3.	Registration Requirement for Physicians Who Prescribe Controlled Substances to </a:t>
            </a:r>
            <a:r>
              <a:rPr lang="en-US" sz="1800" b="1" dirty="0" smtClean="0">
                <a:latin typeface="Andre Heavy SF" pitchFamily="34" charset="0"/>
              </a:rPr>
              <a:t/>
            </a:r>
            <a:br>
              <a:rPr lang="en-US" sz="1800" b="1" dirty="0" smtClean="0">
                <a:latin typeface="Andre Heavy SF" pitchFamily="34" charset="0"/>
              </a:rPr>
            </a:br>
            <a:r>
              <a:rPr lang="en-US" sz="1800" b="1" dirty="0" smtClean="0">
                <a:latin typeface="Andre Heavy SF" pitchFamily="34" charset="0"/>
              </a:rPr>
              <a:t>	</a:t>
            </a:r>
            <a:r>
              <a:rPr lang="en-US" sz="1800" b="1" dirty="0" smtClean="0">
                <a:latin typeface="Andre Heavy SF" pitchFamily="34" charset="0"/>
              </a:rPr>
              <a:t>Treat  “</a:t>
            </a:r>
            <a:r>
              <a:rPr lang="en-US" sz="1800" b="1" dirty="0" smtClean="0">
                <a:latin typeface="Andre Heavy SF" pitchFamily="34" charset="0"/>
              </a:rPr>
              <a:t>Chronic, Nonmalignant Pain” </a:t>
            </a:r>
            <a:r>
              <a:rPr lang="en-US" sz="3600" b="1" dirty="0" smtClean="0">
                <a:latin typeface="Andre Heavy SF" pitchFamily="34" charset="0"/>
              </a:rPr>
              <a:t/>
            </a:r>
            <a:br>
              <a:rPr lang="en-US" sz="3600" b="1" dirty="0" smtClean="0">
                <a:latin typeface="Andre Heavy SF" pitchFamily="34" charset="0"/>
              </a:rPr>
            </a:br>
            <a:r>
              <a:rPr lang="en-US" sz="3600" b="1" dirty="0" smtClean="0">
                <a:latin typeface="Andre Heavy SF" pitchFamily="34" charset="0"/>
              </a:rPr>
              <a:t>3.1	Exceptions to the Registration Requirement </a:t>
            </a:r>
            <a:endParaRPr lang="en-US" sz="3600" dirty="0">
              <a:solidFill>
                <a:srgbClr val="C00000"/>
              </a:solidFill>
              <a:latin typeface="Andre Heavy SF" pitchFamily="34" charset="0"/>
            </a:endParaRPr>
          </a:p>
        </p:txBody>
      </p:sp>
      <p:sp>
        <p:nvSpPr>
          <p:cNvPr id="3" name="Content Placeholder 2"/>
          <p:cNvSpPr>
            <a:spLocks noGrp="1"/>
          </p:cNvSpPr>
          <p:nvPr>
            <p:ph idx="1"/>
          </p:nvPr>
        </p:nvSpPr>
        <p:spPr>
          <a:xfrm>
            <a:off x="228600" y="1447800"/>
            <a:ext cx="8686800" cy="5181600"/>
          </a:xfrm>
        </p:spPr>
        <p:txBody>
          <a:bodyPr rtlCol="0">
            <a:normAutofit fontScale="77500" lnSpcReduction="20000"/>
          </a:bodyPr>
          <a:lstStyle/>
          <a:p>
            <a:pPr algn="just" eaLnBrk="1" fontAlgn="auto" hangingPunct="1">
              <a:spcAft>
                <a:spcPts val="0"/>
              </a:spcAft>
              <a:defRPr/>
            </a:pPr>
            <a:r>
              <a:rPr lang="en-US" sz="2000" u="sng" dirty="0" smtClean="0"/>
              <a:t>The Registration Statute does not apply to all doctors who write pain-medication prescriptions.  It covers only doctors who prescribe pain medications for the treatment of “chronic nonmalignant pain.”</a:t>
            </a:r>
          </a:p>
          <a:p>
            <a:pPr algn="just" eaLnBrk="1" fontAlgn="auto" hangingPunct="1">
              <a:spcAft>
                <a:spcPts val="0"/>
              </a:spcAft>
              <a:defRPr/>
            </a:pPr>
            <a:r>
              <a:rPr lang="en-US" sz="2000" dirty="0" smtClean="0"/>
              <a:t>A prescription is </a:t>
            </a:r>
            <a:r>
              <a:rPr lang="en-US" sz="2000" b="1" u="sng" dirty="0" smtClean="0"/>
              <a:t>not </a:t>
            </a:r>
            <a:r>
              <a:rPr lang="en-US" sz="2000" dirty="0" smtClean="0"/>
              <a:t>considered to be for the treatment of “chronic nonmalignant pain” if it meets any one of the following exceptions:</a:t>
            </a:r>
          </a:p>
          <a:p>
            <a:pPr marL="1825625" indent="-911225" algn="just" eaLnBrk="1" fontAlgn="auto" hangingPunct="1">
              <a:spcAft>
                <a:spcPts val="0"/>
              </a:spcAft>
              <a:buFont typeface="Arial" pitchFamily="34" charset="0"/>
              <a:buNone/>
              <a:defRPr/>
            </a:pPr>
            <a:r>
              <a:rPr lang="en-US" sz="2000" dirty="0" smtClean="0"/>
              <a:t>(a)	</a:t>
            </a:r>
            <a:r>
              <a:rPr lang="en-US" sz="2000" u="sng" dirty="0" smtClean="0"/>
              <a:t>Post-Surgery.</a:t>
            </a:r>
            <a:r>
              <a:rPr lang="en-US" sz="2000" dirty="0" smtClean="0"/>
              <a:t>  It is prescribed after and as the result of surgery, and up to 90 days thereafter, but the surgeon must prescribe in 14-day or fewer intervals and monitor the progress of the patient’s pain. (Post surgery treatment may also qualify as being “during the usual course of the disease or injury under Section (d) below);</a:t>
            </a:r>
          </a:p>
          <a:p>
            <a:pPr algn="just" eaLnBrk="1" fontAlgn="auto" hangingPunct="1">
              <a:spcAft>
                <a:spcPts val="0"/>
              </a:spcAft>
              <a:buFont typeface="Arial" pitchFamily="34" charset="0"/>
              <a:buNone/>
              <a:defRPr/>
            </a:pPr>
            <a:r>
              <a:rPr lang="en-US" sz="2000" dirty="0" smtClean="0"/>
              <a:t>		(b)	</a:t>
            </a:r>
            <a:r>
              <a:rPr lang="en-US" sz="2000" u="sng" dirty="0" smtClean="0"/>
              <a:t>Cancer.</a:t>
            </a:r>
            <a:r>
              <a:rPr lang="en-US" sz="2000" dirty="0" smtClean="0"/>
              <a:t>  Pain medications given for malignant conditions (cancer); </a:t>
            </a:r>
          </a:p>
          <a:p>
            <a:pPr algn="just" eaLnBrk="1" fontAlgn="auto" hangingPunct="1">
              <a:spcAft>
                <a:spcPts val="0"/>
              </a:spcAft>
              <a:buFont typeface="Arial" pitchFamily="34" charset="0"/>
              <a:buNone/>
              <a:defRPr/>
            </a:pPr>
            <a:r>
              <a:rPr lang="en-US" sz="2000" dirty="0" smtClean="0"/>
              <a:t>		(c)	</a:t>
            </a:r>
            <a:r>
              <a:rPr lang="en-CA" sz="2000" u="sng" dirty="0" err="1" smtClean="0"/>
              <a:t>Rhe</a:t>
            </a:r>
            <a:r>
              <a:rPr lang="en-US" sz="2000" u="sng" dirty="0" err="1" smtClean="0"/>
              <a:t>umatoid</a:t>
            </a:r>
            <a:r>
              <a:rPr lang="en-US" sz="2000" u="sng" dirty="0" smtClean="0"/>
              <a:t> Arthritis.</a:t>
            </a:r>
            <a:r>
              <a:rPr lang="en-US" sz="2000" dirty="0" smtClean="0"/>
              <a:t>  Pain medications given for rheumatoid arthritis;</a:t>
            </a:r>
          </a:p>
          <a:p>
            <a:pPr marL="1825625" indent="-911225" algn="just" eaLnBrk="1" fontAlgn="auto" hangingPunct="1">
              <a:spcAft>
                <a:spcPts val="0"/>
              </a:spcAft>
              <a:buFont typeface="Arial" pitchFamily="34" charset="0"/>
              <a:buNone/>
              <a:defRPr/>
            </a:pPr>
            <a:r>
              <a:rPr lang="en-US" sz="2000" dirty="0" smtClean="0"/>
              <a:t>(d)	</a:t>
            </a:r>
            <a:r>
              <a:rPr lang="en-US" sz="2000" u="sng" dirty="0" smtClean="0"/>
              <a:t>Pain Treatment During the Usual Course of Disease or Injury.</a:t>
            </a:r>
            <a:r>
              <a:rPr lang="en-US" sz="2000" dirty="0" smtClean="0"/>
              <a:t> Pain medications given during the usual course of a disease or injury; and</a:t>
            </a:r>
          </a:p>
          <a:p>
            <a:pPr algn="just" eaLnBrk="1" fontAlgn="auto" hangingPunct="1">
              <a:spcAft>
                <a:spcPts val="0"/>
              </a:spcAft>
              <a:buFont typeface="Arial" pitchFamily="34" charset="0"/>
              <a:buNone/>
              <a:defRPr/>
            </a:pPr>
            <a:r>
              <a:rPr lang="en-US" sz="2000" dirty="0" smtClean="0"/>
              <a:t>		(e)	</a:t>
            </a:r>
            <a:r>
              <a:rPr lang="en-US" sz="2000" u="sng" dirty="0" smtClean="0"/>
              <a:t>Hospice.</a:t>
            </a:r>
            <a:r>
              <a:rPr lang="en-US" sz="2000" dirty="0" smtClean="0"/>
              <a:t>  Pain medications given to hospice patients.</a:t>
            </a:r>
          </a:p>
          <a:p>
            <a:pPr algn="just" eaLnBrk="1" fontAlgn="auto" hangingPunct="1">
              <a:spcAft>
                <a:spcPts val="0"/>
              </a:spcAft>
              <a:buFont typeface="Arial" pitchFamily="34" charset="0"/>
              <a:buNone/>
              <a:defRPr/>
            </a:pPr>
            <a:endParaRPr lang="en-US" sz="2000" dirty="0" smtClean="0"/>
          </a:p>
          <a:p>
            <a:pPr marL="911225" indent="-911225" algn="just" eaLnBrk="1" fontAlgn="auto" hangingPunct="1">
              <a:spcAft>
                <a:spcPts val="0"/>
              </a:spcAft>
              <a:buFont typeface="Arial" pitchFamily="34" charset="0"/>
              <a:buNone/>
              <a:defRPr/>
            </a:pPr>
            <a:r>
              <a:rPr lang="en-US" sz="2000" b="1" dirty="0" smtClean="0"/>
              <a:t>NOTE 1 :</a:t>
            </a:r>
            <a:r>
              <a:rPr lang="en-US" sz="2000" dirty="0" smtClean="0"/>
              <a:t>	Prescribing </a:t>
            </a:r>
            <a:r>
              <a:rPr lang="en-US" sz="2000" dirty="0" err="1" smtClean="0"/>
              <a:t>Xanax</a:t>
            </a:r>
            <a:r>
              <a:rPr lang="en-US" sz="2000" dirty="0" smtClean="0"/>
              <a:t> or similar medications for anxiety, but not for pain, will not be considered as prescribing pain medication for purposes of this statute.</a:t>
            </a:r>
          </a:p>
          <a:p>
            <a:pPr marL="911225" indent="-911225" algn="just" eaLnBrk="1" fontAlgn="auto" hangingPunct="1">
              <a:spcAft>
                <a:spcPts val="0"/>
              </a:spcAft>
              <a:buFont typeface="Arial" pitchFamily="34" charset="0"/>
              <a:buNone/>
              <a:defRPr/>
            </a:pPr>
            <a:r>
              <a:rPr lang="en-US" sz="2000" b="1" dirty="0" smtClean="0"/>
              <a:t>NOTE 2:	NOT EXEMPT - </a:t>
            </a:r>
            <a:r>
              <a:rPr lang="en-US" sz="2000" dirty="0" smtClean="0"/>
              <a:t>Board-certified anesthesiologists, physiatrists, neurologists, board-certified physicians who have surgical privileges at a hospital or ambulatory surgery center and primarily provide surgical services, and board-certified medical specialists who are exempt from complying with the Standards of Practice requirements in section 3.3 ARE NOT EXEMPT FROM REGISTERING AS A CONTROLLED-SUBSTANCE PRESCRIBER.</a:t>
            </a:r>
            <a:endParaRPr lang="en-US" sz="2000" b="1" dirty="0" smtClean="0"/>
          </a:p>
          <a:p>
            <a:pPr algn="just"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FD1F1496-B853-4651-BD24-EC22B1C4896E}" type="slidenum">
              <a:rPr lang="en-US"/>
              <a:pPr>
                <a:defRPr/>
              </a:pPr>
              <a:t>8</a:t>
            </a:fld>
            <a:endParaRPr lang="en-US" dirty="0"/>
          </a:p>
        </p:txBody>
      </p:sp>
      <p:sp>
        <p:nvSpPr>
          <p:cNvPr id="9221"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algn="l" eaLnBrk="1" fontAlgn="auto" hangingPunct="1">
              <a:spcAft>
                <a:spcPts val="0"/>
              </a:spcAft>
              <a:defRPr/>
            </a:pPr>
            <a:r>
              <a:rPr lang="en-US" sz="2200" b="1" dirty="0" smtClean="0">
                <a:latin typeface="Andre Heavy SF" pitchFamily="34" charset="0"/>
              </a:rPr>
              <a:t/>
            </a:r>
            <a:br>
              <a:rPr lang="en-US" sz="2200" b="1" dirty="0" smtClean="0">
                <a:latin typeface="Andre Heavy SF" pitchFamily="34" charset="0"/>
              </a:rPr>
            </a:br>
            <a:r>
              <a:rPr lang="en-US" sz="1800" b="1" dirty="0" smtClean="0">
                <a:latin typeface="Andre Heavy SF" pitchFamily="34" charset="0"/>
              </a:rPr>
              <a:t> 3.	Registration Requirement for Physicians Who Prescribe Controlled Substances to 	</a:t>
            </a:r>
            <a:r>
              <a:rPr lang="en-US" sz="1800" b="1" dirty="0" smtClean="0">
                <a:latin typeface="Andre Heavy SF" pitchFamily="34" charset="0"/>
              </a:rPr>
              <a:t>Treat  “</a:t>
            </a:r>
            <a:r>
              <a:rPr lang="en-US" sz="1800" b="1" dirty="0" smtClean="0">
                <a:latin typeface="Andre Heavy SF" pitchFamily="34" charset="0"/>
              </a:rPr>
              <a:t>Chronic, Nonmalignant Pain” </a:t>
            </a:r>
            <a:r>
              <a:rPr lang="en-US" sz="2200" b="1" dirty="0" smtClean="0">
                <a:latin typeface="Andre Heavy SF" pitchFamily="34" charset="0"/>
              </a:rPr>
              <a:t/>
            </a:r>
            <a:br>
              <a:rPr lang="en-US" sz="2200" b="1" dirty="0" smtClean="0">
                <a:latin typeface="Andre Heavy SF" pitchFamily="34" charset="0"/>
              </a:rPr>
            </a:br>
            <a:r>
              <a:rPr lang="en-US" sz="3600" b="1" dirty="0" smtClean="0">
                <a:latin typeface="Andre Heavy SF" pitchFamily="34" charset="0"/>
              </a:rPr>
              <a:t>3.2	Patient Record Documentation and 	Standard of </a:t>
            </a:r>
            <a:r>
              <a:rPr lang="en-US" sz="3600" b="1" dirty="0" smtClean="0">
                <a:latin typeface="Andre Heavy SF" pitchFamily="34" charset="0"/>
              </a:rPr>
              <a:t>Care </a:t>
            </a:r>
            <a:r>
              <a:rPr lang="en-US" sz="3600" b="1" dirty="0" smtClean="0">
                <a:latin typeface="Andre Heavy SF" pitchFamily="34" charset="0"/>
              </a:rPr>
              <a:t>Requirements </a:t>
            </a:r>
            <a:r>
              <a:rPr lang="en-US" dirty="0" smtClean="0">
                <a:latin typeface="Andre Heavy SF" pitchFamily="34" charset="0"/>
              </a:rPr>
              <a:t/>
            </a:r>
            <a:br>
              <a:rPr lang="en-US" dirty="0" smtClean="0">
                <a:latin typeface="Andre Heavy SF" pitchFamily="34" charset="0"/>
              </a:rPr>
            </a:br>
            <a:endParaRPr lang="en-US" dirty="0">
              <a:solidFill>
                <a:srgbClr val="C00000"/>
              </a:solidFill>
              <a:latin typeface="Andre Heavy SF" pitchFamily="34" charset="0"/>
            </a:endParaRPr>
          </a:p>
        </p:txBody>
      </p:sp>
      <p:sp>
        <p:nvSpPr>
          <p:cNvPr id="10243" name="Content Placeholder 2"/>
          <p:cNvSpPr>
            <a:spLocks noGrp="1"/>
          </p:cNvSpPr>
          <p:nvPr>
            <p:ph idx="1"/>
          </p:nvPr>
        </p:nvSpPr>
        <p:spPr>
          <a:xfrm>
            <a:off x="152400" y="1371600"/>
            <a:ext cx="8763000" cy="5257800"/>
          </a:xfrm>
        </p:spPr>
        <p:txBody>
          <a:bodyPr/>
          <a:lstStyle/>
          <a:p>
            <a:pPr algn="just" eaLnBrk="1" hangingPunct="1"/>
            <a:r>
              <a:rPr lang="en-US" sz="1300" smtClean="0"/>
              <a:t>For controlled substance prescriptions treating chronic, nonmalignant pain, </a:t>
            </a:r>
            <a:r>
              <a:rPr lang="en-US" sz="1300" u="sng" smtClean="0"/>
              <a:t>medical record documentation must include, at a minimum:</a:t>
            </a:r>
          </a:p>
          <a:p>
            <a:pPr algn="just" eaLnBrk="1" hangingPunct="1">
              <a:buFont typeface="Arial" pitchFamily="34" charset="0"/>
              <a:buNone/>
            </a:pPr>
            <a:r>
              <a:rPr lang="en-US" sz="1300" smtClean="0"/>
              <a:t> 	(1)	Nature and intensity of the pain;</a:t>
            </a:r>
          </a:p>
          <a:p>
            <a:pPr algn="just" eaLnBrk="1" hangingPunct="1">
              <a:buFont typeface="Arial" pitchFamily="34" charset="0"/>
              <a:buNone/>
            </a:pPr>
            <a:r>
              <a:rPr lang="en-US" sz="1300" smtClean="0"/>
              <a:t>	(2)	Current and prior treatments for pain;</a:t>
            </a:r>
          </a:p>
          <a:p>
            <a:pPr algn="just" eaLnBrk="1" hangingPunct="1">
              <a:buFont typeface="Arial" pitchFamily="34" charset="0"/>
              <a:buNone/>
            </a:pPr>
            <a:r>
              <a:rPr lang="en-US" sz="1300" smtClean="0"/>
              <a:t>	(3)	Underlying or coexisting diseases or conditions;</a:t>
            </a:r>
          </a:p>
          <a:p>
            <a:pPr algn="just" eaLnBrk="1" hangingPunct="1">
              <a:buFont typeface="Arial" pitchFamily="34" charset="0"/>
              <a:buNone/>
            </a:pPr>
            <a:r>
              <a:rPr lang="en-US" sz="1300" smtClean="0"/>
              <a:t>	(4)	Effect of pain on physical and psychological function;</a:t>
            </a:r>
          </a:p>
          <a:p>
            <a:pPr algn="just" eaLnBrk="1" hangingPunct="1">
              <a:buFont typeface="Arial" pitchFamily="34" charset="0"/>
              <a:buNone/>
            </a:pPr>
            <a:r>
              <a:rPr lang="en-US" sz="1300" smtClean="0"/>
              <a:t>	(5)	Review of previous medical records;</a:t>
            </a:r>
          </a:p>
          <a:p>
            <a:pPr algn="just" eaLnBrk="1" hangingPunct="1">
              <a:buFont typeface="Arial" pitchFamily="34" charset="0"/>
              <a:buNone/>
            </a:pPr>
            <a:r>
              <a:rPr lang="en-US" sz="1300" smtClean="0"/>
              <a:t>	(6)	Diagnostic studies;</a:t>
            </a:r>
          </a:p>
          <a:p>
            <a:pPr algn="just" eaLnBrk="1" hangingPunct="1">
              <a:buFont typeface="Arial" pitchFamily="34" charset="0"/>
              <a:buNone/>
            </a:pPr>
            <a:r>
              <a:rPr lang="en-US" sz="1300" smtClean="0"/>
              <a:t>	(7)	History of alcohol and/or substance abuse;</a:t>
            </a:r>
          </a:p>
          <a:p>
            <a:pPr algn="just" eaLnBrk="1" hangingPunct="1">
              <a:buFont typeface="Arial" pitchFamily="34" charset="0"/>
              <a:buNone/>
            </a:pPr>
            <a:r>
              <a:rPr lang="en-US" sz="1300" smtClean="0"/>
              <a:t>	(8)	Presence of at least one recognized medical indication for use of substance;</a:t>
            </a:r>
          </a:p>
          <a:p>
            <a:pPr algn="just" eaLnBrk="1" hangingPunct="1">
              <a:buFont typeface="Arial" pitchFamily="34" charset="0"/>
              <a:buNone/>
            </a:pPr>
            <a:r>
              <a:rPr lang="en-US" sz="1300" smtClean="0"/>
              <a:t>	(9)	Must develop a written individualized treatment plan;</a:t>
            </a:r>
          </a:p>
          <a:p>
            <a:pPr algn="just" eaLnBrk="1" hangingPunct="1"/>
            <a:r>
              <a:rPr lang="en-US" sz="1300" smtClean="0"/>
              <a:t>For controlled substance prescriptions treating chronic, nonmalignant pain, prescribers </a:t>
            </a:r>
            <a:r>
              <a:rPr lang="en-US" sz="1300" u="sng" smtClean="0"/>
              <a:t>must also be sure to follow these standards of care requirements and document compliance in the patient’s record.</a:t>
            </a:r>
          </a:p>
          <a:p>
            <a:pPr algn="just" eaLnBrk="1" hangingPunct="1">
              <a:buFont typeface="Arial" pitchFamily="34" charset="0"/>
              <a:buNone/>
            </a:pPr>
            <a:r>
              <a:rPr lang="en-US" sz="1300" smtClean="0"/>
              <a:t>	(1)	Must </a:t>
            </a:r>
            <a:r>
              <a:rPr lang="en-US" sz="1300" u="sng" smtClean="0"/>
              <a:t>discuss the risks and benefits </a:t>
            </a:r>
            <a:r>
              <a:rPr lang="en-US" sz="1300" smtClean="0"/>
              <a:t>with the patient of the treatment, including </a:t>
            </a:r>
            <a:r>
              <a:rPr lang="en-US" sz="1300" u="sng" smtClean="0"/>
              <a:t>a written controlled substance </a:t>
            </a:r>
            <a:r>
              <a:rPr lang="en-US" sz="1300" smtClean="0"/>
              <a:t>	</a:t>
            </a:r>
            <a:r>
              <a:rPr lang="en-US" sz="1300" u="sng" smtClean="0"/>
              <a:t>agreement </a:t>
            </a:r>
            <a:r>
              <a:rPr lang="en-US" sz="1300" smtClean="0"/>
              <a:t>that outlines the patient’s responsibilities;</a:t>
            </a:r>
          </a:p>
          <a:p>
            <a:pPr algn="just" eaLnBrk="1" hangingPunct="1">
              <a:buFont typeface="Arial" pitchFamily="34" charset="0"/>
              <a:buNone/>
            </a:pPr>
            <a:r>
              <a:rPr lang="en-US" sz="1300" smtClean="0"/>
              <a:t>	(2)	</a:t>
            </a:r>
            <a:r>
              <a:rPr lang="en-US" sz="1300" u="sng" smtClean="0"/>
              <a:t>Patient must be seen at regular intervals not to exceed three months </a:t>
            </a:r>
            <a:r>
              <a:rPr lang="en-US" sz="1300" smtClean="0"/>
              <a:t>to assess the efficacy of the treatment, 	ensure the necessity of the treatment,  evaluate progress, and review the etiology of the pain; Must refer patients 	as necessary for additional evaluation and treatment, with </a:t>
            </a:r>
            <a:r>
              <a:rPr lang="en-US" sz="1300" u="sng" smtClean="0"/>
              <a:t>special attention to be given to</a:t>
            </a:r>
          </a:p>
          <a:p>
            <a:pPr algn="just" eaLnBrk="1" hangingPunct="1">
              <a:buFont typeface="Arial" pitchFamily="34" charset="0"/>
              <a:buNone/>
            </a:pPr>
            <a:r>
              <a:rPr lang="en-US" sz="1300" smtClean="0"/>
              <a:t>		(a)	Patients who are at risk for misusing their medications;</a:t>
            </a:r>
          </a:p>
          <a:p>
            <a:pPr algn="just" eaLnBrk="1" hangingPunct="1">
              <a:buFont typeface="Arial" pitchFamily="34" charset="0"/>
              <a:buNone/>
            </a:pPr>
            <a:r>
              <a:rPr lang="en-US" sz="1300" smtClean="0"/>
              <a:t>	  	(b)	Patients with a history of substance abuse or with a comorbid psychiatric disorder necessitate the 		need for consultations or referrals to an addictionologist or physiatrist; and</a:t>
            </a:r>
          </a:p>
          <a:p>
            <a:pPr algn="just" eaLnBrk="1" hangingPunct="1">
              <a:buFont typeface="Arial" pitchFamily="34" charset="0"/>
              <a:buNone/>
            </a:pPr>
            <a:r>
              <a:rPr lang="en-US" sz="1300" smtClean="0"/>
              <a:t>		(c)	Patients exhibiting signs or symptoms of substance abuse who require referral to a board-certified 		pain management physician, addiction medical specialist, or mental health addiction facility.</a:t>
            </a:r>
          </a:p>
          <a:p>
            <a:pPr algn="just" eaLnBrk="1" hangingPunct="1">
              <a:buFont typeface="Arial" pitchFamily="34" charset="0"/>
              <a:buNone/>
            </a:pPr>
            <a:endParaRPr lang="en-US" sz="1300" smtClean="0"/>
          </a:p>
          <a:p>
            <a:pPr algn="just" eaLnBrk="1" hangingPunct="1">
              <a:buFont typeface="Arial" pitchFamily="34" charset="0"/>
              <a:buNone/>
            </a:pPr>
            <a:endParaRPr lang="en-US" sz="1300" smtClean="0"/>
          </a:p>
          <a:p>
            <a:pPr algn="just" eaLnBrk="1" hangingPunct="1">
              <a:buFont typeface="Arial" pitchFamily="34" charset="0"/>
              <a:buNone/>
            </a:pPr>
            <a:endParaRPr lang="en-US" sz="1300" smtClean="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7B12E539-48FB-4CB5-BA05-9C55A6DE7C75}" type="slidenum">
              <a:rPr lang="en-US"/>
              <a:pPr>
                <a:defRPr/>
              </a:pPr>
              <a:t>9</a:t>
            </a:fld>
            <a:endParaRPr lang="en-US" dirty="0"/>
          </a:p>
        </p:txBody>
      </p:sp>
      <p:sp>
        <p:nvSpPr>
          <p:cNvPr id="6" name="TextBox 5"/>
          <p:cNvSpPr txBox="1">
            <a:spLocks noChangeArrowheads="1"/>
          </p:cNvSpPr>
          <p:nvPr/>
        </p:nvSpPr>
        <p:spPr bwMode="auto">
          <a:xfrm>
            <a:off x="0" y="6629400"/>
            <a:ext cx="3733800" cy="246063"/>
          </a:xfrm>
          <a:prstGeom prst="rect">
            <a:avLst/>
          </a:prstGeom>
          <a:noFill/>
          <a:ln w="9525">
            <a:noFill/>
            <a:miter lim="800000"/>
            <a:headEnd/>
            <a:tailEnd/>
          </a:ln>
        </p:spPr>
        <p:txBody>
          <a:bodyPr>
            <a:spAutoFit/>
          </a:bodyPr>
          <a:lstStyle/>
          <a:p>
            <a:r>
              <a:rPr lang="en-US" sz="1000" dirty="0">
                <a:latin typeface="Perpetua" pitchFamily="18" charset="0"/>
              </a:rPr>
              <a:t>Copyright </a:t>
            </a:r>
            <a:r>
              <a:rPr lang="en-US" sz="1000" dirty="0">
                <a:latin typeface="Calibri" pitchFamily="34" charset="0"/>
                <a:cs typeface="Arial" pitchFamily="34" charset="0"/>
              </a:rPr>
              <a:t>© 2011 </a:t>
            </a:r>
            <a:r>
              <a:rPr lang="en-US" sz="1000" dirty="0" smtClean="0">
                <a:latin typeface="Calibri" pitchFamily="34" charset="0"/>
                <a:cs typeface="Arial" pitchFamily="34" charset="0"/>
              </a:rPr>
              <a:t>Gassman, Perling and </a:t>
            </a:r>
            <a:r>
              <a:rPr lang="en-US" sz="1000" dirty="0" err="1" smtClean="0">
                <a:latin typeface="Calibri" pitchFamily="34" charset="0"/>
                <a:cs typeface="Arial" pitchFamily="34" charset="0"/>
              </a:rPr>
              <a:t>SIngh</a:t>
            </a:r>
            <a:endParaRPr lang="en-US" sz="1000" dirty="0">
              <a:latin typeface="Perpetua" pitchFamily="18" charset="0"/>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872</TotalTime>
  <Words>8224</Words>
  <Application>Microsoft Office PowerPoint</Application>
  <PresentationFormat>On-screen Show (4:3)</PresentationFormat>
  <Paragraphs>705</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50 Minute Review of Pain Medicine, Controlled Substance and Prescription Rules for Physicians</vt:lpstr>
      <vt:lpstr>8 MISTAKES IN 8 MINUTES</vt:lpstr>
      <vt:lpstr>Introduction – The 9 Rules of Florida Controlled Substances:</vt:lpstr>
      <vt:lpstr>General Definitions</vt:lpstr>
      <vt:lpstr>1.   Rules for All Doctors Regarding Written  Prescriptions for Controlled Substances</vt:lpstr>
      <vt:lpstr>2. DEA Requirements for Prescribing  Controlled Substances</vt:lpstr>
      <vt:lpstr>3. December 31, 2011 Registration Requirement for  Physicians  Who Prescribe Controlled Substances to   Treat “Chronic, Nonmalignant Pain” </vt:lpstr>
      <vt:lpstr>3. Registration Requirement for Physicians Who Prescribe Controlled Substances to   Treat  “Chronic, Nonmalignant Pain”  3.1 Exceptions to the Registration Requirement </vt:lpstr>
      <vt:lpstr>  3. Registration Requirement for Physicians Who Prescribe Controlled Substances to  Treat  “Chronic, Nonmalignant Pain”  3.2 Patient Record Documentation and  Standard of Care Requirements  </vt:lpstr>
      <vt:lpstr>3. Registration Requirement for Physicians Who Prescribe  Controlled Substances To  Treat  “Chronic, Nonmalignant  Pain”  3.3  Exemptions to the Documentation and  Standard of Care Requirements </vt:lpstr>
      <vt:lpstr>3. Registration Requirement for Physicians Who Prescribe Controlled Substances to  Treat  “Chronic, Nonmalignant Pain”  3.4 How to Register as a Controlled Substance  Prescriber</vt:lpstr>
      <vt:lpstr>4. Administrative Regulations that Apply to  Physicians Prescribing Controlled Substances  for the Treatment of Any Pain </vt:lpstr>
      <vt:lpstr>5.  Dispensing Controlled Substances: 5.1 The Restrictions and Exemptions on a Practitioner’s  Ability to Dispense Controlled Substances</vt:lpstr>
      <vt:lpstr>5.  Dispensing Controlled Substances:   5.1 The Restrictions and Exemptions on a Practitioner’s  Ability to Dispense Controlled Substances</vt:lpstr>
      <vt:lpstr>5.  Dispensing Controlled Substances:   5.2   Dispensing Practitioner Registration Requirement</vt:lpstr>
      <vt:lpstr>5.  Dispensing Controlled Substances:  5.3  Dispensing Requirements</vt:lpstr>
      <vt:lpstr>5.  Dispensing Controlled Substances:  5.4 Violations for Dispensing Schedule II or III  Controlled Substances </vt:lpstr>
      <vt:lpstr>6. The Florida Prescription Drug Monitoring Program (E-FORCSE) 6.1 What It Is and Who Is Required to Report</vt:lpstr>
      <vt:lpstr>6. The Florida Prescription Drug Monitoring Program (E-FORCSE)  6.2 Dispensing That Is Not Required to be  Reported.  </vt:lpstr>
      <vt:lpstr>6. The Florida Prescription Drug Monitoring Program (E-FORCSE)  6.3 What Must Be Reported to E-FORSCE</vt:lpstr>
      <vt:lpstr>6. The Florida Prescription Drug Monitoring Program (E-FORCSE)  6.4 How To Access a Patient’s Information on the  E-FORCSE Database</vt:lpstr>
      <vt:lpstr>6. The Florida Prescription Drug Monitoring Program (E-FORCSE)  6.5 How To Request an Account With the  Prescription  Drug Monitoring Program and E-FORCSE database</vt:lpstr>
      <vt:lpstr>6. The Florida Prescription Drug Monitoring Program (E-FORCSE)  6.6 What Information Will a Practitioner Obtain  From E-FORCSE and How Should the  Practitioner Use the Information?</vt:lpstr>
      <vt:lpstr>7.  Registration and requirements for Pain Management Clinics. 7.1  Registration and Inspection  Requirements</vt:lpstr>
      <vt:lpstr>7.  Registration and requirements for Pain Management Clinics.  7.1  Registration Requirement</vt:lpstr>
      <vt:lpstr>7.  Registration and requirements for Pain Management Clinics.  7.2 Exceptions to the Registration Requirement</vt:lpstr>
      <vt:lpstr>7.  Registration and requirements for Pain Management Clinics.  7.3 Pain Management Clinics are Required to  Have  a Designated Physician</vt:lpstr>
      <vt:lpstr>7.  Registration and requirements for Pain Management Clinics.  7.3 Pain Management Clinics are Required to  Have a Designated Physician</vt:lpstr>
      <vt:lpstr>7.  Registration and requirements for Pain Management Clinics.  7.4 Revocation and Suspension of  Registration,  Penalties and Violations</vt:lpstr>
      <vt:lpstr>8. New Crimes and Penalties Involving Controlled Substances</vt:lpstr>
      <vt:lpstr>9.  Pharmacists, Pharmacies, and Distributors  9.1  Pharmacists</vt:lpstr>
      <vt:lpstr>9.  Pharmacists, Pharmacies, and Distributors  9.2 Community Pharmacies</vt:lpstr>
      <vt:lpstr>9.  Pharmacists, Pharmacies, and Distributors  9.3 Wholesale Drug Distributors</vt:lpstr>
      <vt:lpstr>Pain Management Compliance in the Office By Pariksith Singh, M.D.</vt:lpstr>
      <vt:lpstr>Slide 35</vt:lpstr>
      <vt:lpstr>Slide 36</vt:lpstr>
      <vt:lpstr>Compliance Checklist – Assessing Your Practice In Light of HB 7095  Compliments of Pariksith Singh, M.D.</vt:lpstr>
      <vt:lpstr>Slide 38</vt:lpstr>
      <vt:lpstr>Slide 39</vt:lpstr>
      <vt:lpstr>Slide 40</vt:lpstr>
      <vt:lpstr>Slide 41</vt:lpstr>
      <vt:lpstr>Slide 42</vt:lpstr>
      <vt:lpstr>Slide 43</vt:lpstr>
      <vt:lpstr>Slide 44</vt:lpstr>
      <vt:lpstr>Conclusion</vt:lpstr>
      <vt:lpstr>SB 904 &amp; DOH Declaratory Statement Chart Summarizing the Proposed Changes</vt:lpstr>
      <vt:lpstr>SB 904 &amp; DOH Declaratory Statement Chart Summarizing the Proposed Changes</vt:lpstr>
      <vt:lpstr>SB 904 &amp; DOH Declaratory Statement Chart Summarizing the Proposed Changes</vt:lpstr>
      <vt:lpstr>Author Biographies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Salomon</dc:creator>
  <cp:lastModifiedBy>Preferred Customer</cp:lastModifiedBy>
  <cp:revision>91</cp:revision>
  <dcterms:created xsi:type="dcterms:W3CDTF">2011-11-14T14:07:44Z</dcterms:created>
  <dcterms:modified xsi:type="dcterms:W3CDTF">2011-12-27T21:50:12Z</dcterms:modified>
</cp:coreProperties>
</file>