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9"/>
  </p:notesMasterIdLst>
  <p:sldIdLst>
    <p:sldId id="256" r:id="rId2"/>
    <p:sldId id="359" r:id="rId3"/>
    <p:sldId id="360" r:id="rId4"/>
    <p:sldId id="361" r:id="rId5"/>
    <p:sldId id="257" r:id="rId6"/>
    <p:sldId id="258" r:id="rId7"/>
    <p:sldId id="275" r:id="rId8"/>
    <p:sldId id="276" r:id="rId9"/>
    <p:sldId id="259" r:id="rId10"/>
    <p:sldId id="344" r:id="rId11"/>
    <p:sldId id="345" r:id="rId12"/>
    <p:sldId id="346" r:id="rId13"/>
    <p:sldId id="347" r:id="rId14"/>
    <p:sldId id="348" r:id="rId15"/>
    <p:sldId id="289" r:id="rId16"/>
    <p:sldId id="342" r:id="rId17"/>
    <p:sldId id="343" r:id="rId18"/>
    <p:sldId id="260" r:id="rId19"/>
    <p:sldId id="325" r:id="rId20"/>
    <p:sldId id="261" r:id="rId21"/>
    <p:sldId id="290" r:id="rId22"/>
    <p:sldId id="294" r:id="rId23"/>
    <p:sldId id="295" r:id="rId24"/>
    <p:sldId id="298" r:id="rId25"/>
    <p:sldId id="299" r:id="rId26"/>
    <p:sldId id="303" r:id="rId27"/>
    <p:sldId id="301" r:id="rId28"/>
    <p:sldId id="304" r:id="rId29"/>
    <p:sldId id="305" r:id="rId30"/>
    <p:sldId id="308" r:id="rId31"/>
    <p:sldId id="309" r:id="rId32"/>
    <p:sldId id="310" r:id="rId33"/>
    <p:sldId id="311" r:id="rId34"/>
    <p:sldId id="269" r:id="rId35"/>
    <p:sldId id="278" r:id="rId36"/>
    <p:sldId id="277" r:id="rId37"/>
    <p:sldId id="332" r:id="rId38"/>
    <p:sldId id="270" r:id="rId39"/>
    <p:sldId id="271" r:id="rId40"/>
    <p:sldId id="272" r:id="rId41"/>
    <p:sldId id="262" r:id="rId42"/>
    <p:sldId id="350" r:id="rId43"/>
    <p:sldId id="352" r:id="rId44"/>
    <p:sldId id="351" r:id="rId45"/>
    <p:sldId id="349" r:id="rId46"/>
    <p:sldId id="355" r:id="rId47"/>
    <p:sldId id="363" r:id="rId48"/>
    <p:sldId id="266" r:id="rId49"/>
    <p:sldId id="357" r:id="rId50"/>
    <p:sldId id="358" r:id="rId51"/>
    <p:sldId id="336" r:id="rId52"/>
    <p:sldId id="320" r:id="rId53"/>
    <p:sldId id="321" r:id="rId54"/>
    <p:sldId id="322" r:id="rId55"/>
    <p:sldId id="323" r:id="rId56"/>
    <p:sldId id="353" r:id="rId57"/>
    <p:sldId id="337" r:id="rId58"/>
    <p:sldId id="338" r:id="rId59"/>
    <p:sldId id="339" r:id="rId60"/>
    <p:sldId id="340" r:id="rId61"/>
    <p:sldId id="331" r:id="rId62"/>
    <p:sldId id="354" r:id="rId63"/>
    <p:sldId id="279" r:id="rId64"/>
    <p:sldId id="280" r:id="rId65"/>
    <p:sldId id="281" r:id="rId66"/>
    <p:sldId id="282" r:id="rId67"/>
    <p:sldId id="265" r:id="rId68"/>
    <p:sldId id="264" r:id="rId69"/>
    <p:sldId id="263" r:id="rId70"/>
    <p:sldId id="273" r:id="rId71"/>
    <p:sldId id="274" r:id="rId72"/>
    <p:sldId id="267" r:id="rId73"/>
    <p:sldId id="283" r:id="rId74"/>
    <p:sldId id="284" r:id="rId75"/>
    <p:sldId id="285" r:id="rId76"/>
    <p:sldId id="268" r:id="rId77"/>
    <p:sldId id="364" r:id="rId7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5" autoAdjust="0"/>
    <p:restoredTop sz="94728" autoAdjust="0"/>
  </p:normalViewPr>
  <p:slideViewPr>
    <p:cSldViewPr>
      <p:cViewPr varScale="1">
        <p:scale>
          <a:sx n="69" d="100"/>
          <a:sy n="69" d="100"/>
        </p:scale>
        <p:origin x="-77" y="-283"/>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E09CDF05-8975-449D-84C7-46EAE925004F}" type="datetimeFigureOut">
              <a:rPr lang="en-US" smtClean="0"/>
              <a:pPr/>
              <a:t>2/8/2013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4015E556-6F42-4F9C-8712-263F919DE198}" type="slidenum">
              <a:rPr lang="en-US" smtClean="0"/>
              <a:pPr/>
              <a:t>‹#›</a:t>
            </a:fld>
            <a:endParaRPr lang="en-US"/>
          </a:p>
        </p:txBody>
      </p:sp>
    </p:spTree>
    <p:extLst>
      <p:ext uri="{BB962C8B-B14F-4D97-AF65-F5344CB8AC3E}">
        <p14:creationId xmlns:p14="http://schemas.microsoft.com/office/powerpoint/2010/main" xmlns="" val="318275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4F5C613-29AF-4EAA-8166-22D33E210C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F5C613-29AF-4EAA-8166-22D33E210C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F5C613-29AF-4EAA-8166-22D33E210C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mp; Image">
    <p:spTree>
      <p:nvGrpSpPr>
        <p:cNvPr id="1" name=""/>
        <p:cNvGrpSpPr/>
        <p:nvPr/>
      </p:nvGrpSpPr>
      <p:grpSpPr>
        <a:xfrm>
          <a:off x="0" y="0"/>
          <a:ext cx="0" cy="0"/>
          <a:chOff x="0" y="0"/>
          <a:chExt cx="0" cy="0"/>
        </a:xfrm>
      </p:grpSpPr>
      <p:sp>
        <p:nvSpPr>
          <p:cNvPr id="3" name="Title 1"/>
          <p:cNvSpPr>
            <a:spLocks noGrp="1"/>
          </p:cNvSpPr>
          <p:nvPr>
            <p:ph type="title"/>
          </p:nvPr>
        </p:nvSpPr>
        <p:spPr>
          <a:xfrm>
            <a:off x="457200" y="384048"/>
            <a:ext cx="8229600" cy="661794"/>
          </a:xfrm>
        </p:spPr>
        <p:txBody>
          <a:bodyPr/>
          <a:lstStyle/>
          <a:p>
            <a:r>
              <a:rPr lang="en-US" smtClean="0"/>
              <a:t>Click to edit Master title style</a:t>
            </a:r>
            <a:endParaRPr lang="en-US"/>
          </a:p>
        </p:txBody>
      </p:sp>
      <p:sp>
        <p:nvSpPr>
          <p:cNvPr id="4" name="Content Placeholder 2"/>
          <p:cNvSpPr>
            <a:spLocks noGrp="1"/>
          </p:cNvSpPr>
          <p:nvPr>
            <p:ph idx="1"/>
          </p:nvPr>
        </p:nvSpPr>
        <p:spPr>
          <a:xfrm>
            <a:off x="457200" y="1234440"/>
            <a:ext cx="4595975" cy="4736118"/>
          </a:xfrm>
        </p:spPr>
        <p:txBody>
          <a:bodyPr/>
          <a:lstStyle>
            <a:lvl2pPr>
              <a:buFont typeface="Wingdings" pitchFamily="2" charset="2"/>
              <a:buChar char="Ø"/>
              <a:defRPr baseline="0"/>
            </a:lvl2pPr>
            <a:lvl3pPr>
              <a:buFont typeface="Wingdings" pitchFamily="2" charset="2"/>
              <a:buChar char="Ø"/>
              <a:defRPr>
                <a:solidFill>
                  <a:srgbClr val="53626F"/>
                </a:solidFill>
              </a:defRPr>
            </a:lvl3pPr>
            <a:lvl4pPr marL="548640">
              <a:buFont typeface="Arial" pitchFamily="34" charset="0"/>
              <a:buChar char="•"/>
              <a:defRPr sz="1600" b="0" baseline="0">
                <a:solidFill>
                  <a:srgbClr val="53626F"/>
                </a:solidFill>
              </a:defRPr>
            </a:lvl4pPr>
            <a:lvl5pPr marL="822960">
              <a:spcBef>
                <a:spcPts val="600"/>
              </a:spcBef>
              <a:buFont typeface="Arial" pitchFamily="34" charset="0"/>
              <a:buChar char="&gt;"/>
              <a:defRPr sz="1500" b="0">
                <a:solidFill>
                  <a:srgbClr val="53626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F5C613-29AF-4EAA-8166-22D33E210C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F5C613-29AF-4EAA-8166-22D33E210C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F5C613-29AF-4EAA-8166-22D33E210C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4F5C613-29AF-4EAA-8166-22D33E210C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4F5C613-29AF-4EAA-8166-22D33E210C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4F5C613-29AF-4EAA-8166-22D33E210C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F5C613-29AF-4EAA-8166-22D33E210C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F5C613-29AF-4EAA-8166-22D33E210C9A}"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4F5C613-29AF-4EAA-8166-22D33E210C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hyperlink" Target="https://www2.gotomeeting.com/register/93312311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hyperlink" Target="mailto:Christopher@gassmanpa.com" TargetMode="External"/><Relationship Id="rId2" Type="http://schemas.openxmlformats.org/officeDocument/2006/relationships/hyperlink" Target="mailto:Ken@gassmanpa.com"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828800"/>
          </a:xfrm>
        </p:spPr>
        <p:txBody>
          <a:bodyPr>
            <a:normAutofit fontScale="90000"/>
          </a:bodyPr>
          <a:lstStyle/>
          <a:p>
            <a:pPr algn="ctr"/>
            <a:r>
              <a:rPr lang="en-US" dirty="0" smtClean="0"/>
              <a:t>ESTATE PLANNING </a:t>
            </a:r>
            <a:br>
              <a:rPr lang="en-US" dirty="0" smtClean="0"/>
            </a:br>
            <a:r>
              <a:rPr lang="en-US" dirty="0" smtClean="0"/>
              <a:t>FOR 2013</a:t>
            </a:r>
            <a:br>
              <a:rPr lang="en-US" dirty="0" smtClean="0"/>
            </a:br>
            <a:r>
              <a:rPr lang="en-US" dirty="0" smtClean="0"/>
              <a:t>BEYOND THE OBVIOUS</a:t>
            </a:r>
            <a:endParaRPr lang="en-US" dirty="0"/>
          </a:p>
        </p:txBody>
      </p:sp>
      <p:pic>
        <p:nvPicPr>
          <p:cNvPr id="5" name="Picture 4" descr="6-13-11 020.JPG"/>
          <p:cNvPicPr>
            <a:picLocks noChangeAspect="1"/>
          </p:cNvPicPr>
          <p:nvPr/>
        </p:nvPicPr>
        <p:blipFill>
          <a:blip r:embed="rId2" cstate="print"/>
          <a:stretch>
            <a:fillRect/>
          </a:stretch>
        </p:blipFill>
        <p:spPr>
          <a:xfrm>
            <a:off x="4953000" y="4114800"/>
            <a:ext cx="1139400" cy="1519200"/>
          </a:xfrm>
          <a:prstGeom prst="rect">
            <a:avLst/>
          </a:prstGeom>
        </p:spPr>
      </p:pic>
      <p:pic>
        <p:nvPicPr>
          <p:cNvPr id="6" name="Picture 5" descr="6-13-11 026.JPG"/>
          <p:cNvPicPr>
            <a:picLocks noChangeAspect="1"/>
          </p:cNvPicPr>
          <p:nvPr/>
        </p:nvPicPr>
        <p:blipFill>
          <a:blip r:embed="rId3" cstate="print"/>
          <a:stretch>
            <a:fillRect/>
          </a:stretch>
        </p:blipFill>
        <p:spPr>
          <a:xfrm>
            <a:off x="6934200" y="4114800"/>
            <a:ext cx="1139400" cy="1519200"/>
          </a:xfrm>
          <a:prstGeom prst="rect">
            <a:avLst/>
          </a:prstGeom>
        </p:spPr>
      </p:pic>
      <p:pic>
        <p:nvPicPr>
          <p:cNvPr id="7" name="Picture 6" descr="6-13-11 041.JPG"/>
          <p:cNvPicPr>
            <a:picLocks noChangeAspect="1"/>
          </p:cNvPicPr>
          <p:nvPr/>
        </p:nvPicPr>
        <p:blipFill>
          <a:blip r:embed="rId4" cstate="print"/>
          <a:stretch>
            <a:fillRect/>
          </a:stretch>
        </p:blipFill>
        <p:spPr>
          <a:xfrm>
            <a:off x="838200" y="4114800"/>
            <a:ext cx="1139400" cy="1519200"/>
          </a:xfrm>
          <a:prstGeom prst="rect">
            <a:avLst/>
          </a:prstGeom>
        </p:spPr>
      </p:pic>
      <p:pic>
        <p:nvPicPr>
          <p:cNvPr id="10" name="Picture 9" descr="Ellwanger.jpg"/>
          <p:cNvPicPr>
            <a:picLocks noChangeAspect="1"/>
          </p:cNvPicPr>
          <p:nvPr/>
        </p:nvPicPr>
        <p:blipFill>
          <a:blip r:embed="rId5" cstate="print"/>
          <a:stretch>
            <a:fillRect/>
          </a:stretch>
        </p:blipFill>
        <p:spPr>
          <a:xfrm>
            <a:off x="2895600" y="4114800"/>
            <a:ext cx="1066800" cy="1524000"/>
          </a:xfrm>
          <a:prstGeom prst="rect">
            <a:avLst/>
          </a:prstGeom>
        </p:spPr>
      </p:pic>
      <p:sp>
        <p:nvSpPr>
          <p:cNvPr id="11" name="TextBox 5"/>
          <p:cNvSpPr txBox="1">
            <a:spLocks noChangeArrowheads="1"/>
          </p:cNvSpPr>
          <p:nvPr/>
        </p:nvSpPr>
        <p:spPr bwMode="auto">
          <a:xfrm>
            <a:off x="457200" y="5638800"/>
            <a:ext cx="1828800" cy="338138"/>
          </a:xfrm>
          <a:prstGeom prst="rect">
            <a:avLst/>
          </a:prstGeom>
          <a:noFill/>
          <a:ln w="9525">
            <a:noFill/>
            <a:miter lim="800000"/>
            <a:headEnd/>
            <a:tailEnd/>
          </a:ln>
        </p:spPr>
        <p:txBody>
          <a:bodyPr>
            <a:spAutoFit/>
          </a:bodyPr>
          <a:lstStyle/>
          <a:p>
            <a:pPr algn="ctr"/>
            <a:r>
              <a:rPr lang="en-US" sz="800" dirty="0">
                <a:latin typeface="Century Schoolbook" pitchFamily="18" charset="0"/>
              </a:rPr>
              <a:t>Alan S. Gassman, Esq.</a:t>
            </a:r>
          </a:p>
          <a:p>
            <a:pPr algn="ctr"/>
            <a:r>
              <a:rPr lang="en-US" sz="800" dirty="0">
                <a:latin typeface="Century Schoolbook" pitchFamily="18" charset="0"/>
              </a:rPr>
              <a:t>agassman@gassmanpa.com</a:t>
            </a:r>
          </a:p>
        </p:txBody>
      </p:sp>
      <p:sp>
        <p:nvSpPr>
          <p:cNvPr id="12" name="TextBox 13"/>
          <p:cNvSpPr txBox="1">
            <a:spLocks noChangeArrowheads="1"/>
          </p:cNvSpPr>
          <p:nvPr/>
        </p:nvSpPr>
        <p:spPr bwMode="auto">
          <a:xfrm>
            <a:off x="6629400" y="5638800"/>
            <a:ext cx="1905000" cy="338138"/>
          </a:xfrm>
          <a:prstGeom prst="rect">
            <a:avLst/>
          </a:prstGeom>
          <a:noFill/>
          <a:ln w="9525">
            <a:noFill/>
            <a:miter lim="800000"/>
            <a:headEnd/>
            <a:tailEnd/>
          </a:ln>
        </p:spPr>
        <p:txBody>
          <a:bodyPr>
            <a:spAutoFit/>
          </a:bodyPr>
          <a:lstStyle/>
          <a:p>
            <a:pPr algn="ctr"/>
            <a:r>
              <a:rPr lang="en-US" sz="800" dirty="0">
                <a:latin typeface="Century Schoolbook" pitchFamily="18" charset="0"/>
              </a:rPr>
              <a:t>Christopher J. Denicolo, Esq.</a:t>
            </a:r>
          </a:p>
          <a:p>
            <a:pPr algn="ctr"/>
            <a:r>
              <a:rPr lang="en-US" sz="800" dirty="0">
                <a:latin typeface="Century Schoolbook" pitchFamily="18" charset="0"/>
              </a:rPr>
              <a:t>christopher@gassmanpa.com</a:t>
            </a:r>
          </a:p>
        </p:txBody>
      </p:sp>
      <p:sp>
        <p:nvSpPr>
          <p:cNvPr id="13" name="TextBox 13"/>
          <p:cNvSpPr txBox="1">
            <a:spLocks noChangeArrowheads="1"/>
          </p:cNvSpPr>
          <p:nvPr/>
        </p:nvSpPr>
        <p:spPr bwMode="auto">
          <a:xfrm>
            <a:off x="4572000" y="5638800"/>
            <a:ext cx="1905000" cy="338138"/>
          </a:xfrm>
          <a:prstGeom prst="rect">
            <a:avLst/>
          </a:prstGeom>
          <a:noFill/>
          <a:ln w="9525">
            <a:noFill/>
            <a:miter lim="800000"/>
            <a:headEnd/>
            <a:tailEnd/>
          </a:ln>
        </p:spPr>
        <p:txBody>
          <a:bodyPr>
            <a:spAutoFit/>
          </a:bodyPr>
          <a:lstStyle/>
          <a:p>
            <a:pPr algn="ctr"/>
            <a:r>
              <a:rPr lang="en-US" sz="800" dirty="0" smtClean="0">
                <a:latin typeface="Century Schoolbook" pitchFamily="18" charset="0"/>
              </a:rPr>
              <a:t>Kenneth J. Crotty, Esq.</a:t>
            </a:r>
            <a:endParaRPr lang="en-US" sz="800" dirty="0">
              <a:latin typeface="Century Schoolbook" pitchFamily="18" charset="0"/>
            </a:endParaRPr>
          </a:p>
          <a:p>
            <a:pPr algn="ctr"/>
            <a:r>
              <a:rPr lang="en-US" sz="800" dirty="0" smtClean="0">
                <a:latin typeface="Century Schoolbook" pitchFamily="18" charset="0"/>
              </a:rPr>
              <a:t>ken@gassmanpa.com</a:t>
            </a:r>
            <a:endParaRPr lang="en-US" sz="800" dirty="0">
              <a:latin typeface="Century Schoolbook" pitchFamily="18" charset="0"/>
            </a:endParaRPr>
          </a:p>
        </p:txBody>
      </p:sp>
      <p:sp>
        <p:nvSpPr>
          <p:cNvPr id="14" name="TextBox 13"/>
          <p:cNvSpPr txBox="1">
            <a:spLocks noChangeArrowheads="1"/>
          </p:cNvSpPr>
          <p:nvPr/>
        </p:nvSpPr>
        <p:spPr bwMode="auto">
          <a:xfrm>
            <a:off x="2514600" y="5638800"/>
            <a:ext cx="1905000" cy="338138"/>
          </a:xfrm>
          <a:prstGeom prst="rect">
            <a:avLst/>
          </a:prstGeom>
          <a:noFill/>
          <a:ln w="9525">
            <a:noFill/>
            <a:miter lim="800000"/>
            <a:headEnd/>
            <a:tailEnd/>
          </a:ln>
        </p:spPr>
        <p:txBody>
          <a:bodyPr>
            <a:spAutoFit/>
          </a:bodyPr>
          <a:lstStyle/>
          <a:p>
            <a:pPr algn="ctr"/>
            <a:r>
              <a:rPr lang="en-US" sz="800" dirty="0" smtClean="0">
                <a:latin typeface="Century Schoolbook" pitchFamily="18" charset="0"/>
              </a:rPr>
              <a:t>Thomas J. </a:t>
            </a:r>
            <a:r>
              <a:rPr lang="en-US" sz="800" dirty="0" err="1" smtClean="0">
                <a:latin typeface="Century Schoolbook" pitchFamily="18" charset="0"/>
              </a:rPr>
              <a:t>Ellwanger</a:t>
            </a:r>
            <a:r>
              <a:rPr lang="en-US" sz="800" dirty="0" smtClean="0">
                <a:latin typeface="Century Schoolbook" pitchFamily="18" charset="0"/>
              </a:rPr>
              <a:t>, </a:t>
            </a:r>
            <a:r>
              <a:rPr lang="en-US" sz="800" dirty="0">
                <a:latin typeface="Century Schoolbook" pitchFamily="18" charset="0"/>
              </a:rPr>
              <a:t>Esq.</a:t>
            </a:r>
          </a:p>
          <a:p>
            <a:pPr algn="ctr"/>
            <a:r>
              <a:rPr lang="en-US" sz="800" dirty="0" smtClean="0">
                <a:latin typeface="Century Schoolbook" pitchFamily="18" charset="0"/>
              </a:rPr>
              <a:t>tom@gassmanpa.com</a:t>
            </a:r>
            <a:endParaRPr lang="en-US" sz="800" dirty="0">
              <a:latin typeface="Century Schoolbook" pitchFamily="18" charset="0"/>
            </a:endParaRPr>
          </a:p>
        </p:txBody>
      </p:sp>
      <p:sp>
        <p:nvSpPr>
          <p:cNvPr id="16" name="TextBox 15"/>
          <p:cNvSpPr txBox="1"/>
          <p:nvPr/>
        </p:nvSpPr>
        <p:spPr>
          <a:xfrm>
            <a:off x="304800" y="2743200"/>
            <a:ext cx="8534400" cy="646331"/>
          </a:xfrm>
          <a:prstGeom prst="rect">
            <a:avLst/>
          </a:prstGeom>
          <a:noFill/>
        </p:spPr>
        <p:txBody>
          <a:bodyPr wrap="square" rtlCol="0">
            <a:spAutoFit/>
          </a:bodyPr>
          <a:lstStyle/>
          <a:p>
            <a:pPr algn="ctr"/>
            <a:r>
              <a:rPr lang="en-US" dirty="0" smtClean="0"/>
              <a:t>Tuesday, February 5, 2013</a:t>
            </a:r>
          </a:p>
          <a:p>
            <a:pPr algn="ctr"/>
            <a:r>
              <a:rPr lang="en-US" dirty="0" smtClean="0"/>
              <a:t>5:00 p.m.</a:t>
            </a:r>
            <a:endParaRPr lang="en-US" dirty="0"/>
          </a:p>
        </p:txBody>
      </p:sp>
      <p:sp>
        <p:nvSpPr>
          <p:cNvPr id="17" name="TextBox 16"/>
          <p:cNvSpPr txBox="1"/>
          <p:nvPr/>
        </p:nvSpPr>
        <p:spPr>
          <a:xfrm>
            <a:off x="304800" y="6096000"/>
            <a:ext cx="8534400" cy="784830"/>
          </a:xfrm>
          <a:prstGeom prst="rect">
            <a:avLst/>
          </a:prstGeom>
          <a:noFill/>
        </p:spPr>
        <p:txBody>
          <a:bodyPr wrap="square" rtlCol="0">
            <a:spAutoFit/>
          </a:bodyPr>
          <a:lstStyle/>
          <a:p>
            <a:pPr algn="ctr"/>
            <a:r>
              <a:rPr lang="en-US" sz="900" dirty="0" smtClean="0"/>
              <a:t>Gassman Law Associates, P.A.</a:t>
            </a:r>
          </a:p>
          <a:p>
            <a:pPr algn="ctr"/>
            <a:r>
              <a:rPr lang="en-US" sz="900" dirty="0" smtClean="0"/>
              <a:t>1245 Court Street</a:t>
            </a:r>
          </a:p>
          <a:p>
            <a:pPr algn="ctr"/>
            <a:r>
              <a:rPr lang="en-US" sz="900" dirty="0" smtClean="0"/>
              <a:t>Clearwater, FL 33756</a:t>
            </a:r>
          </a:p>
          <a:p>
            <a:pPr algn="ctr"/>
            <a:r>
              <a:rPr lang="en-US" sz="900" dirty="0" smtClean="0"/>
              <a:t>727-442-1200</a:t>
            </a:r>
          </a:p>
          <a:p>
            <a:pPr algn="ctr"/>
            <a:r>
              <a:rPr lang="en-US" sz="900" dirty="0" smtClean="0"/>
              <a:t>www.gassmanlawassociates.com</a:t>
            </a:r>
            <a:endParaRPr lang="en-US" sz="900" dirty="0"/>
          </a:p>
        </p:txBody>
      </p:sp>
      <p:sp>
        <p:nvSpPr>
          <p:cNvPr id="15" name="TextBox 14"/>
          <p:cNvSpPr txBox="1"/>
          <p:nvPr/>
        </p:nvSpPr>
        <p:spPr>
          <a:xfrm>
            <a:off x="304800" y="304800"/>
            <a:ext cx="8534400" cy="646331"/>
          </a:xfrm>
          <a:prstGeom prst="rect">
            <a:avLst/>
          </a:prstGeom>
          <a:noFill/>
        </p:spPr>
        <p:txBody>
          <a:bodyPr wrap="square" rtlCol="0">
            <a:spAutoFit/>
          </a:bodyPr>
          <a:lstStyle/>
          <a:p>
            <a:pPr algn="ctr"/>
            <a:r>
              <a:rPr lang="en-US" dirty="0" smtClean="0"/>
              <a:t>GASSMAN LAW ASSOCIATES, P.A. </a:t>
            </a:r>
          </a:p>
          <a:p>
            <a:pPr algn="ctr"/>
            <a:r>
              <a:rPr lang="en-US" i="1" dirty="0" smtClean="0"/>
              <a:t>presents</a:t>
            </a:r>
            <a:endParaRPr lang="en-US" dirty="0"/>
          </a:p>
        </p:txBody>
      </p:sp>
      <p:sp>
        <p:nvSpPr>
          <p:cNvPr id="18" name="Slide Number Placeholder 17"/>
          <p:cNvSpPr>
            <a:spLocks noGrp="1"/>
          </p:cNvSpPr>
          <p:nvPr>
            <p:ph type="sldNum" sz="quarter" idx="12"/>
          </p:nvPr>
        </p:nvSpPr>
        <p:spPr/>
        <p:txBody>
          <a:bodyPr/>
          <a:lstStyle/>
          <a:p>
            <a:fld id="{14F5C613-29AF-4EAA-8166-22D33E210C9A}"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Chart.1c..JPG"/>
          <p:cNvPicPr>
            <a:picLocks noChangeAspect="1"/>
          </p:cNvPicPr>
          <p:nvPr/>
        </p:nvPicPr>
        <p:blipFill>
          <a:blip r:embed="rId2" cstate="print"/>
          <a:stretch>
            <a:fillRect/>
          </a:stretch>
        </p:blipFill>
        <p:spPr>
          <a:xfrm>
            <a:off x="0" y="609600"/>
            <a:ext cx="9144000" cy="6248400"/>
          </a:xfrm>
          <a:prstGeom prst="rect">
            <a:avLst/>
          </a:prstGeom>
        </p:spPr>
      </p:pic>
      <p:sp>
        <p:nvSpPr>
          <p:cNvPr id="2" name="Slide Number Placeholder 1"/>
          <p:cNvSpPr>
            <a:spLocks noGrp="1"/>
          </p:cNvSpPr>
          <p:nvPr>
            <p:ph type="sldNum" sz="quarter" idx="12"/>
          </p:nvPr>
        </p:nvSpPr>
        <p:spPr>
          <a:xfrm>
            <a:off x="8686800" y="6492875"/>
            <a:ext cx="457200" cy="365125"/>
          </a:xfrm>
        </p:spPr>
        <p:txBody>
          <a:bodyPr/>
          <a:lstStyle/>
          <a:p>
            <a:fld id="{14F5C613-29AF-4EAA-8166-22D33E210C9A}" type="slidenum">
              <a:rPr lang="en-US" smtClean="0"/>
              <a:pPr/>
              <a:t>10</a:t>
            </a:fld>
            <a:endParaRPr lang="en-US"/>
          </a:p>
        </p:txBody>
      </p:sp>
      <p:sp>
        <p:nvSpPr>
          <p:cNvPr id="4" name="TextBox 3"/>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
        <p:nvSpPr>
          <p:cNvPr id="6" name="Title 1"/>
          <p:cNvSpPr txBox="1">
            <a:spLocks/>
          </p:cNvSpPr>
          <p:nvPr/>
        </p:nvSpPr>
        <p:spPr>
          <a:xfrm>
            <a:off x="0" y="0"/>
            <a:ext cx="9144000" cy="762000"/>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EstateView</a:t>
            </a:r>
            <a:r>
              <a:rPr kumimoji="0" lang="en-US"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Planning Software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Copyright © 2013 Gassman Law Associates, P.A.</a:t>
            </a:r>
          </a:p>
        </p:txBody>
      </p:sp>
      <p:sp>
        <p:nvSpPr>
          <p:cNvPr id="10" name="Rectangle 9"/>
          <p:cNvSpPr/>
          <p:nvPr/>
        </p:nvSpPr>
        <p:spPr>
          <a:xfrm>
            <a:off x="8339769" y="3581400"/>
            <a:ext cx="651831" cy="152400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763000" y="4953000"/>
            <a:ext cx="609600" cy="152400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hart 2c.JPG"/>
          <p:cNvPicPr>
            <a:picLocks noChangeAspect="1"/>
          </p:cNvPicPr>
          <p:nvPr/>
        </p:nvPicPr>
        <p:blipFill>
          <a:blip r:embed="rId2" cstate="print"/>
          <a:stretch>
            <a:fillRect/>
          </a:stretch>
        </p:blipFill>
        <p:spPr>
          <a:xfrm>
            <a:off x="0" y="609600"/>
            <a:ext cx="9144000" cy="6248400"/>
          </a:xfrm>
          <a:prstGeom prst="rect">
            <a:avLst/>
          </a:prstGeom>
        </p:spPr>
      </p:pic>
      <p:sp>
        <p:nvSpPr>
          <p:cNvPr id="2" name="Slide Number Placeholder 1"/>
          <p:cNvSpPr>
            <a:spLocks noGrp="1"/>
          </p:cNvSpPr>
          <p:nvPr>
            <p:ph type="sldNum" sz="quarter" idx="12"/>
          </p:nvPr>
        </p:nvSpPr>
        <p:spPr>
          <a:xfrm>
            <a:off x="8686800" y="6492875"/>
            <a:ext cx="457200" cy="365125"/>
          </a:xfrm>
        </p:spPr>
        <p:txBody>
          <a:bodyPr/>
          <a:lstStyle/>
          <a:p>
            <a:fld id="{14F5C613-29AF-4EAA-8166-22D33E210C9A}" type="slidenum">
              <a:rPr lang="en-US" smtClean="0"/>
              <a:pPr/>
              <a:t>11</a:t>
            </a:fld>
            <a:endParaRPr lang="en-US"/>
          </a:p>
        </p:txBody>
      </p:sp>
      <p:sp>
        <p:nvSpPr>
          <p:cNvPr id="4" name="TextBox 3"/>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
        <p:nvSpPr>
          <p:cNvPr id="5" name="Title 1"/>
          <p:cNvSpPr txBox="1">
            <a:spLocks/>
          </p:cNvSpPr>
          <p:nvPr/>
        </p:nvSpPr>
        <p:spPr>
          <a:xfrm>
            <a:off x="0" y="0"/>
            <a:ext cx="9144000" cy="1051560"/>
          </a:xfrm>
          <a:prstGeom prst="rect">
            <a:avLst/>
          </a:prstGeom>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EstateView</a:t>
            </a:r>
            <a:r>
              <a:rPr kumimoji="0" lang="en-US"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Planning Software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Copyright © 2013 Gassman Law Associates, P.A.</a:t>
            </a:r>
            <a:endParaRPr kumimoji="0" lang="en-U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Rectangle 6"/>
          <p:cNvSpPr/>
          <p:nvPr/>
        </p:nvSpPr>
        <p:spPr>
          <a:xfrm>
            <a:off x="8534400" y="3505200"/>
            <a:ext cx="457200" cy="152400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86800" y="4724400"/>
            <a:ext cx="457200" cy="175260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2"/>
          <p:cNvSpPr txBox="1">
            <a:spLocks noChangeArrowheads="1"/>
          </p:cNvSpPr>
          <p:nvPr/>
        </p:nvSpPr>
        <p:spPr bwMode="auto">
          <a:xfrm>
            <a:off x="0" y="1905000"/>
            <a:ext cx="9144000" cy="2016125"/>
          </a:xfrm>
          <a:prstGeom prst="rect">
            <a:avLst/>
          </a:prstGeom>
          <a:noFill/>
          <a:ln w="9525">
            <a:noFill/>
            <a:miter lim="800000"/>
            <a:headEnd/>
            <a:tailEnd/>
          </a:ln>
        </p:spPr>
        <p:txBody>
          <a:bodyPr>
            <a:spAutoFit/>
          </a:bodyPr>
          <a:lstStyle/>
          <a:p>
            <a:pPr algn="ctr"/>
            <a:r>
              <a:rPr lang="en-US" sz="2500" dirty="0">
                <a:latin typeface="Calibri" pitchFamily="34" charset="0"/>
              </a:rPr>
              <a:t>Bob Burke’s Rule:</a:t>
            </a:r>
          </a:p>
          <a:p>
            <a:pPr algn="ctr"/>
            <a:r>
              <a:rPr lang="en-US" sz="2500" dirty="0">
                <a:latin typeface="Calibri" pitchFamily="34" charset="0"/>
              </a:rPr>
              <a:t>  For every complex situation there is a </a:t>
            </a:r>
          </a:p>
          <a:p>
            <a:pPr algn="ctr"/>
            <a:r>
              <a:rPr lang="en-US" sz="2500" dirty="0">
                <a:latin typeface="Calibri" pitchFamily="34" charset="0"/>
              </a:rPr>
              <a:t>simple answer…and it is the wrong answer.  </a:t>
            </a:r>
          </a:p>
          <a:p>
            <a:pPr algn="ctr"/>
            <a:r>
              <a:rPr lang="en-US" sz="2500" dirty="0">
                <a:latin typeface="Calibri" pitchFamily="34" charset="0"/>
              </a:rPr>
              <a:t>Complex problems almost always </a:t>
            </a:r>
          </a:p>
          <a:p>
            <a:pPr algn="ctr"/>
            <a:r>
              <a:rPr lang="en-US" sz="2500" dirty="0">
                <a:latin typeface="Calibri" pitchFamily="34" charset="0"/>
              </a:rPr>
              <a:t>call for complex solutions.</a:t>
            </a:r>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12</a:t>
            </a:fld>
            <a:endParaRPr lang="en-US" dirty="0"/>
          </a:p>
        </p:txBody>
      </p:sp>
      <p:sp>
        <p:nvSpPr>
          <p:cNvPr id="5" name="TextBox 4"/>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extLst/>
        </p:spPr>
        <p:txBody>
          <a:bodyPr>
            <a:noAutofit/>
          </a:bodyPr>
          <a:lstStyle/>
          <a:p>
            <a:pPr eaLnBrk="1" fontAlgn="auto" hangingPunct="1">
              <a:spcAft>
                <a:spcPts val="0"/>
              </a:spcAft>
              <a:defRPr/>
            </a:pPr>
            <a:r>
              <a:rPr lang="en-US" sz="2000" dirty="0" smtClean="0">
                <a:ln w="6350">
                  <a:solidFill>
                    <a:schemeClr val="accent1"/>
                  </a:solidFill>
                </a:ln>
              </a:rPr>
              <a:t>Credit Shelter Trusts vs. Relying on Exemption Portability</a:t>
            </a:r>
            <a:endParaRPr lang="en-US" sz="2000" dirty="0">
              <a:ln w="6350">
                <a:solidFill>
                  <a:schemeClr val="accent1"/>
                </a:solidFill>
              </a:ln>
            </a:endParaRPr>
          </a:p>
        </p:txBody>
      </p:sp>
      <p:sp>
        <p:nvSpPr>
          <p:cNvPr id="31747" name="TextBox 7"/>
          <p:cNvSpPr txBox="1">
            <a:spLocks noChangeArrowheads="1"/>
          </p:cNvSpPr>
          <p:nvPr/>
        </p:nvSpPr>
        <p:spPr bwMode="auto">
          <a:xfrm>
            <a:off x="0" y="533400"/>
            <a:ext cx="8839200" cy="461962"/>
          </a:xfrm>
          <a:prstGeom prst="rect">
            <a:avLst/>
          </a:prstGeom>
          <a:noFill/>
          <a:ln w="9525">
            <a:noFill/>
            <a:miter lim="800000"/>
            <a:headEnd/>
            <a:tailEnd/>
          </a:ln>
        </p:spPr>
        <p:txBody>
          <a:bodyPr>
            <a:spAutoFit/>
          </a:bodyPr>
          <a:lstStyle/>
          <a:p>
            <a:r>
              <a:rPr lang="en-US" sz="1200" dirty="0">
                <a:latin typeface="Calibri" pitchFamily="34" charset="0"/>
              </a:rPr>
              <a:t>A married couple might provide for all assets to go to the surviving spouse, </a:t>
            </a:r>
            <a:endParaRPr lang="en-US" sz="1200" dirty="0" smtClean="0">
              <a:latin typeface="Calibri" pitchFamily="34" charset="0"/>
            </a:endParaRPr>
          </a:p>
          <a:p>
            <a:r>
              <a:rPr lang="en-US" sz="1200" dirty="0" smtClean="0">
                <a:latin typeface="Calibri" pitchFamily="34" charset="0"/>
              </a:rPr>
              <a:t>or </a:t>
            </a:r>
            <a:r>
              <a:rPr lang="en-US" sz="1200" dirty="0">
                <a:latin typeface="Calibri" pitchFamily="34" charset="0"/>
              </a:rPr>
              <a:t>to “lock up” up to </a:t>
            </a:r>
            <a:r>
              <a:rPr lang="en-US" sz="1200" dirty="0" smtClean="0">
                <a:latin typeface="Calibri" pitchFamily="34" charset="0"/>
              </a:rPr>
              <a:t>$5,250,000 </a:t>
            </a:r>
            <a:r>
              <a:rPr lang="en-US" sz="1200" dirty="0">
                <a:latin typeface="Calibri" pitchFamily="34" charset="0"/>
              </a:rPr>
              <a:t>on the first death to facilitate a “credit shelter trust.”</a:t>
            </a:r>
          </a:p>
        </p:txBody>
      </p:sp>
      <p:sp>
        <p:nvSpPr>
          <p:cNvPr id="9" name="Oval 8"/>
          <p:cNvSpPr/>
          <p:nvPr/>
        </p:nvSpPr>
        <p:spPr>
          <a:xfrm>
            <a:off x="838200" y="1169988"/>
            <a:ext cx="2743200" cy="1219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CREDIT SHELTER TRUST</a:t>
            </a:r>
          </a:p>
        </p:txBody>
      </p:sp>
      <p:sp>
        <p:nvSpPr>
          <p:cNvPr id="10" name="Oval 9"/>
          <p:cNvSpPr/>
          <p:nvPr/>
        </p:nvSpPr>
        <p:spPr>
          <a:xfrm>
            <a:off x="5410200" y="1093788"/>
            <a:ext cx="2819400" cy="1295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solidFill>
                  <a:schemeClr val="tx1"/>
                </a:solidFill>
              </a:rPr>
              <a:t>SURVIVING SPOUSE INHERITS ALL ASSETS – USE PORTABILITY OF HIS OR HER </a:t>
            </a:r>
            <a:r>
              <a:rPr lang="en-US" sz="1100" b="1" dirty="0" smtClean="0">
                <a:solidFill>
                  <a:schemeClr val="tx1"/>
                </a:solidFill>
              </a:rPr>
              <a:t>$5,250,000 </a:t>
            </a:r>
            <a:r>
              <a:rPr lang="en-US" sz="1100" b="1" dirty="0">
                <a:solidFill>
                  <a:schemeClr val="tx1"/>
                </a:solidFill>
              </a:rPr>
              <a:t>EXEMPTION</a:t>
            </a:r>
          </a:p>
        </p:txBody>
      </p:sp>
      <p:graphicFrame>
        <p:nvGraphicFramePr>
          <p:cNvPr id="11" name="Table 10"/>
          <p:cNvGraphicFramePr>
            <a:graphicFrameLocks noGrp="1"/>
          </p:cNvGraphicFramePr>
          <p:nvPr/>
        </p:nvGraphicFramePr>
        <p:xfrm>
          <a:off x="381000" y="2667000"/>
          <a:ext cx="8382000" cy="3657931"/>
        </p:xfrm>
        <a:graphic>
          <a:graphicData uri="http://schemas.openxmlformats.org/drawingml/2006/table">
            <a:tbl>
              <a:tblPr firstRow="1" bandRow="1">
                <a:tableStyleId>{0505E3EF-67EA-436B-97B2-0124C06EBD24}</a:tableStyleId>
              </a:tblPr>
              <a:tblGrid>
                <a:gridCol w="4191000"/>
                <a:gridCol w="4191000"/>
              </a:tblGrid>
              <a:tr h="823094">
                <a:tc>
                  <a:txBody>
                    <a:bodyPr/>
                    <a:lstStyle/>
                    <a:p>
                      <a:r>
                        <a:rPr lang="en-US" sz="1200" dirty="0" smtClean="0"/>
                        <a:t>1. Uses the first dying spouse’s </a:t>
                      </a:r>
                      <a:r>
                        <a:rPr lang="en-US" sz="1200" dirty="0" smtClean="0"/>
                        <a:t>$5,250,000 </a:t>
                      </a:r>
                      <a:r>
                        <a:rPr lang="en-US" sz="1200" dirty="0" smtClean="0"/>
                        <a:t>Generation Skipping Tax exemption (the ability to benefit children without being taxed at their level) – this is lost if portability is used.</a:t>
                      </a:r>
                      <a:endParaRPr lang="en-US" sz="1200" b="0" dirty="0"/>
                    </a:p>
                  </a:txBody>
                  <a:tcPr marT="45719" marB="45719"/>
                </a:tc>
                <a:tc>
                  <a:txBody>
                    <a:bodyPr/>
                    <a:lstStyle/>
                    <a:p>
                      <a:r>
                        <a:rPr lang="en-US" sz="1200" dirty="0" smtClean="0"/>
                        <a:t>1. No preservation of first dying spouse’s GST exemption, although a</a:t>
                      </a:r>
                      <a:r>
                        <a:rPr lang="en-US" sz="1200" baseline="0" dirty="0" smtClean="0"/>
                        <a:t> “reverse QTIP” election may be able to be made in some situations to preserve some of the first dying spouse’s GST exemption.</a:t>
                      </a:r>
                      <a:endParaRPr lang="en-US" sz="1200" b="0" dirty="0"/>
                    </a:p>
                  </a:txBody>
                  <a:tcPr marT="45719" marB="45719"/>
                </a:tc>
              </a:tr>
              <a:tr h="457267">
                <a:tc>
                  <a:txBody>
                    <a:bodyPr/>
                    <a:lstStyle/>
                    <a:p>
                      <a:r>
                        <a:rPr lang="en-US" sz="1200" dirty="0" smtClean="0"/>
                        <a:t>2. Assets can increase in value, to</a:t>
                      </a:r>
                      <a:r>
                        <a:rPr lang="en-US" sz="1200" baseline="0" dirty="0" smtClean="0"/>
                        <a:t> hopefully outpace inflation</a:t>
                      </a:r>
                      <a:endParaRPr lang="en-US" sz="1200" b="0" dirty="0"/>
                    </a:p>
                  </a:txBody>
                  <a:tcPr marT="45719" marB="45719"/>
                </a:tc>
                <a:tc>
                  <a:txBody>
                    <a:bodyPr/>
                    <a:lstStyle/>
                    <a:p>
                      <a:r>
                        <a:rPr lang="en-US" sz="1200" dirty="0" smtClean="0"/>
                        <a:t>2. No CPI</a:t>
                      </a:r>
                      <a:r>
                        <a:rPr lang="en-US" sz="1200" baseline="0" dirty="0" smtClean="0"/>
                        <a:t> or other value increase after first dying spouse’s death.</a:t>
                      </a:r>
                      <a:endParaRPr lang="en-US" sz="1200" b="0" dirty="0"/>
                    </a:p>
                  </a:txBody>
                  <a:tcPr marT="45719" marB="45719"/>
                </a:tc>
              </a:tr>
              <a:tr h="457267">
                <a:tc>
                  <a:txBody>
                    <a:bodyPr/>
                    <a:lstStyle/>
                    <a:p>
                      <a:r>
                        <a:rPr lang="en-US" sz="1200" dirty="0" smtClean="0"/>
                        <a:t>3. </a:t>
                      </a:r>
                      <a:r>
                        <a:rPr lang="en-US" sz="1200" baseline="0" dirty="0" smtClean="0"/>
                        <a:t>Better investment opportunities can be channeled to shelter trust assets.</a:t>
                      </a:r>
                      <a:endParaRPr lang="en-US" sz="1200" b="0" dirty="0"/>
                    </a:p>
                  </a:txBody>
                  <a:tcPr marT="45719" marB="45719"/>
                </a:tc>
                <a:tc>
                  <a:txBody>
                    <a:bodyPr/>
                    <a:lstStyle/>
                    <a:p>
                      <a:r>
                        <a:rPr lang="en-US" sz="1200" dirty="0" smtClean="0"/>
                        <a:t>3.</a:t>
                      </a:r>
                      <a:r>
                        <a:rPr lang="en-US" sz="1200" baseline="0" dirty="0" smtClean="0"/>
                        <a:t> Combined assets will be used to pay personal expenses and to hold “wasting assets.”</a:t>
                      </a:r>
                      <a:endParaRPr lang="en-US" sz="1200" b="0" dirty="0"/>
                    </a:p>
                  </a:txBody>
                  <a:tcPr marT="45719" marB="45719"/>
                </a:tc>
              </a:tr>
              <a:tr h="457267">
                <a:tc>
                  <a:txBody>
                    <a:bodyPr/>
                    <a:lstStyle/>
                    <a:p>
                      <a:r>
                        <a:rPr lang="en-US" sz="1200" dirty="0" smtClean="0"/>
                        <a:t>4. Co-Trusteeship can require conservatism.</a:t>
                      </a:r>
                      <a:endParaRPr lang="en-US" sz="1200" b="0" dirty="0"/>
                    </a:p>
                  </a:txBody>
                  <a:tcPr marT="45719" marB="45719"/>
                </a:tc>
                <a:tc>
                  <a:txBody>
                    <a:bodyPr/>
                    <a:lstStyle/>
                    <a:p>
                      <a:r>
                        <a:rPr lang="en-US" sz="1200" dirty="0" smtClean="0"/>
                        <a:t>4. Surviving spouse</a:t>
                      </a:r>
                      <a:r>
                        <a:rPr lang="en-US" sz="1200" baseline="0" dirty="0" smtClean="0"/>
                        <a:t> may lose or give away the assets in remarriage or otherwise.</a:t>
                      </a:r>
                      <a:endParaRPr lang="en-US" sz="1200" b="0" dirty="0"/>
                    </a:p>
                  </a:txBody>
                  <a:tcPr marT="45719" marB="45719"/>
                </a:tc>
              </a:tr>
              <a:tr h="358624">
                <a:tc>
                  <a:txBody>
                    <a:bodyPr/>
                    <a:lstStyle/>
                    <a:p>
                      <a:r>
                        <a:rPr lang="en-US" sz="1200" dirty="0" smtClean="0"/>
                        <a:t>5. Can be protected from creditors of the surviving spouse.</a:t>
                      </a:r>
                      <a:endParaRPr lang="en-US" sz="1200" b="0" dirty="0"/>
                    </a:p>
                  </a:txBody>
                  <a:tcPr marT="45719" marB="45719"/>
                </a:tc>
                <a:tc>
                  <a:txBody>
                    <a:bodyPr/>
                    <a:lstStyle/>
                    <a:p>
                      <a:r>
                        <a:rPr lang="en-US" sz="1200" dirty="0" smtClean="0"/>
                        <a:t>5.</a:t>
                      </a:r>
                      <a:r>
                        <a:rPr lang="en-US" sz="1200" baseline="0" dirty="0" smtClean="0"/>
                        <a:t> Not creditor protected.</a:t>
                      </a:r>
                      <a:endParaRPr lang="en-US" sz="1200" b="0" dirty="0"/>
                    </a:p>
                  </a:txBody>
                  <a:tcPr marT="45719" marB="45719"/>
                </a:tc>
              </a:tr>
              <a:tr h="823094">
                <a:tc>
                  <a:txBody>
                    <a:bodyPr/>
                    <a:lstStyle/>
                    <a:p>
                      <a:r>
                        <a:rPr lang="en-US" sz="1200" dirty="0" smtClean="0"/>
                        <a:t>6. Can borrow money</a:t>
                      </a:r>
                      <a:r>
                        <a:rPr lang="en-US" sz="1200" baseline="0" dirty="0" smtClean="0"/>
                        <a:t> from surviving spouse at the applicable Federal Rate (presently 1.07% for a 9-year Note), and it runs a greater rate of return on its own investment.</a:t>
                      </a:r>
                      <a:endParaRPr lang="en-US" sz="1200" b="0" dirty="0"/>
                    </a:p>
                  </a:txBody>
                  <a:tcPr marT="45719" marB="45719"/>
                </a:tc>
                <a:tc>
                  <a:txBody>
                    <a:bodyPr/>
                    <a:lstStyle/>
                    <a:p>
                      <a:r>
                        <a:rPr lang="en-US" sz="1200" dirty="0" smtClean="0"/>
                        <a:t>6. No ability to leverage</a:t>
                      </a:r>
                      <a:r>
                        <a:rPr lang="en-US" sz="1200" baseline="0" dirty="0" smtClean="0"/>
                        <a:t> with debt or otherwise.</a:t>
                      </a:r>
                      <a:endParaRPr lang="en-US" sz="1200" b="0" dirty="0"/>
                    </a:p>
                  </a:txBody>
                  <a:tcPr marT="45719" marB="45719"/>
                </a:tc>
              </a:tr>
            </a:tbl>
          </a:graphicData>
        </a:graphic>
      </p:graphicFrame>
      <p:sp>
        <p:nvSpPr>
          <p:cNvPr id="8"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13</a:t>
            </a:fld>
            <a:endParaRPr lang="en-US" dirty="0"/>
          </a:p>
        </p:txBody>
      </p:sp>
      <p:sp>
        <p:nvSpPr>
          <p:cNvPr id="12" name="TextBox 11"/>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1295400"/>
            <a:ext cx="9144000" cy="5181600"/>
          </a:xfrm>
          <a:prstGeom prst="rect">
            <a:avLst/>
          </a:prstGeom>
          <a:noFill/>
        </p:spPr>
        <p:txBody>
          <a:bodyPr>
            <a:normAutofit fontScale="77500" lnSpcReduction="20000"/>
          </a:bodyPr>
          <a:lstStyle/>
          <a:p>
            <a:pPr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1.	Where property that will be eligible for depreciation or may be sold at ordinary rates will likely receive a large step up on the death of the surviving spouse.  For example, clients owning a $20,000,000 building subject to $15,000,000 of debt may be best served by assuring that the property will receive a stepped up basis on the surviving spouse’s death, particularly if their family assets are not expected to exceed $10,000,000 in total.</a:t>
            </a: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A valuation freeze mechanism may nevertheless be used to help avoid estate tax risk.</a:t>
            </a: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2.	Where the first dying spouse has significant IRA and pension accounts that constitute the majority of what would be used to fund a Credit Shelter Trust, will the family prefer to have the spousal rollover minimum distribution rules apply on an annually recalculated basis, with no distributions until the surviving spouse has passed age 70 ½?</a:t>
            </a: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Planners should also take into account that qualified plan and IRA benefits payable to a credit shelter trust have a net after income tax value that is significantly less than the amounts held under the IRA or qualified plan.  Depending upon the life expectancy of the surviving spouse, contemplated payouts, and investment return expectations, portability may be a better alternative than qualified plan funding of a credit shelter trust.</a:t>
            </a:r>
          </a:p>
          <a:p>
            <a:pPr algn="just" fontAlgn="auto">
              <a:spcBef>
                <a:spcPts val="0"/>
              </a:spcBef>
              <a:spcAft>
                <a:spcPts val="0"/>
              </a:spcAft>
              <a:defRPr/>
            </a:pPr>
            <a:r>
              <a:rPr lang="en-US" dirty="0">
                <a:latin typeface="Times New Roman" pitchFamily="18" charset="0"/>
                <a:cs typeface="Times New Roman" pitchFamily="18" charset="0"/>
              </a:rPr>
              <a:t> </a:t>
            </a:r>
          </a:p>
          <a:p>
            <a:pPr algn="just" fontAlgn="auto">
              <a:spcBef>
                <a:spcPts val="0"/>
              </a:spcBef>
              <a:spcAft>
                <a:spcPts val="0"/>
              </a:spcAft>
              <a:defRPr/>
            </a:pPr>
            <a:r>
              <a:rPr lang="en-US" dirty="0">
                <a:latin typeface="Times New Roman" pitchFamily="18" charset="0"/>
                <a:cs typeface="Times New Roman" pitchFamily="18" charset="0"/>
              </a:rPr>
              <a:t>		See the attached chart.</a:t>
            </a: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3.	Do the clients leave everything that would be estate taxable to charity or a charitable foundation?</a:t>
            </a: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4.	Is there a state inheritance tax situation that would cause payment of taxes on the first death unless portability is used – discussed later in this outline</a:t>
            </a:r>
            <a:r>
              <a:rPr lang="en-US" dirty="0" smtClean="0">
                <a:latin typeface="Times New Roman" pitchFamily="18" charset="0"/>
                <a:cs typeface="Times New Roman" pitchFamily="18" charset="0"/>
              </a:rPr>
              <a:t>.</a:t>
            </a:r>
          </a:p>
          <a:p>
            <a:pPr algn="just" fontAlgn="auto">
              <a:spcBef>
                <a:spcPts val="0"/>
              </a:spcBef>
              <a:spcAft>
                <a:spcPts val="0"/>
              </a:spcAft>
              <a:defRPr/>
            </a:pPr>
            <a:endParaRPr lang="en-US" dirty="0" smtClean="0">
              <a:latin typeface="Times New Roman" pitchFamily="18" charset="0"/>
              <a:cs typeface="Times New Roman" pitchFamily="18" charset="0"/>
            </a:endParaRPr>
          </a:p>
          <a:p>
            <a:pPr algn="just">
              <a:defRPr/>
            </a:pPr>
            <a:r>
              <a:rPr lang="en-US" b="1" dirty="0" smtClean="0">
                <a:latin typeface="Times New Roman" pitchFamily="18" charset="0"/>
                <a:cs typeface="Times New Roman" pitchFamily="18" charset="0"/>
              </a:rPr>
              <a:t>NOTE</a:t>
            </a:r>
            <a:r>
              <a:rPr lang="en-US" dirty="0" smtClean="0">
                <a:latin typeface="Times New Roman" pitchFamily="18" charset="0"/>
                <a:cs typeface="Times New Roman" pitchFamily="18" charset="0"/>
              </a:rPr>
              <a:t>: Update wills to permit the surviving spouse to require the filing of an estate tax return and the making of a portability election.</a:t>
            </a: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a:t>
            </a:r>
          </a:p>
          <a:p>
            <a:pPr fontAlgn="auto">
              <a:spcBef>
                <a:spcPts val="0"/>
              </a:spcBef>
              <a:spcAft>
                <a:spcPts val="0"/>
              </a:spcAft>
              <a:defRPr/>
            </a:pPr>
            <a:endParaRPr lang="en-US" dirty="0">
              <a:latin typeface="Times New Roman" pitchFamily="18" charset="0"/>
              <a:cs typeface="Times New Roman" pitchFamily="18" charset="0"/>
            </a:endParaRPr>
          </a:p>
          <a:p>
            <a:pPr fontAlgn="auto">
              <a:spcBef>
                <a:spcPts val="0"/>
              </a:spcBef>
              <a:spcAft>
                <a:spcPts val="0"/>
              </a:spcAft>
              <a:defRPr/>
            </a:pPr>
            <a:endParaRPr lang="en-US" dirty="0">
              <a:latin typeface="Times New Roman" pitchFamily="18" charset="0"/>
              <a:cs typeface="Times New Roman" pitchFamily="18" charset="0"/>
            </a:endParaRPr>
          </a:p>
        </p:txBody>
      </p:sp>
      <p:sp>
        <p:nvSpPr>
          <p:cNvPr id="32771" name="TextBox 3"/>
          <p:cNvSpPr txBox="1">
            <a:spLocks noChangeArrowheads="1"/>
          </p:cNvSpPr>
          <p:nvPr/>
        </p:nvSpPr>
        <p:spPr bwMode="auto">
          <a:xfrm>
            <a:off x="152400" y="152400"/>
            <a:ext cx="8763000" cy="984885"/>
          </a:xfrm>
          <a:prstGeom prst="rect">
            <a:avLst/>
          </a:prstGeom>
          <a:noFill/>
          <a:ln w="9525">
            <a:noFill/>
            <a:miter lim="800000"/>
            <a:headEnd/>
            <a:tailEnd/>
          </a:ln>
        </p:spPr>
        <p:txBody>
          <a:bodyPr>
            <a:spAutoFit/>
          </a:bodyPr>
          <a:lstStyle/>
          <a:p>
            <a:pPr algn="ctr"/>
            <a:r>
              <a:rPr lang="en-US" sz="2000" b="1" dirty="0" smtClean="0">
                <a:ln w="6350">
                  <a:solidFill>
                    <a:schemeClr val="accent1"/>
                  </a:solidFill>
                </a:ln>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Primary Reasons to Rely Upon Portability as Opposed to </a:t>
            </a:r>
          </a:p>
          <a:p>
            <a:pPr algn="ctr"/>
            <a:r>
              <a:rPr lang="en-US" sz="2000" b="1" dirty="0" smtClean="0">
                <a:ln w="6350">
                  <a:solidFill>
                    <a:schemeClr val="accent1"/>
                  </a:solidFill>
                </a:ln>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Full Funding of a Credit Shelter Trust for the Wealthy.</a:t>
            </a:r>
          </a:p>
          <a:p>
            <a:endParaRPr lang="en-US" dirty="0">
              <a:latin typeface="Calibri" pitchFamily="34" charset="0"/>
            </a:endParaRPr>
          </a:p>
        </p:txBody>
      </p:sp>
      <p:sp>
        <p:nvSpPr>
          <p:cNvPr id="5"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14</a:t>
            </a:fld>
            <a:endParaRPr lang="en-US" dirty="0"/>
          </a:p>
        </p:txBody>
      </p:sp>
      <p:sp>
        <p:nvSpPr>
          <p:cNvPr id="6" name="TextBox 5"/>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0"/>
            <a:ext cx="9144000" cy="762000"/>
          </a:xfrm>
          <a:prstGeom prst="rect">
            <a:avLst/>
          </a:prstGeom>
          <a:noFill/>
        </p:spPr>
        <p:txBody>
          <a:bodyPr/>
          <a:lstStyle/>
          <a:p>
            <a:pPr algn="ctr" fontAlgn="auto">
              <a:spcBef>
                <a:spcPts val="0"/>
              </a:spcBef>
              <a:spcAft>
                <a:spcPts val="0"/>
              </a:spcAft>
              <a:defRPr/>
            </a:pPr>
            <a:r>
              <a:rPr lang="en-US" sz="1600" b="1" dirty="0">
                <a:ln w="6350">
                  <a:solidFill>
                    <a:schemeClr val="accent1"/>
                  </a:solidFill>
                </a:ln>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Three Choices for Retirement Plan Benefits – May Be Best to Have This Spread Among Two of the Choices – Client Age 75 and Oldest Child Age 50</a:t>
            </a:r>
          </a:p>
        </p:txBody>
      </p:sp>
      <p:graphicFrame>
        <p:nvGraphicFramePr>
          <p:cNvPr id="4" name="Table 3"/>
          <p:cNvGraphicFramePr>
            <a:graphicFrameLocks noGrp="1"/>
          </p:cNvGraphicFramePr>
          <p:nvPr/>
        </p:nvGraphicFramePr>
        <p:xfrm>
          <a:off x="0" y="533400"/>
          <a:ext cx="9144000" cy="5963575"/>
        </p:xfrm>
        <a:graphic>
          <a:graphicData uri="http://schemas.openxmlformats.org/drawingml/2006/table">
            <a:tbl>
              <a:tblPr firstRow="1" bandRow="1">
                <a:tableStyleId>{5940675A-B579-460E-94D1-54222C63F5DA}</a:tableStyleId>
              </a:tblPr>
              <a:tblGrid>
                <a:gridCol w="3048000"/>
                <a:gridCol w="3048000"/>
                <a:gridCol w="3048000"/>
              </a:tblGrid>
              <a:tr h="263815">
                <a:tc>
                  <a:txBody>
                    <a:bodyPr/>
                    <a:lstStyle/>
                    <a:p>
                      <a:pPr algn="ctr"/>
                      <a:r>
                        <a:rPr lang="en-US" sz="800" b="1" u="sng" dirty="0" smtClean="0"/>
                        <a:t>CHOICE</a:t>
                      </a:r>
                      <a:r>
                        <a:rPr lang="en-US" sz="800" b="1" u="sng" baseline="0" dirty="0" smtClean="0"/>
                        <a:t>  #1</a:t>
                      </a:r>
                      <a:endParaRPr lang="en-US" sz="800" b="1" u="sng" dirty="0"/>
                    </a:p>
                  </a:txBody>
                  <a:tcPr/>
                </a:tc>
                <a:tc>
                  <a:txBody>
                    <a:bodyPr/>
                    <a:lstStyle/>
                    <a:p>
                      <a:pPr algn="ctr"/>
                      <a:r>
                        <a:rPr lang="en-US" sz="800" b="1" u="sng" dirty="0" smtClean="0"/>
                        <a:t>CHOICE #2</a:t>
                      </a:r>
                      <a:endParaRPr lang="en-US" sz="800" b="1" u="sng" dirty="0"/>
                    </a:p>
                  </a:txBody>
                  <a:tcPr/>
                </a:tc>
                <a:tc>
                  <a:txBody>
                    <a:bodyPr/>
                    <a:lstStyle/>
                    <a:p>
                      <a:pPr algn="ctr"/>
                      <a:r>
                        <a:rPr lang="en-US" sz="800" b="1" i="0" u="sng" dirty="0" smtClean="0"/>
                        <a:t>CHOICE #3</a:t>
                      </a:r>
                      <a:endParaRPr lang="en-US" sz="800" b="1" i="0" u="sng" dirty="0"/>
                    </a:p>
                  </a:txBody>
                  <a:tcPr/>
                </a:tc>
              </a:tr>
              <a:tr h="5679785">
                <a:tc>
                  <a:txBody>
                    <a:bodyPr/>
                    <a:lstStyle/>
                    <a:p>
                      <a:r>
                        <a:rPr lang="en-US" sz="800" b="1" i="0" u="sng" strike="noStrike" baseline="0" dirty="0" smtClean="0"/>
                        <a:t>Mrs. Client as Beneficiary</a:t>
                      </a:r>
                      <a:endParaRPr lang="en-US" sz="800" b="0" i="0" u="none" strike="noStrike" baseline="0" dirty="0" smtClean="0"/>
                    </a:p>
                    <a:p>
                      <a:r>
                        <a:rPr lang="en-US" sz="800" b="1" i="0" u="sng" strike="noStrike" baseline="0" dirty="0" smtClean="0"/>
                        <a:t>Advantages:</a:t>
                      </a:r>
                    </a:p>
                    <a:p>
                      <a:r>
                        <a:rPr lang="en-US" sz="800" kern="1200" dirty="0" smtClean="0">
                          <a:solidFill>
                            <a:schemeClr val="tx1"/>
                          </a:solidFill>
                          <a:latin typeface="+mn-lt"/>
                          <a:ea typeface="+mn-ea"/>
                          <a:cs typeface="+mn-cs"/>
                        </a:rPr>
                        <a:t>1) Ability to roll over Dr. Client’s retirement plan accounts income tax-free into her own retirement plan account and to take required minimum distributions based upon her life expectancy, recalculated annually, based upon the below percentages of the retirement plan account for the next ten years.</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The above referenced distribution percentages are less than what would occur if the retirement plan account was payable to Dr. Client’s Revocable Trust.</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2) Mrs. Client has the ability to direct the disposition of the retirement plan funds upon her death, and after Mrs. Client’s death, the required minimum distributions from the retirement plan funds would be based upon the life expectancies of her chosen beneficiaries.   The retirement plan funds would be protected from the creditors of these beneficiaries if the funds are paid to trusts for the benefit of such beneficiaries after Mrs. Client’s death. </a:t>
                      </a:r>
                    </a:p>
                    <a:p>
                      <a:r>
                        <a:rPr lang="en-US" sz="800" kern="1200" dirty="0" smtClean="0">
                          <a:solidFill>
                            <a:schemeClr val="tx1"/>
                          </a:solidFill>
                          <a:latin typeface="+mn-lt"/>
                          <a:ea typeface="+mn-ea"/>
                          <a:cs typeface="+mn-cs"/>
                        </a:rPr>
                        <a:t> </a:t>
                      </a:r>
                      <a:r>
                        <a:rPr lang="en-US" sz="800" u="sng" kern="1200" dirty="0" smtClean="0">
                          <a:solidFill>
                            <a:schemeClr val="tx1"/>
                          </a:solidFill>
                          <a:latin typeface="+mn-lt"/>
                          <a:ea typeface="+mn-ea"/>
                          <a:cs typeface="+mn-cs"/>
                        </a:rPr>
                        <a:t>Disadvantages:</a:t>
                      </a: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1) The future value of the retirement plan would be includable in Mrs. Client’s estate for federal estate tax purposes upon her death.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2) The above referenced distribution percentages are greater than what would occur if the retirement plan accounts were disclaimed so that they are payable to the Client Irrevocable Trust.  </a:t>
                      </a:r>
                    </a:p>
                    <a:p>
                      <a:r>
                        <a:rPr lang="en-CA" sz="800" kern="1200" dirty="0" smtClean="0">
                          <a:solidFill>
                            <a:schemeClr val="tx1"/>
                          </a:solidFill>
                          <a:latin typeface="+mn-lt"/>
                          <a:ea typeface="+mn-ea"/>
                          <a:cs typeface="+mn-cs"/>
                        </a:rPr>
                        <a:t> </a:t>
                      </a: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2012: 4.5455%</a:t>
                      </a:r>
                    </a:p>
                    <a:p>
                      <a:r>
                        <a:rPr lang="en-US" sz="800" kern="1200" dirty="0" smtClean="0">
                          <a:solidFill>
                            <a:schemeClr val="tx1"/>
                          </a:solidFill>
                          <a:latin typeface="+mn-lt"/>
                          <a:ea typeface="+mn-ea"/>
                          <a:cs typeface="+mn-cs"/>
                        </a:rPr>
                        <a:t>2013: 4.7170%</a:t>
                      </a:r>
                    </a:p>
                    <a:p>
                      <a:r>
                        <a:rPr lang="en-US" sz="800" kern="1200" dirty="0" smtClean="0">
                          <a:solidFill>
                            <a:schemeClr val="tx1"/>
                          </a:solidFill>
                          <a:latin typeface="+mn-lt"/>
                          <a:ea typeface="+mn-ea"/>
                          <a:cs typeface="+mn-cs"/>
                        </a:rPr>
                        <a:t>2014: 4.9261%</a:t>
                      </a:r>
                    </a:p>
                    <a:p>
                      <a:r>
                        <a:rPr lang="en-US" sz="800" kern="1200" dirty="0" smtClean="0">
                          <a:solidFill>
                            <a:schemeClr val="tx1"/>
                          </a:solidFill>
                          <a:latin typeface="+mn-lt"/>
                          <a:ea typeface="+mn-ea"/>
                          <a:cs typeface="+mn-cs"/>
                        </a:rPr>
                        <a:t>2015: 5.1282%</a:t>
                      </a:r>
                    </a:p>
                    <a:p>
                      <a:r>
                        <a:rPr lang="en-US" sz="800" kern="1200" dirty="0" smtClean="0">
                          <a:solidFill>
                            <a:schemeClr val="tx1"/>
                          </a:solidFill>
                          <a:latin typeface="+mn-lt"/>
                          <a:ea typeface="+mn-ea"/>
                          <a:cs typeface="+mn-cs"/>
                        </a:rPr>
                        <a:t>2016: 5.3476%</a:t>
                      </a:r>
                    </a:p>
                    <a:p>
                      <a:r>
                        <a:rPr lang="en-US" sz="800" kern="1200" dirty="0" smtClean="0">
                          <a:solidFill>
                            <a:schemeClr val="tx1"/>
                          </a:solidFill>
                          <a:latin typeface="+mn-lt"/>
                          <a:ea typeface="+mn-ea"/>
                          <a:cs typeface="+mn-cs"/>
                        </a:rPr>
                        <a:t>2017: 5.5866%</a:t>
                      </a:r>
                    </a:p>
                    <a:p>
                      <a:r>
                        <a:rPr lang="en-US" sz="800" kern="1200" dirty="0" smtClean="0">
                          <a:solidFill>
                            <a:schemeClr val="tx1"/>
                          </a:solidFill>
                          <a:latin typeface="+mn-lt"/>
                          <a:ea typeface="+mn-ea"/>
                          <a:cs typeface="+mn-cs"/>
                        </a:rPr>
                        <a:t>2018: 5.8480%</a:t>
                      </a:r>
                    </a:p>
                    <a:p>
                      <a:r>
                        <a:rPr lang="en-US" sz="800" kern="1200" dirty="0" smtClean="0">
                          <a:solidFill>
                            <a:schemeClr val="tx1"/>
                          </a:solidFill>
                          <a:latin typeface="+mn-lt"/>
                          <a:ea typeface="+mn-ea"/>
                          <a:cs typeface="+mn-cs"/>
                        </a:rPr>
                        <a:t>2019: 6.1350%</a:t>
                      </a:r>
                    </a:p>
                    <a:p>
                      <a:r>
                        <a:rPr lang="en-US" sz="800" kern="1200" dirty="0" smtClean="0">
                          <a:solidFill>
                            <a:schemeClr val="tx1"/>
                          </a:solidFill>
                          <a:latin typeface="+mn-lt"/>
                          <a:ea typeface="+mn-ea"/>
                          <a:cs typeface="+mn-cs"/>
                        </a:rPr>
                        <a:t>2020: 6.4516%</a:t>
                      </a:r>
                      <a:endParaRPr lang="en-US" sz="800" dirty="0"/>
                    </a:p>
                  </a:txBody>
                  <a:tcPr/>
                </a:tc>
                <a:tc>
                  <a:txBody>
                    <a:bodyPr/>
                    <a:lstStyle/>
                    <a:p>
                      <a:r>
                        <a:rPr lang="en-US" sz="800" b="1" i="0" u="sng" strike="noStrike" baseline="0" dirty="0" smtClean="0"/>
                        <a:t>Restated and Amended Trust Agreement of Deceased Client’s Revocable Trust</a:t>
                      </a:r>
                      <a:endParaRPr lang="en-US" sz="800" b="0" i="0" u="none" strike="noStrike" baseline="0" dirty="0" smtClean="0"/>
                    </a:p>
                    <a:p>
                      <a:r>
                        <a:rPr lang="en-US" sz="800" b="1" i="0" u="sng" strike="noStrike" baseline="0" dirty="0" smtClean="0"/>
                        <a:t>Advantages:</a:t>
                      </a:r>
                    </a:p>
                    <a:p>
                      <a:r>
                        <a:rPr lang="en-US" sz="800" kern="1200" dirty="0" smtClean="0">
                          <a:solidFill>
                            <a:schemeClr val="tx1"/>
                          </a:solidFill>
                          <a:latin typeface="+mn-lt"/>
                          <a:ea typeface="+mn-ea"/>
                          <a:cs typeface="+mn-cs"/>
                        </a:rPr>
                        <a:t>1) The retirement plan accounts can benefit Mrs. Client without being subject to federal estate tax in her estate.</a:t>
                      </a:r>
                    </a:p>
                    <a:p>
                      <a:r>
                        <a:rPr lang="en-US" sz="800" kern="1200" dirty="0" smtClean="0">
                          <a:solidFill>
                            <a:schemeClr val="tx1"/>
                          </a:solidFill>
                          <a:latin typeface="+mn-lt"/>
                          <a:ea typeface="+mn-ea"/>
                          <a:cs typeface="+mn-cs"/>
                        </a:rPr>
                        <a:t>2) Mrs. Client cannot access the retirement plan accounts above the annual required minimum distribution without the consent of the other Co-Trustees, which protects Mrs. Client from any undue influence.</a:t>
                      </a:r>
                    </a:p>
                    <a:p>
                      <a:r>
                        <a:rPr lang="en-US" sz="800" kern="1200" dirty="0" smtClean="0">
                          <a:solidFill>
                            <a:schemeClr val="tx1"/>
                          </a:solidFill>
                          <a:latin typeface="+mn-lt"/>
                          <a:ea typeface="+mn-ea"/>
                          <a:cs typeface="+mn-cs"/>
                        </a:rPr>
                        <a:t>3) The retirement plan benefits would be protected from the creditors of Mrs. Client’s children after her death, except to the extent of any distributions actually made from the Trust to the children. </a:t>
                      </a:r>
                    </a:p>
                    <a:p>
                      <a:r>
                        <a:rPr lang="en-US" sz="800" kern="1200" dirty="0" smtClean="0">
                          <a:solidFill>
                            <a:schemeClr val="tx1"/>
                          </a:solidFill>
                          <a:latin typeface="+mn-lt"/>
                          <a:ea typeface="+mn-ea"/>
                          <a:cs typeface="+mn-cs"/>
                        </a:rPr>
                        <a:t> </a:t>
                      </a:r>
                    </a:p>
                    <a:p>
                      <a:r>
                        <a:rPr lang="en-US" sz="800" u="sng" kern="1200" dirty="0" smtClean="0">
                          <a:solidFill>
                            <a:schemeClr val="tx1"/>
                          </a:solidFill>
                          <a:latin typeface="+mn-lt"/>
                          <a:ea typeface="+mn-ea"/>
                          <a:cs typeface="+mn-cs"/>
                        </a:rPr>
                        <a:t>Disadvantages:</a:t>
                      </a: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1) Annual required minimum distributions would be based upon Mrs. Client’s life expectancy and a special distribution table that is not recalculated annually, which would be as described below for the next ten years.</a:t>
                      </a:r>
                    </a:p>
                    <a:p>
                      <a:r>
                        <a:rPr lang="en-US" sz="800" kern="1200" dirty="0" smtClean="0">
                          <a:solidFill>
                            <a:schemeClr val="tx1"/>
                          </a:solidFill>
                          <a:latin typeface="+mn-lt"/>
                          <a:ea typeface="+mn-ea"/>
                          <a:cs typeface="+mn-cs"/>
                        </a:rPr>
                        <a:t>The below referenced distribution percentages are greater than what would occur if either of the two other alternatives were chosen. </a:t>
                      </a:r>
                    </a:p>
                    <a:p>
                      <a:r>
                        <a:rPr lang="en-US" sz="800" kern="1200" dirty="0" smtClean="0">
                          <a:solidFill>
                            <a:schemeClr val="tx1"/>
                          </a:solidFill>
                          <a:latin typeface="+mn-lt"/>
                          <a:ea typeface="+mn-ea"/>
                          <a:cs typeface="+mn-cs"/>
                        </a:rPr>
                        <a:t>Thus, by using Mrs. Client’s life expectancy to determine the annual required minimum distributions, the retirement plan benefit distributions cannot be “stretched” out over life expectancies of Mrs. Client’s children after her death.  </a:t>
                      </a:r>
                    </a:p>
                    <a:p>
                      <a:r>
                        <a:rPr lang="en-US" sz="800" kern="1200" dirty="0" smtClean="0">
                          <a:solidFill>
                            <a:schemeClr val="tx1"/>
                          </a:solidFill>
                          <a:latin typeface="+mn-lt"/>
                          <a:ea typeface="+mn-ea"/>
                          <a:cs typeface="+mn-cs"/>
                        </a:rPr>
                        <a:t>2) Mrs. Client will have to forfeit her ability to direct the disposition of the retirement plan funds after her death.  The retirement plan funds will instead pass in separate trusts for the benefit of Mrs. Client’s children upon her death. </a:t>
                      </a:r>
                    </a:p>
                    <a:p>
                      <a:endParaRPr lang="en-US" sz="800" kern="1200" dirty="0" smtClean="0">
                        <a:solidFill>
                          <a:schemeClr val="tx1"/>
                        </a:solidFill>
                        <a:latin typeface="+mn-lt"/>
                        <a:ea typeface="+mn-ea"/>
                        <a:cs typeface="+mn-cs"/>
                      </a:endParaRPr>
                    </a:p>
                    <a:p>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2012:	8.0645%</a:t>
                      </a:r>
                    </a:p>
                    <a:p>
                      <a:r>
                        <a:rPr lang="en-US" sz="800" kern="1200" dirty="0" smtClean="0">
                          <a:solidFill>
                            <a:schemeClr val="tx1"/>
                          </a:solidFill>
                          <a:latin typeface="+mn-lt"/>
                          <a:ea typeface="+mn-ea"/>
                          <a:cs typeface="+mn-cs"/>
                        </a:rPr>
                        <a:t>2013:	8.7719%</a:t>
                      </a:r>
                    </a:p>
                    <a:p>
                      <a:r>
                        <a:rPr lang="en-US" sz="800" kern="1200" dirty="0" smtClean="0">
                          <a:solidFill>
                            <a:schemeClr val="tx1"/>
                          </a:solidFill>
                          <a:latin typeface="+mn-lt"/>
                          <a:ea typeface="+mn-ea"/>
                          <a:cs typeface="+mn-cs"/>
                        </a:rPr>
                        <a:t>2014:	9.6154%</a:t>
                      </a:r>
                    </a:p>
                    <a:p>
                      <a:r>
                        <a:rPr lang="en-US" sz="800" kern="1200" dirty="0" smtClean="0">
                          <a:solidFill>
                            <a:schemeClr val="tx1"/>
                          </a:solidFill>
                          <a:latin typeface="+mn-lt"/>
                          <a:ea typeface="+mn-ea"/>
                          <a:cs typeface="+mn-cs"/>
                        </a:rPr>
                        <a:t>2015:	10.6383%</a:t>
                      </a:r>
                    </a:p>
                    <a:p>
                      <a:r>
                        <a:rPr lang="en-US" sz="800" kern="1200" dirty="0" smtClean="0">
                          <a:solidFill>
                            <a:schemeClr val="tx1"/>
                          </a:solidFill>
                          <a:latin typeface="+mn-lt"/>
                          <a:ea typeface="+mn-ea"/>
                          <a:cs typeface="+mn-cs"/>
                        </a:rPr>
                        <a:t>2016:	11.9048%</a:t>
                      </a:r>
                    </a:p>
                    <a:p>
                      <a:r>
                        <a:rPr lang="en-US" sz="800" kern="1200" dirty="0" smtClean="0">
                          <a:solidFill>
                            <a:schemeClr val="tx1"/>
                          </a:solidFill>
                          <a:latin typeface="+mn-lt"/>
                          <a:ea typeface="+mn-ea"/>
                          <a:cs typeface="+mn-cs"/>
                        </a:rPr>
                        <a:t>2017:	13.5135%</a:t>
                      </a:r>
                    </a:p>
                    <a:p>
                      <a:r>
                        <a:rPr lang="en-US" sz="800" kern="1200" dirty="0" smtClean="0">
                          <a:solidFill>
                            <a:schemeClr val="tx1"/>
                          </a:solidFill>
                          <a:latin typeface="+mn-lt"/>
                          <a:ea typeface="+mn-ea"/>
                          <a:cs typeface="+mn-cs"/>
                        </a:rPr>
                        <a:t>2018:	15.6250%</a:t>
                      </a:r>
                    </a:p>
                    <a:p>
                      <a:r>
                        <a:rPr lang="en-US" sz="800" kern="1200" dirty="0" smtClean="0">
                          <a:solidFill>
                            <a:schemeClr val="tx1"/>
                          </a:solidFill>
                          <a:latin typeface="+mn-lt"/>
                          <a:ea typeface="+mn-ea"/>
                          <a:cs typeface="+mn-cs"/>
                        </a:rPr>
                        <a:t>2019:	18.5185%</a:t>
                      </a:r>
                    </a:p>
                    <a:p>
                      <a:r>
                        <a:rPr lang="en-US" sz="800" kern="1200" dirty="0" smtClean="0">
                          <a:solidFill>
                            <a:schemeClr val="tx1"/>
                          </a:solidFill>
                          <a:latin typeface="+mn-lt"/>
                          <a:ea typeface="+mn-ea"/>
                          <a:cs typeface="+mn-cs"/>
                        </a:rPr>
                        <a:t>2020:	22.7273%</a:t>
                      </a:r>
                      <a:endParaRPr lang="en-US" sz="800" b="1" i="0" u="none" strike="noStrike" baseline="0" dirty="0" smtClean="0"/>
                    </a:p>
                  </a:txBody>
                  <a:tcPr/>
                </a:tc>
                <a:tc>
                  <a:txBody>
                    <a:bodyPr/>
                    <a:lstStyle/>
                    <a:p>
                      <a:r>
                        <a:rPr lang="en-US" sz="800" b="1" i="0" u="sng" strike="noStrike" baseline="0" dirty="0" smtClean="0"/>
                        <a:t>Irrevocable Trust for Children Only</a:t>
                      </a:r>
                      <a:endParaRPr lang="en-US" sz="800" b="0" i="0" u="none" strike="noStrike" baseline="0" dirty="0" smtClean="0"/>
                    </a:p>
                    <a:p>
                      <a:r>
                        <a:rPr lang="en-US" sz="800" b="1" i="0" u="sng" strike="noStrike" baseline="0" dirty="0" smtClean="0"/>
                        <a:t>Advantages:</a:t>
                      </a:r>
                    </a:p>
                    <a:p>
                      <a:r>
                        <a:rPr lang="en-US" sz="800" kern="1200" dirty="0" smtClean="0">
                          <a:solidFill>
                            <a:schemeClr val="tx1"/>
                          </a:solidFill>
                          <a:latin typeface="+mn-lt"/>
                          <a:ea typeface="+mn-ea"/>
                          <a:cs typeface="+mn-cs"/>
                        </a:rPr>
                        <a:t>1) The value of the retirement plan accounts would not be includable in Mrs. Client’s estate for federal estate tax purposes upon her death.</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2) Annual required minimum distributions of retirement plan benefits would be based upon the life expectancy of the oldest of Mrs. Client’s children and a special distribution table that is not recalculated annually, which would be as described below for the next ten years.</a:t>
                      </a:r>
                    </a:p>
                    <a:p>
                      <a:r>
                        <a:rPr lang="en-CA" sz="800" kern="1200" dirty="0" smtClean="0">
                          <a:solidFill>
                            <a:schemeClr val="tx1"/>
                          </a:solidFill>
                          <a:latin typeface="+mn-lt"/>
                          <a:ea typeface="+mn-ea"/>
                          <a:cs typeface="+mn-cs"/>
                        </a:rPr>
                        <a:t> </a:t>
                      </a: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The above referenced distribution percentages are optimal from an income tax planning standpoint, as they are more favorable than the other alternatives because they result is the lowest annual required minimum distributions.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3) The retirement plan benefits would be protected from the creditors of Mrs. Client’s children after her death, except to the extent of any distributions actually made from the Trust to the children. </a:t>
                      </a:r>
                    </a:p>
                    <a:p>
                      <a:r>
                        <a:rPr lang="en-US" sz="800" kern="1200" dirty="0" smtClean="0">
                          <a:solidFill>
                            <a:schemeClr val="tx1"/>
                          </a:solidFill>
                          <a:latin typeface="+mn-lt"/>
                          <a:ea typeface="+mn-ea"/>
                          <a:cs typeface="+mn-cs"/>
                        </a:rPr>
                        <a:t> </a:t>
                      </a:r>
                      <a:r>
                        <a:rPr lang="en-US" sz="800" u="sng" kern="1200" dirty="0" smtClean="0">
                          <a:solidFill>
                            <a:schemeClr val="tx1"/>
                          </a:solidFill>
                          <a:latin typeface="+mn-lt"/>
                          <a:ea typeface="+mn-ea"/>
                          <a:cs typeface="+mn-cs"/>
                        </a:rPr>
                        <a:t>Disadvantages:</a:t>
                      </a: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1) Mrs. Client cannot benefit from the retirement plan accounts.</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2) Mrs. Client cannot control the disposition of the retirement plan funds upon her death.  The retirement plan funds will continue to be held pursuant to the terms of the Trust.</a:t>
                      </a:r>
                    </a:p>
                    <a:p>
                      <a:r>
                        <a:rPr lang="en-CA" sz="800" kern="1200" dirty="0" smtClean="0">
                          <a:solidFill>
                            <a:schemeClr val="tx1"/>
                          </a:solidFill>
                          <a:latin typeface="+mn-lt"/>
                          <a:ea typeface="+mn-ea"/>
                          <a:cs typeface="+mn-cs"/>
                        </a:rPr>
                        <a:t> </a:t>
                      </a:r>
                      <a:endParaRPr lang="en-US" sz="800" kern="1200" dirty="0" smtClean="0">
                        <a:solidFill>
                          <a:schemeClr val="tx1"/>
                        </a:solidFill>
                        <a:latin typeface="+mn-lt"/>
                        <a:ea typeface="+mn-ea"/>
                        <a:cs typeface="+mn-cs"/>
                      </a:endParaRPr>
                    </a:p>
                    <a:p>
                      <a:r>
                        <a:rPr lang="en-CA" sz="800" kern="1200" dirty="0" smtClean="0">
                          <a:solidFill>
                            <a:schemeClr val="tx1"/>
                          </a:solidFill>
                          <a:latin typeface="+mn-lt"/>
                          <a:ea typeface="+mn-ea"/>
                          <a:cs typeface="+mn-cs"/>
                        </a:rPr>
                        <a:t> </a:t>
                      </a:r>
                      <a:endParaRPr lang="en-US" sz="800" kern="1200" dirty="0" smtClean="0">
                        <a:solidFill>
                          <a:schemeClr val="tx1"/>
                        </a:solidFill>
                        <a:latin typeface="+mn-lt"/>
                        <a:ea typeface="+mn-ea"/>
                        <a:cs typeface="+mn-cs"/>
                      </a:endParaRPr>
                    </a:p>
                    <a:p>
                      <a:r>
                        <a:rPr lang="en-CA" sz="800" kern="1200" dirty="0" smtClean="0">
                          <a:solidFill>
                            <a:schemeClr val="tx1"/>
                          </a:solidFill>
                          <a:latin typeface="+mn-lt"/>
                          <a:ea typeface="+mn-ea"/>
                          <a:cs typeface="+mn-cs"/>
                        </a:rPr>
                        <a:t> </a:t>
                      </a:r>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2012:	3.0120%</a:t>
                      </a:r>
                    </a:p>
                    <a:p>
                      <a:r>
                        <a:rPr lang="en-US" sz="800" kern="1200" dirty="0" smtClean="0">
                          <a:solidFill>
                            <a:schemeClr val="tx1"/>
                          </a:solidFill>
                          <a:latin typeface="+mn-lt"/>
                          <a:ea typeface="+mn-ea"/>
                          <a:cs typeface="+mn-cs"/>
                        </a:rPr>
                        <a:t>2013:	3.1056%</a:t>
                      </a:r>
                    </a:p>
                    <a:p>
                      <a:r>
                        <a:rPr lang="en-US" sz="800" kern="1200" dirty="0" smtClean="0">
                          <a:solidFill>
                            <a:schemeClr val="tx1"/>
                          </a:solidFill>
                          <a:latin typeface="+mn-lt"/>
                          <a:ea typeface="+mn-ea"/>
                          <a:cs typeface="+mn-cs"/>
                        </a:rPr>
                        <a:t>2014:	3.2051%</a:t>
                      </a:r>
                    </a:p>
                    <a:p>
                      <a:r>
                        <a:rPr lang="en-US" sz="800" kern="1200" dirty="0" smtClean="0">
                          <a:solidFill>
                            <a:schemeClr val="tx1"/>
                          </a:solidFill>
                          <a:latin typeface="+mn-lt"/>
                          <a:ea typeface="+mn-ea"/>
                          <a:cs typeface="+mn-cs"/>
                        </a:rPr>
                        <a:t>2015:	3.3113%</a:t>
                      </a:r>
                    </a:p>
                    <a:p>
                      <a:r>
                        <a:rPr lang="en-US" sz="800" kern="1200" dirty="0" smtClean="0">
                          <a:solidFill>
                            <a:schemeClr val="tx1"/>
                          </a:solidFill>
                          <a:latin typeface="+mn-lt"/>
                          <a:ea typeface="+mn-ea"/>
                          <a:cs typeface="+mn-cs"/>
                        </a:rPr>
                        <a:t>2016:	3.4247%</a:t>
                      </a:r>
                    </a:p>
                    <a:p>
                      <a:r>
                        <a:rPr lang="en-US" sz="800" kern="1200" dirty="0" smtClean="0">
                          <a:solidFill>
                            <a:schemeClr val="tx1"/>
                          </a:solidFill>
                          <a:latin typeface="+mn-lt"/>
                          <a:ea typeface="+mn-ea"/>
                          <a:cs typeface="+mn-cs"/>
                        </a:rPr>
                        <a:t>2017:	3.5461%</a:t>
                      </a:r>
                    </a:p>
                    <a:p>
                      <a:r>
                        <a:rPr lang="en-US" sz="800" kern="1200" dirty="0" smtClean="0">
                          <a:solidFill>
                            <a:schemeClr val="tx1"/>
                          </a:solidFill>
                          <a:latin typeface="+mn-lt"/>
                          <a:ea typeface="+mn-ea"/>
                          <a:cs typeface="+mn-cs"/>
                        </a:rPr>
                        <a:t>2018:	3.6765%</a:t>
                      </a:r>
                    </a:p>
                    <a:p>
                      <a:r>
                        <a:rPr lang="en-US" sz="800" kern="1200" dirty="0" smtClean="0">
                          <a:solidFill>
                            <a:schemeClr val="tx1"/>
                          </a:solidFill>
                          <a:latin typeface="+mn-lt"/>
                          <a:ea typeface="+mn-ea"/>
                          <a:cs typeface="+mn-cs"/>
                        </a:rPr>
                        <a:t>2019:	3.8168%</a:t>
                      </a:r>
                    </a:p>
                    <a:p>
                      <a:r>
                        <a:rPr lang="en-US" sz="800" kern="1200" dirty="0" smtClean="0">
                          <a:solidFill>
                            <a:schemeClr val="tx1"/>
                          </a:solidFill>
                          <a:latin typeface="+mn-lt"/>
                          <a:ea typeface="+mn-ea"/>
                          <a:cs typeface="+mn-cs"/>
                        </a:rPr>
                        <a:t>2020:	3.9683%</a:t>
                      </a:r>
                      <a:endParaRPr lang="en-US" sz="800" dirty="0"/>
                    </a:p>
                  </a:txBody>
                  <a:tcPr/>
                </a:tc>
              </a:tr>
            </a:tbl>
          </a:graphicData>
        </a:graphic>
      </p:graphicFrame>
      <p:sp>
        <p:nvSpPr>
          <p:cNvPr id="5"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15</a:t>
            </a:fld>
            <a:endParaRPr lang="en-US" dirty="0"/>
          </a:p>
        </p:txBody>
      </p:sp>
      <p:sp>
        <p:nvSpPr>
          <p:cNvPr id="8" name="TextBox 7"/>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6400800"/>
          </a:xfrm>
          <a:prstGeom prst="rect">
            <a:avLst/>
          </a:prstGeom>
          <a:noFill/>
        </p:spPr>
        <p:txBody>
          <a:bodyPr>
            <a:normAutofit fontScale="62500" lnSpcReduction="20000"/>
          </a:bodyPr>
          <a:lstStyle/>
          <a:p>
            <a:pPr algn="ctr" fontAlgn="auto">
              <a:spcBef>
                <a:spcPts val="0"/>
              </a:spcBef>
              <a:spcAft>
                <a:spcPts val="0"/>
              </a:spcAft>
              <a:defRPr/>
            </a:pPr>
            <a:r>
              <a:rPr lang="en-CA" altLang="zh-CN"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SAMPLE LETTER TO CLIENT IN SECOND MARRIAGE TO SUGGEST UPDATING WILLS TO REQUIRE FIDUCIARIES TO MAKE A PORTABILITY ELECTION AFTER THE FIRST DEATH</a:t>
            </a:r>
            <a:endParaRPr lang="en-US" altLang="zh-CN"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fontAlgn="auto">
              <a:spcBef>
                <a:spcPts val="0"/>
              </a:spcBef>
              <a:spcAft>
                <a:spcPts val="0"/>
              </a:spcAft>
              <a:defRPr/>
            </a:pPr>
            <a:r>
              <a:rPr lang="en-CA" altLang="zh-CN"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a:t>
            </a:r>
            <a:endParaRPr lang="en-US" altLang="zh-CN"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fontAlgn="auto">
              <a:spcBef>
                <a:spcPts val="0"/>
              </a:spcBef>
              <a:spcAft>
                <a:spcPts val="0"/>
              </a:spcAft>
              <a:defRPr/>
            </a:pPr>
            <a:r>
              <a:rPr lang="en-US" dirty="0">
                <a:latin typeface="+mn-lt"/>
                <a:cs typeface="+mn-cs"/>
              </a:rPr>
              <a:t>_________, </a:t>
            </a:r>
            <a:r>
              <a:rPr lang="en-US" dirty="0" smtClean="0">
                <a:latin typeface="+mn-lt"/>
                <a:cs typeface="+mn-cs"/>
              </a:rPr>
              <a:t>2013</a:t>
            </a:r>
            <a:endParaRPr lang="en-US" dirty="0">
              <a:latin typeface="+mn-lt"/>
              <a:cs typeface="+mn-cs"/>
            </a:endParaRP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Dear Client with Second Marriage and Portability Concerns:</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I am sure that you are aware of the new estate tax law, which provides for </a:t>
            </a:r>
            <a:r>
              <a:rPr lang="en-US" dirty="0" smtClean="0">
                <a:latin typeface="+mn-lt"/>
                <a:cs typeface="+mn-cs"/>
              </a:rPr>
              <a:t>a$5,250,000 </a:t>
            </a:r>
            <a:r>
              <a:rPr lang="en-US" dirty="0">
                <a:latin typeface="+mn-lt"/>
                <a:cs typeface="+mn-cs"/>
              </a:rPr>
              <a:t>per person exclusion in </a:t>
            </a:r>
            <a:r>
              <a:rPr lang="en-US" dirty="0" smtClean="0">
                <a:latin typeface="+mn-lt"/>
                <a:cs typeface="+mn-cs"/>
              </a:rPr>
              <a:t>2013, </a:t>
            </a:r>
            <a:r>
              <a:rPr lang="en-US" dirty="0">
                <a:latin typeface="+mn-lt"/>
                <a:cs typeface="+mn-cs"/>
              </a:rPr>
              <a:t>and which will hopefully be extended into 2013 and beyond.  I am enclosing literature on the new rules.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The law also provides that if one spouse dies and does not use their $</a:t>
            </a:r>
            <a:r>
              <a:rPr lang="en-US" dirty="0" smtClean="0">
                <a:latin typeface="+mn-lt"/>
                <a:cs typeface="+mn-cs"/>
              </a:rPr>
              <a:t>5,250,000 </a:t>
            </a:r>
            <a:r>
              <a:rPr lang="en-US" dirty="0">
                <a:latin typeface="+mn-lt"/>
                <a:cs typeface="+mn-cs"/>
              </a:rPr>
              <a:t>exclusion, then the other spouse has use of any remaining exclusion, but only if a proper estate tax return is filed on the death of the first dying spouse, with a proper election being made.</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Where you have children by separate marriages, it is possible that the child or children of the first dying spouse will not want to go to the expense or inconvenience of filing an estate tax return and making this election.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We therefore recommend simple changes to your Wills to explicitly permit the surviving spouse or his or her family to require that this be done.</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In addition, we have form language to add to your present Trust to take the new estate tax and possible elimination of estate tax into account, as described in the attached letter.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Please let us know if you would like us to update your documents, which is a very simple and relatively inexpensive process.  We can also add language to your present Trust to update for changes made since this was signed, and to take into account the new rules.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I think that it would be advisable for us to get together in person, or at least by phone, to review your assets, liability and insurance logistics in order to make sure that things are properly balanced.  We may be able to simplify what you have now, or at least prepare to simplify in the future based upon the changes to the estate tax legislation.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I look forward to hearing from you with respect to this.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Best personal regards,</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Alan S. Gassman</a:t>
            </a:r>
          </a:p>
          <a:p>
            <a:pPr fontAlgn="auto">
              <a:spcBef>
                <a:spcPts val="0"/>
              </a:spcBef>
              <a:spcAft>
                <a:spcPts val="0"/>
              </a:spcAft>
              <a:defRPr/>
            </a:pPr>
            <a:endParaRPr lang="en-US" dirty="0">
              <a:latin typeface="+mn-lt"/>
              <a:cs typeface="+mn-cs"/>
            </a:endParaRPr>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16</a:t>
            </a:fld>
            <a:endParaRPr lang="en-US" dirty="0"/>
          </a:p>
        </p:txBody>
      </p:sp>
      <p:sp>
        <p:nvSpPr>
          <p:cNvPr id="5" name="TextBox 4"/>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Title 1"/>
          <p:cNvSpPr>
            <a:spLocks noGrp="1"/>
          </p:cNvSpPr>
          <p:nvPr>
            <p:ph type="title"/>
          </p:nvPr>
        </p:nvSpPr>
        <p:spPr>
          <a:xfrm>
            <a:off x="0" y="0"/>
            <a:ext cx="9144000" cy="944563"/>
          </a:xfrm>
        </p:spPr>
        <p:txBody>
          <a:bodyPr/>
          <a:lstStyle/>
          <a:p>
            <a:pPr eaLnBrk="1" fontAlgn="auto" hangingPunct="1">
              <a:spcAft>
                <a:spcPts val="0"/>
              </a:spcAft>
              <a:defRPr/>
            </a:pPr>
            <a:r>
              <a:rPr lang="en-US" sz="2000" dirty="0" smtClean="0"/>
              <a:t>Potential Codicil Language To Permit Decedent’s Heirs to Require and Pay for Portability Election and Form 706 Filing</a:t>
            </a:r>
          </a:p>
        </p:txBody>
      </p:sp>
      <p:sp>
        <p:nvSpPr>
          <p:cNvPr id="172035" name="Content Placeholder 2"/>
          <p:cNvSpPr>
            <a:spLocks noGrp="1"/>
          </p:cNvSpPr>
          <p:nvPr>
            <p:ph idx="1"/>
          </p:nvPr>
        </p:nvSpPr>
        <p:spPr bwMode="auto">
          <a:xfrm>
            <a:off x="0" y="1219200"/>
            <a:ext cx="8758238" cy="4764088"/>
          </a:xfrm>
        </p:spPr>
        <p:txBody>
          <a:bodyPr wrap="square" numCol="1" anchor="t" anchorCtr="0" compatLnSpc="1">
            <a:prstTxWarp prst="textNoShape">
              <a:avLst/>
            </a:prstTxWarp>
            <a:noAutofit/>
          </a:bodyPr>
          <a:lstStyle/>
          <a:p>
            <a:pPr marL="0" indent="3175" algn="just" eaLnBrk="1" hangingPunct="1"/>
            <a:r>
              <a:rPr lang="en-US" sz="1600" b="0" cap="none" dirty="0" smtClean="0">
                <a:latin typeface="Arial" pitchFamily="34" charset="0"/>
                <a:cs typeface="Arial" pitchFamily="34" charset="0"/>
              </a:rPr>
              <a:t>To preserve flexibility to opt for portability after the death of the first dying spouse, suggest a Codicil to the client’s Will providing the surviving spouse with the right to require return preparation to facilitate portability (the filing of an estate tax return) and to possibly appoint a special administrator to serve for the purpose of signing the return, and to be compensated by the surviving spouse.  </a:t>
            </a:r>
          </a:p>
          <a:p>
            <a:pPr marL="0" indent="3175" algn="just" eaLnBrk="1" hangingPunct="1"/>
            <a:endParaRPr lang="en-US" sz="1600" b="0" cap="none" dirty="0" smtClean="0">
              <a:latin typeface="Arial" pitchFamily="34" charset="0"/>
              <a:cs typeface="Arial" pitchFamily="34" charset="0"/>
            </a:endParaRPr>
          </a:p>
          <a:p>
            <a:pPr marL="0" indent="3175" algn="just" eaLnBrk="1" hangingPunct="1"/>
            <a:r>
              <a:rPr lang="en-US" sz="1600" b="0" cap="none" dirty="0" smtClean="0">
                <a:latin typeface="Arial" pitchFamily="34" charset="0"/>
                <a:cs typeface="Arial" pitchFamily="34" charset="0"/>
              </a:rPr>
              <a:t>Treasury Regulation Section 20.6018-2 allows a special administrator be appointed under local law to file and sign a federal estate tax return.  In a situation where spouses have separate children, the children or advisors of the first dying spouse may prefer to serve as personal representatives and to control all aspects of estate administration, but the surviving spouse can be significantly benefitted by having the first spouse’s estate file an estate tax return and make a portability election.</a:t>
            </a:r>
          </a:p>
          <a:p>
            <a:pPr marL="0" indent="3175" algn="just" eaLnBrk="1" hangingPunct="1"/>
            <a:endParaRPr lang="en-US" sz="1600" b="0" cap="none" dirty="0" smtClean="0">
              <a:latin typeface="Arial" pitchFamily="34" charset="0"/>
              <a:cs typeface="Arial" pitchFamily="34" charset="0"/>
            </a:endParaRPr>
          </a:p>
          <a:p>
            <a:pPr marL="0" indent="3175" algn="just" eaLnBrk="1" hangingPunct="1"/>
            <a:r>
              <a:rPr lang="en-US" sz="1600" b="0" cap="none" dirty="0" smtClean="0">
                <a:latin typeface="Arial" pitchFamily="34" charset="0"/>
                <a:cs typeface="Arial" pitchFamily="34" charset="0"/>
              </a:rPr>
              <a:t>Potential language is as follows:</a:t>
            </a:r>
          </a:p>
          <a:p>
            <a:pPr marL="0" indent="3175" algn="just" eaLnBrk="1" hangingPunct="1">
              <a:buFont typeface="Wingdings" pitchFamily="2" charset="2"/>
              <a:buNone/>
            </a:pPr>
            <a:endParaRPr lang="en-US" sz="900" b="0" cap="none" dirty="0" smtClean="0">
              <a:latin typeface="Arial" pitchFamily="34" charset="0"/>
              <a:cs typeface="Arial" pitchFamily="34" charset="0"/>
            </a:endParaRPr>
          </a:p>
          <a:p>
            <a:pPr marL="0" indent="3175" algn="just" eaLnBrk="1" hangingPunct="1">
              <a:buFont typeface="Wingdings" pitchFamily="2" charset="2"/>
              <a:buNone/>
            </a:pPr>
            <a:r>
              <a:rPr lang="en-US" sz="1200" b="0" cap="none" dirty="0" smtClean="0">
                <a:latin typeface="Arial" pitchFamily="34" charset="0"/>
                <a:cs typeface="Arial" pitchFamily="34" charset="0"/>
              </a:rPr>
              <a:t>        I authorize my surviving spouse, _________, to appoint a board-certified estate planning lawyer, or a CPA who has done work for my family for at least 10 years, to serve as Special Administrator of this Last Will and Testament for the purpose of filing a federal estate tax return in order to assure that the DSUEA (Deceased Spouse Unused Exemption Amount) becomes available to my said spouse, with the Administrator to be compensated solely by my said spouse, and with any other expenses reasonably incurred by my personal representatives to accommodate such filing to be reimbursed to my estate.  Said appointment and cooperation need only to apply if my spouse survives me and executes a confirmation that such expenses will be paid by my said spouse.  Any dispute between the Administrator and my personal representative or representatives shall be resolved by </a:t>
            </a:r>
            <a:r>
              <a:rPr lang="en-US" sz="1200" b="0" u="sng" cap="none" dirty="0" smtClean="0">
                <a:latin typeface="Arial" pitchFamily="34" charset="0"/>
                <a:cs typeface="Arial" pitchFamily="34" charset="0"/>
              </a:rPr>
              <a:t>_________________, CPA.”</a:t>
            </a:r>
          </a:p>
          <a:p>
            <a:pPr marL="0" indent="3175" eaLnBrk="1" hangingPunct="1"/>
            <a:endParaRPr lang="en-US" sz="1200" b="0" cap="none" dirty="0" smtClean="0">
              <a:latin typeface="Arial" pitchFamily="34" charset="0"/>
              <a:cs typeface="Arial" pitchFamily="34" charset="0"/>
            </a:endParaRPr>
          </a:p>
        </p:txBody>
      </p:sp>
      <p:sp>
        <p:nvSpPr>
          <p:cNvPr id="5"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17</a:t>
            </a:fld>
            <a:endParaRPr lang="en-US" dirty="0"/>
          </a:p>
        </p:txBody>
      </p:sp>
      <p:sp>
        <p:nvSpPr>
          <p:cNvPr id="6" name="TextBox 5"/>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9296400" cy="5029200"/>
          </a:xfrm>
        </p:spPr>
        <p:txBody>
          <a:bodyPr>
            <a:noAutofit/>
          </a:bodyPr>
          <a:lstStyle/>
          <a:p>
            <a:pPr marL="742950" indent="-742950" algn="just">
              <a:buFont typeface="+mj-lt"/>
              <a:buAutoNum type="arabicPeriod" startAt="2"/>
            </a:pPr>
            <a:r>
              <a:rPr lang="en-US" sz="1600" dirty="0" smtClean="0"/>
              <a:t>Review the terms of the client’s revocable living trust to       </a:t>
            </a:r>
          </a:p>
          <a:p>
            <a:pPr marL="736600" indent="-390525" algn="just">
              <a:buNone/>
            </a:pPr>
            <a:r>
              <a:rPr lang="en-US" sz="1600" dirty="0" smtClean="0"/>
              <a:t>    maximize credit shelter trust funding.</a:t>
            </a:r>
          </a:p>
          <a:p>
            <a:pPr marL="912813" lvl="1" indent="-171450" algn="just"/>
            <a:r>
              <a:rPr lang="en-US" sz="1600" dirty="0" smtClean="0"/>
              <a:t>Evaluate what degree of funding on the first death will be necessary in view of portability.</a:t>
            </a:r>
          </a:p>
          <a:p>
            <a:pPr marL="912813" lvl="1" indent="-171450" algn="just"/>
            <a:r>
              <a:rPr lang="en-US" sz="1600" dirty="0" smtClean="0"/>
              <a:t>Should each spouse have a power of appointment over the revocable trust of the other to obtain a full step-up of all assets on death?  Review issues associated therewith.</a:t>
            </a:r>
          </a:p>
          <a:p>
            <a:pPr marL="912813" lvl="1" indent="-171450" algn="just"/>
            <a:r>
              <a:rPr lang="en-US" sz="1600" dirty="0" smtClean="0"/>
              <a:t>Consider whether to implement a joint trust with full credit shelter trust funding, and possibly a complete stepped-up basis on all joint assets on the first dying spouse’s death.</a:t>
            </a:r>
          </a:p>
          <a:p>
            <a:pPr marL="912813" lvl="1" indent="-171450" algn="just"/>
            <a:r>
              <a:rPr lang="en-US" sz="1600" dirty="0" smtClean="0"/>
              <a:t>Consider whether to establish a promissory note owed by one spouse to the other’s revocable trust in order to facilitate credit shelter trust funding.  Under the OID rules, you have to pay interest or report interest, but it washes on a joint return.</a:t>
            </a:r>
          </a:p>
          <a:p>
            <a:pPr marL="912813" lvl="1" indent="-171450" algn="just"/>
            <a:r>
              <a:rPr lang="en-US" sz="1600" dirty="0" smtClean="0"/>
              <a:t>Consider an Alaska community property trust.</a:t>
            </a:r>
          </a:p>
          <a:p>
            <a:pPr marL="912813" lvl="1" indent="-171450" algn="just"/>
            <a:r>
              <a:rPr lang="en-US" sz="1600" dirty="0" smtClean="0"/>
              <a:t>Wealthier spouse may give less wealthy spouse a power to appoint sufficient assets under wealthier spouse’s revocable trust, exercisable on death of less wealthy spouse, to fund a Credit Shelter Trust with assets held under wealthier spouse’s own revocable trust.  See Private Letter Ruling 200403094.</a:t>
            </a:r>
          </a:p>
          <a:p>
            <a:pPr algn="just">
              <a:buNone/>
            </a:pPr>
            <a:r>
              <a:rPr lang="en-US" sz="1200" dirty="0" smtClean="0"/>
              <a:t>	</a:t>
            </a:r>
            <a:endParaRPr lang="en-US" sz="1200" dirty="0"/>
          </a:p>
        </p:txBody>
      </p:sp>
      <p:sp>
        <p:nvSpPr>
          <p:cNvPr id="2" name="Title 1"/>
          <p:cNvSpPr>
            <a:spLocks noGrp="1"/>
          </p:cNvSpPr>
          <p:nvPr>
            <p:ph type="title"/>
          </p:nvPr>
        </p:nvSpPr>
        <p:spPr>
          <a:xfrm>
            <a:off x="0" y="0"/>
            <a:ext cx="9144000" cy="1051560"/>
          </a:xfrm>
        </p:spPr>
        <p:txBody>
          <a:bodyPr>
            <a:normAutofit fontScale="90000"/>
          </a:bodyPr>
          <a:lstStyle/>
          <a:p>
            <a:r>
              <a:rPr lang="en-US" dirty="0" smtClean="0"/>
              <a:t>Action Checklist for 2013 Estate and Entity/Asset Structuring Update</a:t>
            </a:r>
            <a:endParaRPr lang="en-US" dirty="0"/>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18</a:t>
            </a:fld>
            <a:endParaRPr lang="en-US" dirty="0"/>
          </a:p>
        </p:txBody>
      </p:sp>
      <p:sp>
        <p:nvSpPr>
          <p:cNvPr id="5" name="TextBox 4"/>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TextBox 2"/>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pPr algn="ctr"/>
            <a:r>
              <a:rPr lang="en-US" altLang="zh-CN" sz="1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Sample Language To Fund a Credit Shelter Trust at Less Wealthier Spouse’s Death with Assets Held Under Wealthier Spouse’s Living Trust</a:t>
            </a:r>
          </a:p>
        </p:txBody>
      </p:sp>
      <p:sp>
        <p:nvSpPr>
          <p:cNvPr id="75779" name="TextBox 4"/>
          <p:cNvSpPr txBox="1">
            <a:spLocks noChangeArrowheads="1"/>
          </p:cNvSpPr>
          <p:nvPr/>
        </p:nvSpPr>
        <p:spPr bwMode="auto">
          <a:xfrm>
            <a:off x="0" y="833438"/>
            <a:ext cx="9144000" cy="5715000"/>
          </a:xfrm>
          <a:prstGeom prst="rect">
            <a:avLst/>
          </a:prstGeom>
          <a:noFill/>
          <a:ln w="9525">
            <a:noFill/>
            <a:miter lim="800000"/>
            <a:headEnd/>
            <a:tailEnd/>
          </a:ln>
        </p:spPr>
        <p:txBody>
          <a:bodyPr/>
          <a:lstStyle/>
          <a:p>
            <a:r>
              <a:rPr lang="en-US" sz="1200" b="1" u="sng">
                <a:latin typeface="Calibri" pitchFamily="34" charset="0"/>
              </a:rPr>
              <a:t>SAMPLE LANGUAGE FOR WEALTHIER SPOUSE’S LIVING TRUST:</a:t>
            </a:r>
          </a:p>
          <a:p>
            <a:endParaRPr lang="en-US" sz="1200">
              <a:latin typeface="Calibri" pitchFamily="34" charset="0"/>
            </a:endParaRPr>
          </a:p>
          <a:p>
            <a:pPr algn="just"/>
            <a:r>
              <a:rPr lang="en-US" sz="1200" u="sng">
                <a:latin typeface="Calibri" pitchFamily="34" charset="0"/>
              </a:rPr>
              <a:t>Lifetime Power of Appointment in Mary L. Smith.</a:t>
            </a:r>
            <a:r>
              <a:rPr lang="en-US" sz="1200">
                <a:latin typeface="Calibri" pitchFamily="34" charset="0"/>
              </a:rPr>
              <a:t>  During my lifetime, and so long as I am married to JOHN B. SMITH, MARY L. SMITH shall have a lifetime testamentary power of appointment, exercisable by a written instrument executed by her in the presence of two witnesses and a notary, to be effective upon her death, to appoint an amount in value of Trust assets equal to the excess of (a) the maximum amount that she may pass without being subject to federal estate tax at the time of her death, and (b) the amount of her personal assets and the value of any other assets includable in her gross estate, less any assets includable in her gross estate which qualify for the federal estate tax marital deduction, but in no event more than $2,500,000.  I recognize that the maximum amount that she would be able to pass free of estate tax will be based upon the then applicable estate tax exemption amount, less lifetime taxable gifts that she will have made.  For example, if MARY L. SMITH survives me and has $400,000 in personal assets, we have a $1,000,000 joint with right of survivorship account, and upon her death I therefore own the entire joint account outright and inherit $25,000 of the $400,000 in assets that she has under her Will, then if at the time of her death the federal estate tax exemption is $2,500,000 but she has made a $500,000 taxable gift during her lifetime, then the amount subject to this power will be based upon $2,500,000 minus the $500,000 lifetime gift minus $375,000 for a total of $1,625,000.  All valuation shall be based upon date of death values.  Such power of appointment may be exercisable by her only under a Last Will and Testament or applicable Codicil duly admitted to probate in a court of competent jurisdiction.</a:t>
            </a:r>
          </a:p>
          <a:p>
            <a:endParaRPr lang="en-US" sz="1200">
              <a:latin typeface="Calibri" pitchFamily="34" charset="0"/>
            </a:endParaRPr>
          </a:p>
          <a:p>
            <a:r>
              <a:rPr lang="en-US" sz="1200" b="1" u="sng">
                <a:latin typeface="Calibri" pitchFamily="34" charset="0"/>
              </a:rPr>
              <a:t>SAMPLE LANGUAGE FOR LESS WEALTHIER SPOUSE’S LAST WILL AND TESTAMENT:</a:t>
            </a:r>
          </a:p>
          <a:p>
            <a:endParaRPr lang="en-US" sz="1200" b="1" u="sng">
              <a:latin typeface="Calibri" pitchFamily="34" charset="0"/>
            </a:endParaRPr>
          </a:p>
          <a:p>
            <a:pPr algn="just"/>
            <a:r>
              <a:rPr lang="en-US" sz="1200" u="sng">
                <a:latin typeface="Calibri" pitchFamily="34" charset="0"/>
              </a:rPr>
              <a:t>Exercise of Testamentary Power of Appointment.</a:t>
            </a:r>
            <a:r>
              <a:rPr lang="en-US" sz="1200">
                <a:latin typeface="Calibri" pitchFamily="34" charset="0"/>
              </a:rPr>
              <a:t> I recognize that I have a testamentary power of appointment provided to me under the JOHN B. SMITH REVOCABLE TRUST being amended and restated this date, and in the event that I predecease JOHN B. SMITH, I hereby exercise such testamentary power of appointment, but only to the extent that property under the JOHN B. SMITH REVOCABLE TRUST that does not exceed the maximum amount that can pass free of estate tax in the matter of my estate after taking into consideration any and all marital deduction devise, and in no event exceeding the amount of $2,500,000. </a:t>
            </a:r>
          </a:p>
          <a:p>
            <a:pPr algn="just"/>
            <a:endParaRPr lang="en-US" sz="1200" b="1" u="sng">
              <a:latin typeface="Calibri" pitchFamily="34" charset="0"/>
            </a:endParaRPr>
          </a:p>
          <a:p>
            <a:pPr algn="just"/>
            <a:r>
              <a:rPr lang="en-US" sz="1200">
                <a:latin typeface="Calibri" pitchFamily="34" charset="0"/>
              </a:rPr>
              <a:t>The amount so devised shall be devised to the MARY L. SMITH LIVING TRUST, with the residue of my estate as set forth in Section 4.1 of this Last Will and Testament, in order to facilitate funding of the SMITH FAMILY TRUST with the maximum amount that can pass estate tax free to benefit my said husband without being subject to federal estate tax in his estate.</a:t>
            </a:r>
            <a:endParaRPr lang="en-US" sz="1200" b="1" u="sng">
              <a:latin typeface="Calibri" pitchFamily="34" charset="0"/>
            </a:endParaRPr>
          </a:p>
          <a:p>
            <a:endParaRPr lang="en-US" sz="1200" b="1" u="sng">
              <a:latin typeface="Calibri" pitchFamily="34" charset="0"/>
            </a:endParaRPr>
          </a:p>
        </p:txBody>
      </p:sp>
      <p:sp>
        <p:nvSpPr>
          <p:cNvPr id="5"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19</a:t>
            </a:fld>
            <a:endParaRPr lang="en-US" dirty="0"/>
          </a:p>
        </p:txBody>
      </p:sp>
      <p:sp>
        <p:nvSpPr>
          <p:cNvPr id="6" name="TextBox 5"/>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descr="Top portion only.JPG"/>
          <p:cNvPicPr>
            <a:picLocks noChangeAspect="1"/>
          </p:cNvPicPr>
          <p:nvPr/>
        </p:nvPicPr>
        <p:blipFill>
          <a:blip r:embed="rId2" cstate="print"/>
          <a:stretch>
            <a:fillRect/>
          </a:stretch>
        </p:blipFill>
        <p:spPr>
          <a:xfrm>
            <a:off x="30480" y="381000"/>
            <a:ext cx="9113520" cy="5349240"/>
          </a:xfrm>
          <a:prstGeom prst="rect">
            <a:avLst/>
          </a:prstGeom>
        </p:spPr>
      </p:pic>
      <p:pic>
        <p:nvPicPr>
          <p:cNvPr id="5" name="Picture 4" descr="6-13-11 018.JPG"/>
          <p:cNvPicPr>
            <a:picLocks noChangeAspect="1"/>
          </p:cNvPicPr>
          <p:nvPr/>
        </p:nvPicPr>
        <p:blipFill>
          <a:blip r:embed="rId3" cstate="print"/>
          <a:stretch>
            <a:fillRect/>
          </a:stretch>
        </p:blipFill>
        <p:spPr>
          <a:xfrm>
            <a:off x="1066800" y="4648200"/>
            <a:ext cx="1657350" cy="2209800"/>
          </a:xfrm>
          <a:prstGeom prst="rect">
            <a:avLst/>
          </a:prstGeom>
        </p:spPr>
      </p:pic>
      <p:sp>
        <p:nvSpPr>
          <p:cNvPr id="7" name="TextBox 6"/>
          <p:cNvSpPr txBox="1"/>
          <p:nvPr/>
        </p:nvSpPr>
        <p:spPr>
          <a:xfrm>
            <a:off x="2895600" y="5638800"/>
            <a:ext cx="6019800" cy="1077218"/>
          </a:xfrm>
          <a:prstGeom prst="rect">
            <a:avLst/>
          </a:prstGeom>
          <a:noFill/>
        </p:spPr>
        <p:txBody>
          <a:bodyPr wrap="square" rtlCol="0">
            <a:spAutoFit/>
          </a:bodyPr>
          <a:lstStyle/>
          <a:p>
            <a:r>
              <a:rPr lang="en-US" sz="1600" dirty="0" smtClean="0"/>
              <a:t>To register please visit: </a:t>
            </a:r>
            <a:r>
              <a:rPr lang="en-US" sz="1600" dirty="0" smtClean="0">
                <a:hlinkClick r:id="rId4"/>
              </a:rPr>
              <a:t>https://www2.gotomeeting.com/register/933123114</a:t>
            </a:r>
            <a:r>
              <a:rPr lang="en-US" sz="1600" dirty="0" smtClean="0"/>
              <a:t> or email agassman@gassmanpa.com or janine@gassmanpa.com</a:t>
            </a:r>
            <a:endParaRPr lang="en-US" sz="1600" dirty="0"/>
          </a:p>
        </p:txBody>
      </p:sp>
      <p:sp>
        <p:nvSpPr>
          <p:cNvPr id="8" name="Slide Number Placeholder 7"/>
          <p:cNvSpPr>
            <a:spLocks noGrp="1"/>
          </p:cNvSpPr>
          <p:nvPr>
            <p:ph type="sldNum" sz="quarter" idx="12"/>
          </p:nvPr>
        </p:nvSpPr>
        <p:spPr/>
        <p:txBody>
          <a:bodyPr/>
          <a:lstStyle/>
          <a:p>
            <a:fld id="{14F5C613-29AF-4EAA-8166-22D33E210C9A}"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029200"/>
          </a:xfrm>
        </p:spPr>
        <p:txBody>
          <a:bodyPr>
            <a:noAutofit/>
          </a:bodyPr>
          <a:lstStyle/>
          <a:p>
            <a:pPr marL="342900" indent="-342900" algn="just">
              <a:buFont typeface="+mj-lt"/>
              <a:buAutoNum type="arabicPeriod" startAt="3"/>
            </a:pPr>
            <a:r>
              <a:rPr lang="en-US" sz="1400" dirty="0" smtClean="0"/>
              <a:t>Consider strategies to cause a step-up in the income tax basis of assets on the death of a client.</a:t>
            </a:r>
          </a:p>
          <a:p>
            <a:pPr lvl="1" algn="just"/>
            <a:r>
              <a:rPr lang="en-US" sz="1400" dirty="0" smtClean="0"/>
              <a:t>Determine whether to restructure entities that would cause a valuation discount on death- it may now be preferable to have no discount and a full stepped-up income tax basis for appreciated assets.</a:t>
            </a:r>
          </a:p>
          <a:p>
            <a:pPr lvl="1" algn="just"/>
            <a:r>
              <a:rPr lang="en-US" sz="1400" dirty="0" smtClean="0"/>
              <a:t>Consider amending operating agreements and partnership agreements to reduce or remove the restrictions that generate discounts so that on the death of the grantor the step-up in basis on these assets will be greater.</a:t>
            </a:r>
          </a:p>
          <a:p>
            <a:pPr lvl="1" algn="just"/>
            <a:r>
              <a:rPr lang="en-US" sz="1400" dirty="0" smtClean="0"/>
              <a:t>Consider distributing assets out of LLCs or partnerships to the members and partners so gifting trusts established as grantor trusts could possibly get a full step-up in basis on these assets on the death of the grantor.</a:t>
            </a:r>
          </a:p>
          <a:p>
            <a:pPr lvl="1" algn="just"/>
            <a:r>
              <a:rPr lang="en-US" sz="1400" dirty="0" smtClean="0"/>
              <a:t>Amend revocable trusts to provide that a committee of “independent fiduciaries” could have the power to bestow a general power of appointment on the surviving spouse to cause a step-up in basis on assets that might not otherwise receive such a step-up.</a:t>
            </a:r>
          </a:p>
          <a:p>
            <a:pPr lvl="1" algn="just"/>
            <a:r>
              <a:rPr lang="en-US" sz="1400" dirty="0" smtClean="0"/>
              <a:t>Consider reforming irrevocable trusts previously established by the client for estate tax avoidance purposes to provide the client with a testamentary general power of appointment or another power over the trust assets that would cause them to be included in his gross estate for estate tax purposes in order to cause a step-up in income tax basis on the death of the grantor.</a:t>
            </a:r>
          </a:p>
          <a:p>
            <a:pPr lvl="1" algn="just">
              <a:buNone/>
            </a:pPr>
            <a:endParaRPr lang="en-US" sz="1050" dirty="0" smtClean="0"/>
          </a:p>
          <a:p>
            <a:pPr algn="just">
              <a:buNone/>
            </a:pPr>
            <a:endParaRPr lang="en-US" sz="1400" dirty="0" smtClean="0"/>
          </a:p>
          <a:p>
            <a:pPr lvl="1" algn="just">
              <a:buNone/>
            </a:pPr>
            <a:endParaRPr lang="en-US" sz="1400" dirty="0" smtClean="0"/>
          </a:p>
        </p:txBody>
      </p:sp>
      <p:sp>
        <p:nvSpPr>
          <p:cNvPr id="2" name="Title 1"/>
          <p:cNvSpPr>
            <a:spLocks noGrp="1"/>
          </p:cNvSpPr>
          <p:nvPr>
            <p:ph type="title"/>
          </p:nvPr>
        </p:nvSpPr>
        <p:spPr>
          <a:xfrm>
            <a:off x="0" y="0"/>
            <a:ext cx="9144000" cy="1051560"/>
          </a:xfrm>
        </p:spPr>
        <p:txBody>
          <a:bodyPr>
            <a:normAutofit fontScale="90000"/>
          </a:bodyPr>
          <a:lstStyle/>
          <a:p>
            <a:r>
              <a:rPr lang="en-US" dirty="0" smtClean="0"/>
              <a:t>Action Checklist for 2013 Estate and Entity/Asset Structuring Update</a:t>
            </a:r>
            <a:endParaRPr lang="en-US" dirty="0"/>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20</a:t>
            </a:fld>
            <a:endParaRPr lang="en-US" dirty="0"/>
          </a:p>
        </p:txBody>
      </p:sp>
      <p:sp>
        <p:nvSpPr>
          <p:cNvPr id="5" name="TextBox 4"/>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600200"/>
          <a:ext cx="9144000" cy="1295400"/>
        </p:xfrm>
        <a:graphic>
          <a:graphicData uri="http://schemas.openxmlformats.org/drawingml/2006/table">
            <a:tbl>
              <a:tblPr firstRow="1" bandRow="1">
                <a:tableStyleId>{2D5ABB26-0587-4C30-8999-92F81FD0307C}</a:tableStyleId>
              </a:tblPr>
              <a:tblGrid>
                <a:gridCol w="9144000"/>
              </a:tblGrid>
              <a:tr h="12954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b="0" baseline="0" dirty="0" smtClean="0"/>
                        <a:t>4. Facilitate having Credit Shelter Trust language be flexible to allow trust assets to be includable in the estate of the surviving spouse to get an income tax basis step-up.</a:t>
                      </a:r>
                      <a:endParaRPr lang="en-US" sz="2200" b="0" dirty="0"/>
                    </a:p>
                  </a:txBody>
                  <a:tcPr/>
                </a:tc>
              </a:tr>
            </a:tbl>
          </a:graphicData>
        </a:graphic>
      </p:graphicFrame>
      <p:sp>
        <p:nvSpPr>
          <p:cNvPr id="6"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21</a:t>
            </a:fld>
            <a:endParaRPr lang="en-US" dirty="0"/>
          </a:p>
        </p:txBody>
      </p:sp>
      <p:sp>
        <p:nvSpPr>
          <p:cNvPr id="7" name="TextBox 6"/>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
        <p:nvSpPr>
          <p:cNvPr id="8" name="Title 1"/>
          <p:cNvSpPr txBox="1">
            <a:spLocks/>
          </p:cNvSpPr>
          <p:nvPr/>
        </p:nvSpPr>
        <p:spPr>
          <a:xfrm>
            <a:off x="0" y="0"/>
            <a:ext cx="9144000" cy="1051560"/>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Action Checklist for 2013 Estate and Entity/Asset Structuring Update</a:t>
            </a:r>
            <a:endParaRPr kumimoji="0" lang="en-U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3525" y="1371600"/>
          <a:ext cx="8621078" cy="5101180"/>
        </p:xfrm>
        <a:graphic>
          <a:graphicData uri="http://schemas.openxmlformats.org/drawingml/2006/table">
            <a:tbl>
              <a:tblPr firstRow="1" bandRow="1">
                <a:tableStyleId>{2D5ABB26-0587-4C30-8999-92F81FD0307C}</a:tableStyleId>
              </a:tblPr>
              <a:tblGrid>
                <a:gridCol w="3161062"/>
                <a:gridCol w="2284698"/>
                <a:gridCol w="3175318"/>
              </a:tblGrid>
              <a:tr h="376746">
                <a:tc>
                  <a:txBody>
                    <a:bodyPr/>
                    <a:lstStyle/>
                    <a:p>
                      <a:pPr algn="ctr"/>
                      <a:r>
                        <a:rPr lang="en-US" sz="1800" dirty="0" smtClean="0"/>
                        <a:t>CHOICE</a:t>
                      </a:r>
                      <a:endParaRPr lang="en-US" sz="1800" b="1" dirty="0"/>
                    </a:p>
                  </a:txBody>
                  <a:tcPr marT="45737" marB="45737"/>
                </a:tc>
                <a:tc>
                  <a:txBody>
                    <a:bodyPr/>
                    <a:lstStyle/>
                    <a:p>
                      <a:pPr algn="ctr"/>
                      <a:r>
                        <a:rPr lang="en-US" sz="1800" dirty="0" smtClean="0"/>
                        <a:t>ADVANTAGES</a:t>
                      </a:r>
                      <a:endParaRPr lang="en-US" sz="1800" b="1" dirty="0"/>
                    </a:p>
                  </a:txBody>
                  <a:tcPr marT="45737" marB="45737"/>
                </a:tc>
                <a:tc>
                  <a:txBody>
                    <a:bodyPr/>
                    <a:lstStyle/>
                    <a:p>
                      <a:pPr algn="ctr"/>
                      <a:r>
                        <a:rPr lang="en-US" sz="1800" dirty="0" smtClean="0"/>
                        <a:t>DISADVANTAGES</a:t>
                      </a:r>
                      <a:endParaRPr lang="en-US" sz="1800" b="1" dirty="0"/>
                    </a:p>
                  </a:txBody>
                  <a:tcPr marT="45737" marB="45737"/>
                </a:tc>
              </a:tr>
              <a:tr h="4236529">
                <a:tc>
                  <a:txBody>
                    <a:bodyPr/>
                    <a:lstStyle/>
                    <a:p>
                      <a:pPr marL="173038" indent="0"/>
                      <a:r>
                        <a:rPr lang="en-US" sz="1600" dirty="0" smtClean="0"/>
                        <a:t>1. </a:t>
                      </a:r>
                      <a:r>
                        <a:rPr lang="en-US" sz="1600" u="sng" dirty="0" smtClean="0"/>
                        <a:t>Outright Marital</a:t>
                      </a:r>
                      <a:r>
                        <a:rPr lang="en-US" sz="1600" u="sng" baseline="0" dirty="0" smtClean="0"/>
                        <a:t> Devise with Disclaimer to Credit Shelter Trust Permitted</a:t>
                      </a:r>
                      <a:r>
                        <a:rPr lang="en-US" sz="1600" u="none" baseline="0" dirty="0" smtClean="0"/>
                        <a:t>.  In lieu of a devise to a Credit Shelter Trust, everything is devised outright to the surviving spouse, with the spouse having the ability to disclaim all or a portion of these assets into the Credit Shelter Trust.</a:t>
                      </a:r>
                      <a:endParaRPr lang="en-US" sz="1600" u="sng" dirty="0"/>
                    </a:p>
                  </a:txBody>
                  <a:tcPr marT="45737" marB="45737"/>
                </a:tc>
                <a:tc>
                  <a:txBody>
                    <a:bodyPr/>
                    <a:lstStyle/>
                    <a:p>
                      <a:pPr marL="173038" indent="0">
                        <a:buAutoNum type="arabicPeriod"/>
                      </a:pPr>
                      <a:r>
                        <a:rPr lang="en-US" sz="1600" dirty="0" smtClean="0"/>
                        <a:t>Easy to understand and insert into present and future trust documents.</a:t>
                      </a:r>
                      <a:endParaRPr lang="en-US" sz="1600" dirty="0"/>
                    </a:p>
                    <a:p>
                      <a:pPr marL="173038" indent="0">
                        <a:buAutoNum type="arabicPeriod"/>
                      </a:pPr>
                      <a:r>
                        <a:rPr lang="en-US" sz="1600" baseline="0" dirty="0"/>
                        <a:t> </a:t>
                      </a:r>
                      <a:r>
                        <a:rPr lang="en-US" sz="1600" baseline="0" dirty="0" smtClean="0"/>
                        <a:t>Would be simple to administer.</a:t>
                      </a:r>
                    </a:p>
                    <a:p>
                      <a:pPr marL="173038" indent="0">
                        <a:buAutoNum type="arabicPeriod"/>
                      </a:pPr>
                      <a:r>
                        <a:rPr lang="en-US" sz="1600" baseline="0" dirty="0" smtClean="0"/>
                        <a:t>Allows the surviving spouse to decide which assets he or she will own outright and which assets will be held in trust for his or her benefit.</a:t>
                      </a:r>
                      <a:endParaRPr lang="en-US" sz="1600" dirty="0" smtClean="0"/>
                    </a:p>
                  </a:txBody>
                  <a:tcPr marT="45737" marB="45737"/>
                </a:tc>
                <a:tc>
                  <a:txBody>
                    <a:bodyPr/>
                    <a:lstStyle/>
                    <a:p>
                      <a:pPr marL="233363" indent="3175">
                        <a:buAutoNum type="arabicPeriod"/>
                        <a:tabLst/>
                      </a:pPr>
                      <a:r>
                        <a:rPr lang="en-US" sz="1600" dirty="0" smtClean="0"/>
                        <a:t>In some states this may expose assets to creditors of the</a:t>
                      </a:r>
                      <a:r>
                        <a:rPr lang="en-US" sz="1600" baseline="0" dirty="0" smtClean="0"/>
                        <a:t> surviving spouse if the creditors exist when the first dying spouse passes.</a:t>
                      </a:r>
                    </a:p>
                    <a:p>
                      <a:pPr marL="233363" indent="3175">
                        <a:buAutoNum type="arabicPeriod"/>
                        <a:tabLst/>
                      </a:pPr>
                      <a:r>
                        <a:rPr lang="en-US" sz="1600" baseline="0" dirty="0" smtClean="0"/>
                        <a:t> Surviving spouse loses his or her power to appoint how trust assets in the Trust pass on his or her subsequent death (to the extent of the assets disclaimed into the Trust).</a:t>
                      </a:r>
                    </a:p>
                    <a:p>
                      <a:pPr marL="233363" indent="3175" algn="just">
                        <a:buAutoNum type="arabicPeriod"/>
                        <a:tabLst/>
                      </a:pPr>
                      <a:r>
                        <a:rPr lang="en-US" sz="1600" baseline="0" dirty="0" smtClean="0"/>
                        <a:t>The surviving spouse may be trustee only if his or her ability to distribute the trust assets is limited by an ascertainable standard.</a:t>
                      </a:r>
                    </a:p>
                  </a:txBody>
                  <a:tcPr marT="45737" marB="45737"/>
                </a:tc>
              </a:tr>
            </a:tbl>
          </a:graphicData>
        </a:graphic>
      </p:graphicFrame>
      <p:sp>
        <p:nvSpPr>
          <p:cNvPr id="2" name="Title 1"/>
          <p:cNvSpPr txBox="1">
            <a:spLocks/>
          </p:cNvSpPr>
          <p:nvPr/>
        </p:nvSpPr>
        <p:spPr>
          <a:xfrm>
            <a:off x="0" y="0"/>
            <a:ext cx="9144000" cy="609600"/>
          </a:xfrm>
          <a:prstGeom prst="rect">
            <a:avLst/>
          </a:prstGeom>
        </p:spPr>
        <p:txBody>
          <a:bodyPr/>
          <a:lstStyle/>
          <a:p>
            <a:pPr algn="ctr" eaLnBrk="0" fontAlgn="auto" hangingPunct="0">
              <a:spcBef>
                <a:spcPts val="0"/>
              </a:spcBef>
              <a:spcAft>
                <a:spcPts val="0"/>
              </a:spcAft>
              <a:defRPr/>
            </a:pPr>
            <a:r>
              <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Methods of Providing a Stepped-Up Basis on the Surviving Spouse’s Death for Assets That Would Typically Be Held Under a Credit Shelter Trust to Avoid Estate Tax</a:t>
            </a:r>
            <a:endParaRPr lang="en-US" sz="24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39946" name="TextBox 3"/>
          <p:cNvSpPr txBox="1">
            <a:spLocks noChangeArrowheads="1"/>
          </p:cNvSpPr>
          <p:nvPr/>
        </p:nvSpPr>
        <p:spPr bwMode="auto">
          <a:xfrm>
            <a:off x="0" y="609600"/>
            <a:ext cx="9144000" cy="369888"/>
          </a:xfrm>
          <a:prstGeom prst="rect">
            <a:avLst/>
          </a:prstGeom>
          <a:noFill/>
          <a:ln w="9525">
            <a:noFill/>
            <a:miter lim="800000"/>
            <a:headEnd/>
            <a:tailEnd/>
          </a:ln>
        </p:spPr>
        <p:txBody>
          <a:bodyPr>
            <a:spAutoFit/>
          </a:bodyPr>
          <a:lstStyle/>
          <a:p>
            <a:r>
              <a:rPr lang="en-US" dirty="0">
                <a:latin typeface="Calibri" pitchFamily="34" charset="0"/>
              </a:rPr>
              <a:t>				</a:t>
            </a:r>
          </a:p>
        </p:txBody>
      </p:sp>
      <p:sp>
        <p:nvSpPr>
          <p:cNvPr id="6"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22</a:t>
            </a:fld>
            <a:endParaRPr lang="en-US" dirty="0"/>
          </a:p>
        </p:txBody>
      </p:sp>
      <p:sp>
        <p:nvSpPr>
          <p:cNvPr id="7" name="TextBox 6"/>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0" y="0"/>
            <a:ext cx="9144000" cy="5851525"/>
          </a:xfrm>
          <a:prstGeom prst="rect">
            <a:avLst/>
          </a:prstGeom>
          <a:noFill/>
          <a:ln>
            <a:noFill/>
          </a:ln>
          <a:extLst/>
        </p:spPr>
        <p:txBody>
          <a:bodyPr>
            <a:normAutofit fontScale="92500" lnSpcReduction="10000"/>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r>
              <a:rPr lang="en-US" sz="22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CREDIT SHELTER TRUST ALTERNATIVES FOR CLIENTS WHO WANT FLEXIBILITY IN THEIR PLANNING</a:t>
            </a:r>
          </a:p>
          <a:p>
            <a:pPr algn="ctr" eaLnBrk="1" fontAlgn="auto" hangingPunct="1">
              <a:spcBef>
                <a:spcPts val="0"/>
              </a:spcBef>
              <a:spcAft>
                <a:spcPts val="0"/>
              </a:spcAft>
              <a:defRPr/>
            </a:pPr>
            <a:endParaRPr lang="en-US" b="1" dirty="0" smtClean="0">
              <a:cs typeface="+mn-cs"/>
            </a:endParaRPr>
          </a:p>
          <a:p>
            <a:pPr algn="just" eaLnBrk="1" fontAlgn="auto" hangingPunct="1">
              <a:spcBef>
                <a:spcPts val="0"/>
              </a:spcBef>
              <a:spcAft>
                <a:spcPts val="0"/>
              </a:spcAft>
              <a:defRPr/>
            </a:pPr>
            <a:r>
              <a:rPr lang="en-US" b="1" i="1" u="sng" dirty="0" smtClean="0">
                <a:cs typeface="+mn-cs"/>
              </a:rPr>
              <a:t>Alternative #1</a:t>
            </a:r>
            <a:r>
              <a:rPr lang="en-US" dirty="0" smtClean="0">
                <a:cs typeface="+mn-cs"/>
              </a:rPr>
              <a:t> </a:t>
            </a:r>
            <a:r>
              <a:rPr lang="en-US" b="1" i="1" u="sng" dirty="0" smtClean="0">
                <a:cs typeface="+mn-cs"/>
              </a:rPr>
              <a:t>Outright Marital Devise with Disclaimer to Credit Shelter Trust Permitted.</a:t>
            </a:r>
            <a:r>
              <a:rPr lang="en-US" dirty="0" smtClean="0">
                <a:cs typeface="+mn-cs"/>
              </a:rPr>
              <a:t> Under this strategy, the first dying spouse’s trust can provide for an outright devise to the surviving spouse, and to the extent that the outright devise is disclaimed by the surviving spouse, the trust assets would pass to a “Disclaimer Shelter Trust.”  The Disclaimer Shelter Trust is essentially a Credit Shelter Trust that would not be subject to federal estate tax on the surviving spouse’s subsequent death.  This technique is described in great detail in BNA portfolio 800-2nd, at Section XII.C.1. </a:t>
            </a:r>
          </a:p>
          <a:p>
            <a:pPr algn="just" eaLnBrk="1" fontAlgn="auto" hangingPunct="1">
              <a:spcBef>
                <a:spcPts val="0"/>
              </a:spcBef>
              <a:spcAft>
                <a:spcPts val="0"/>
              </a:spcAft>
              <a:defRPr/>
            </a:pPr>
            <a:endParaRPr lang="en-US" b="1" i="1" u="sng" dirty="0" smtClean="0">
              <a:cs typeface="+mn-cs"/>
            </a:endParaRPr>
          </a:p>
          <a:p>
            <a:pPr algn="just" eaLnBrk="1" fontAlgn="auto" hangingPunct="1">
              <a:spcBef>
                <a:spcPts val="0"/>
              </a:spcBef>
              <a:spcAft>
                <a:spcPts val="0"/>
              </a:spcAft>
              <a:defRPr/>
            </a:pPr>
            <a:r>
              <a:rPr lang="en-US" dirty="0" smtClean="0">
                <a:cs typeface="+mn-cs"/>
              </a:rPr>
              <a:t>	The disclaimed assets would then be subject to a probate, and under a typical estate plan would “pour over” into the Credit Shelter Trust established on the death of the deceased spouse.  In addition to disclaiming outright devises, the surviving spouse may be able to disclaim one-half or more of any assets that were jointly owned with the deceased spouse.  Life insurance benefits can work the same way, if the spouse is the named beneficiary and the estate of the decedent or the Credit Shelter Trust is the alternate beneficiary.  IRA benefits can also work this way, if the spouse is the named beneficiary and the Credit Shelter Trust is the alternate beneficiary, but the minimum distribution rules under Internal Revenue Code Section 409 and applicable Treasury Regulations must be taken into account in determining whether Credit Shelter Trust funding is more important than delaying distributions until the year after the surviving spouse reaches the age 70 1/2.  The “stretch trust” techniques that can be used for Credit Shelter Trusts may become more important for clients who would have otherwise had sufficient assets to fund a Credit Shelter Trust with non-IRA assets before the exclusion went up to </a:t>
            </a:r>
            <a:r>
              <a:rPr lang="en-US" dirty="0" smtClean="0">
                <a:cs typeface="+mn-cs"/>
              </a:rPr>
              <a:t>$5,250,000.</a:t>
            </a:r>
            <a:endParaRPr lang="en-US" b="1" i="1" u="sng" dirty="0" smtClean="0">
              <a:cs typeface="+mn-cs"/>
            </a:endParaRPr>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23</a:t>
            </a:fld>
            <a:endParaRPr lang="en-US" dirty="0"/>
          </a:p>
        </p:txBody>
      </p:sp>
      <p:sp>
        <p:nvSpPr>
          <p:cNvPr id="5" name="TextBox 4"/>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600200"/>
          <a:ext cx="9144000" cy="4373996"/>
        </p:xfrm>
        <a:graphic>
          <a:graphicData uri="http://schemas.openxmlformats.org/drawingml/2006/table">
            <a:tbl>
              <a:tblPr firstRow="1" bandRow="1">
                <a:tableStyleId>{2D5ABB26-0587-4C30-8999-92F81FD0307C}</a:tableStyleId>
              </a:tblPr>
              <a:tblGrid>
                <a:gridCol w="3352800"/>
                <a:gridCol w="1828800"/>
                <a:gridCol w="3962400"/>
              </a:tblGrid>
              <a:tr h="381078">
                <a:tc>
                  <a:txBody>
                    <a:bodyPr/>
                    <a:lstStyle/>
                    <a:p>
                      <a:pPr algn="ctr"/>
                      <a:r>
                        <a:rPr lang="en-US" sz="1800" dirty="0" smtClean="0"/>
                        <a:t>CHOICE</a:t>
                      </a:r>
                      <a:endParaRPr lang="en-US" sz="1800" b="1" dirty="0"/>
                    </a:p>
                  </a:txBody>
                  <a:tcPr marT="45748" marB="45748"/>
                </a:tc>
                <a:tc>
                  <a:txBody>
                    <a:bodyPr/>
                    <a:lstStyle/>
                    <a:p>
                      <a:pPr algn="ctr"/>
                      <a:r>
                        <a:rPr lang="en-US" sz="1800" dirty="0" smtClean="0"/>
                        <a:t>ADVANTAGES</a:t>
                      </a:r>
                      <a:endParaRPr lang="en-US" sz="1800" b="1" dirty="0"/>
                    </a:p>
                  </a:txBody>
                  <a:tcPr marT="45748" marB="45748"/>
                </a:tc>
                <a:tc>
                  <a:txBody>
                    <a:bodyPr/>
                    <a:lstStyle/>
                    <a:p>
                      <a:pPr algn="ctr"/>
                      <a:r>
                        <a:rPr lang="en-US" sz="1800" dirty="0" smtClean="0"/>
                        <a:t>DISADVANTAGES</a:t>
                      </a:r>
                      <a:endParaRPr lang="en-US" sz="1800" b="1" dirty="0"/>
                    </a:p>
                  </a:txBody>
                  <a:tcPr marT="45748" marB="45748"/>
                </a:tc>
              </a:tr>
              <a:tr h="2530397">
                <a:tc>
                  <a:txBody>
                    <a:bodyPr/>
                    <a:lstStyle/>
                    <a:p>
                      <a:pPr marL="173038" indent="0" algn="l"/>
                      <a:r>
                        <a:rPr lang="en-US" sz="1600" dirty="0" smtClean="0"/>
                        <a:t>2. </a:t>
                      </a:r>
                      <a:r>
                        <a:rPr lang="en-US" sz="1600" u="sng" dirty="0" smtClean="0"/>
                        <a:t>Special Trustees May Cause</a:t>
                      </a:r>
                      <a:r>
                        <a:rPr lang="en-US" sz="1600" u="sng" baseline="0" dirty="0" smtClean="0"/>
                        <a:t> Credit Shelter Trust Assets to be Transferred to Surviving Spouse.</a:t>
                      </a:r>
                      <a:r>
                        <a:rPr lang="en-US" sz="1600" u="none" baseline="0" dirty="0" smtClean="0"/>
                        <a:t>  An independent advisor or committee will have the power to cause Credit Shelter Trust assets to be devised directly to the surviving spouse to get a stepped up basis on his or her death.</a:t>
                      </a:r>
                      <a:endParaRPr lang="en-US" sz="1600" dirty="0"/>
                    </a:p>
                  </a:txBody>
                  <a:tcPr marT="45739" marB="45739"/>
                </a:tc>
                <a:tc>
                  <a:txBody>
                    <a:bodyPr/>
                    <a:lstStyle/>
                    <a:p>
                      <a:pPr marL="173038" indent="0" algn="l"/>
                      <a:r>
                        <a:rPr lang="en-US" sz="1600" dirty="0" smtClean="0"/>
                        <a:t>1. Easy to understand and</a:t>
                      </a:r>
                      <a:r>
                        <a:rPr lang="en-US" sz="1600" baseline="0" dirty="0" smtClean="0"/>
                        <a:t> insert into present and future trust documents.</a:t>
                      </a:r>
                    </a:p>
                    <a:p>
                      <a:pPr marL="173038" indent="0" algn="l"/>
                      <a:r>
                        <a:rPr lang="en-US" sz="1600" dirty="0" smtClean="0"/>
                        <a:t>2. Would be simple to administer.</a:t>
                      </a:r>
                      <a:endParaRPr lang="en-US" sz="1600" dirty="0"/>
                    </a:p>
                  </a:txBody>
                  <a:tcPr marT="45739" marB="45739"/>
                </a:tc>
                <a:tc>
                  <a:txBody>
                    <a:bodyPr/>
                    <a:lstStyle/>
                    <a:p>
                      <a:pPr marL="233363" indent="0" algn="l"/>
                      <a:r>
                        <a:rPr lang="en-US" sz="1600" dirty="0" smtClean="0"/>
                        <a:t>1. Giving the surviving spouse outright ownership of assets can be unwise</a:t>
                      </a:r>
                      <a:r>
                        <a:rPr lang="en-US" sz="1600" baseline="0" dirty="0" smtClean="0"/>
                        <a:t> from a creditor protection, spendthrift, remarriage and undue influence standpoint, and this could result in many fortunes being lost.</a:t>
                      </a:r>
                    </a:p>
                    <a:p>
                      <a:pPr marL="233363" indent="0" algn="l"/>
                      <a:r>
                        <a:rPr lang="en-US" sz="1600" dirty="0" smtClean="0"/>
                        <a:t>2. Would cause the distributed assets to be included in the estate of the surviving</a:t>
                      </a:r>
                      <a:r>
                        <a:rPr lang="en-US" sz="1600" baseline="0" dirty="0" smtClean="0"/>
                        <a:t> spouse, which could be problematic if portability is not applicable at that time.</a:t>
                      </a:r>
                    </a:p>
                    <a:p>
                      <a:pPr marL="233363" indent="0" algn="l"/>
                      <a:r>
                        <a:rPr lang="en-US" sz="1600" baseline="0" dirty="0" smtClean="0"/>
                        <a:t>3. What fiduciary duties are involved with monitoring health and circumstances to know if and when to activate this?</a:t>
                      </a:r>
                    </a:p>
                  </a:txBody>
                  <a:tcPr marT="45739" marB="45739"/>
                </a:tc>
              </a:tr>
            </a:tbl>
          </a:graphicData>
        </a:graphic>
      </p:graphicFrame>
      <p:sp>
        <p:nvSpPr>
          <p:cNvPr id="3" name="Title 1"/>
          <p:cNvSpPr txBox="1">
            <a:spLocks/>
          </p:cNvSpPr>
          <p:nvPr/>
        </p:nvSpPr>
        <p:spPr>
          <a:xfrm>
            <a:off x="0" y="0"/>
            <a:ext cx="9144000" cy="609600"/>
          </a:xfrm>
          <a:prstGeom prst="rect">
            <a:avLst/>
          </a:prstGeom>
        </p:spPr>
        <p:txBody>
          <a:bodyPr/>
          <a:lstStyle/>
          <a:p>
            <a:pPr algn="ctr" eaLnBrk="0" fontAlgn="auto" hangingPunct="0">
              <a:spcBef>
                <a:spcPts val="0"/>
              </a:spcBef>
              <a:spcAft>
                <a:spcPts val="0"/>
              </a:spcAft>
              <a:defRPr/>
            </a:pPr>
            <a:r>
              <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Methods of Providing a Stepped-Up Basis on the Surviving Spouse’s Death for Assets That Would Typically Be Held Under a Credit Shelter Trust to Avoid Estate Tax</a:t>
            </a:r>
          </a:p>
        </p:txBody>
      </p:sp>
      <p:sp>
        <p:nvSpPr>
          <p:cNvPr id="5"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24</a:t>
            </a:fld>
            <a:endParaRPr lang="en-US" dirty="0"/>
          </a:p>
        </p:txBody>
      </p:sp>
      <p:sp>
        <p:nvSpPr>
          <p:cNvPr id="6" name="TextBox 5"/>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0" y="0"/>
            <a:ext cx="9144000" cy="6035675"/>
          </a:xfrm>
          <a:prstGeom prst="rect">
            <a:avLst/>
          </a:prstGeom>
          <a:noFill/>
          <a:ln>
            <a:noFill/>
          </a:ln>
          <a:extLst/>
        </p:spPr>
        <p:txBody>
          <a:bodyPr>
            <a:normAutofit fontScale="92500" lnSpcReduction="20000"/>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r>
              <a:rPr lang="en-US" sz="22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CREDIT SHELTER TRUST ALTERNATIVES FOR CLIENTS WHO WANT FLEXIBILITY IN THEIR PLANNING</a:t>
            </a:r>
          </a:p>
          <a:p>
            <a:pPr algn="ctr" eaLnBrk="1" fontAlgn="auto" hangingPunct="1">
              <a:spcBef>
                <a:spcPts val="0"/>
              </a:spcBef>
              <a:spcAft>
                <a:spcPts val="0"/>
              </a:spcAft>
              <a:defRPr/>
            </a:pPr>
            <a:endParaRPr lang="en-US" b="1" dirty="0" smtClean="0">
              <a:cs typeface="+mn-cs"/>
            </a:endParaRPr>
          </a:p>
          <a:p>
            <a:pPr algn="ctr" eaLnBrk="1" fontAlgn="auto" hangingPunct="1">
              <a:spcBef>
                <a:spcPts val="0"/>
              </a:spcBef>
              <a:spcAft>
                <a:spcPts val="0"/>
              </a:spcAft>
              <a:defRPr/>
            </a:pPr>
            <a:endParaRPr lang="en-US" b="1" dirty="0" smtClean="0">
              <a:cs typeface="+mn-cs"/>
            </a:endParaRPr>
          </a:p>
          <a:p>
            <a:pPr algn="just" eaLnBrk="1" fontAlgn="auto" hangingPunct="1">
              <a:spcBef>
                <a:spcPts val="0"/>
              </a:spcBef>
              <a:spcAft>
                <a:spcPts val="0"/>
              </a:spcAft>
              <a:defRPr/>
            </a:pPr>
            <a:r>
              <a:rPr lang="en-US" b="1" i="1" u="sng" dirty="0" smtClean="0">
                <a:cs typeface="+mn-cs"/>
              </a:rPr>
              <a:t>Alternative #2</a:t>
            </a:r>
            <a:r>
              <a:rPr lang="en-US" dirty="0" smtClean="0">
                <a:cs typeface="+mn-cs"/>
              </a:rPr>
              <a:t> </a:t>
            </a:r>
            <a:r>
              <a:rPr lang="en-US" b="1" i="1" u="sng" dirty="0" smtClean="0">
                <a:cs typeface="+mn-cs"/>
              </a:rPr>
              <a:t>Having Special Trustees Who Can Later Cause Credit Shelter Trust Assets to be Transferred to Surviving Spouse.</a:t>
            </a:r>
            <a:r>
              <a:rPr lang="en-US" dirty="0" smtClean="0">
                <a:cs typeface="+mn-cs"/>
              </a:rPr>
              <a:t> As described in the above chart, this strategy is a relatively simple solution to providing flexibility with respect to the decision of whether to fund a Credit Shelter Trust or to use portability on the death of the first dying spouse.  Language can be added to clients’ revocable trusts to provide this flexibility on the death of the first dying spouse, and can also allow the Trustee or Trust Protectors to bestow a general power of appointment on the surviving spouse to provide for greater flexibility.  Sample language is as follows:</a:t>
            </a:r>
          </a:p>
          <a:p>
            <a:pPr algn="just" eaLnBrk="1" fontAlgn="auto" hangingPunct="1">
              <a:spcBef>
                <a:spcPts val="0"/>
              </a:spcBef>
              <a:spcAft>
                <a:spcPts val="0"/>
              </a:spcAft>
              <a:defRPr/>
            </a:pPr>
            <a:endParaRPr lang="en-US" b="1" i="1" u="sng" dirty="0" smtClean="0">
              <a:cs typeface="+mn-cs"/>
            </a:endParaRPr>
          </a:p>
          <a:p>
            <a:pPr algn="just" fontAlgn="auto">
              <a:spcBef>
                <a:spcPts val="0"/>
              </a:spcBef>
              <a:spcAft>
                <a:spcPts val="0"/>
              </a:spcAft>
              <a:defRPr/>
            </a:pPr>
            <a:r>
              <a:rPr lang="en-US" sz="1400" b="1" dirty="0" smtClean="0">
                <a:cs typeface="+mn-cs"/>
              </a:rPr>
              <a:t>In order to provide for possible future tax planning under the XYZ Credit Shelter Trust, if and when formed and funded, I hereby appoint __________, __________ and __________ as Distribution Advisors, and, by majority vote of them, any assets held under said Family Trust may be distributed to or for my said spouse, regardless of need, provided that I request that her interests and the interests of our decedents be carefully considered before any such distribution is made. Such transfer may be outright to my spouse, or into a separate trust created by the Distribution Advisors which would be identical to this trust, but may provide my spouse with a testamentary power of appointment exercisable in favor of creditors of my spouse’s estate, which I am advised may be beneficial from a tax planning standpoint. </a:t>
            </a:r>
          </a:p>
          <a:p>
            <a:pPr algn="just" fontAlgn="auto">
              <a:spcBef>
                <a:spcPts val="0"/>
              </a:spcBef>
              <a:spcAft>
                <a:spcPts val="0"/>
              </a:spcAft>
              <a:defRPr/>
            </a:pPr>
            <a:endParaRPr lang="en-US" sz="1400" dirty="0" smtClean="0">
              <a:cs typeface="+mn-cs"/>
            </a:endParaRPr>
          </a:p>
          <a:p>
            <a:pPr algn="just" fontAlgn="auto">
              <a:spcBef>
                <a:spcPts val="0"/>
              </a:spcBef>
              <a:spcAft>
                <a:spcPts val="0"/>
              </a:spcAft>
              <a:defRPr/>
            </a:pPr>
            <a:r>
              <a:rPr lang="en-US" sz="1400" b="1" dirty="0" smtClean="0">
                <a:cs typeface="+mn-cs"/>
              </a:rPr>
              <a:t>Further, said Distribution Advisors shall have the power to provide for my spouse to have a Power of Appointment over all or a portion of the assets of the XYZ Credit Shelter Trust, exercisable in favor of the creditors of my spouse’s estate, if they deem this to be appropriate after receiving written advice from a lawyer who is Board Certified in Estate Planning or Taxation. </a:t>
            </a:r>
          </a:p>
          <a:p>
            <a:pPr algn="just" fontAlgn="auto">
              <a:spcBef>
                <a:spcPts val="0"/>
              </a:spcBef>
              <a:spcAft>
                <a:spcPts val="0"/>
              </a:spcAft>
              <a:defRPr/>
            </a:pPr>
            <a:endParaRPr lang="en-US" sz="1400" b="1" i="1" u="sng" dirty="0" smtClean="0">
              <a:cs typeface="+mn-cs"/>
            </a:endParaRPr>
          </a:p>
          <a:p>
            <a:pPr algn="just" fontAlgn="auto">
              <a:spcBef>
                <a:spcPts val="0"/>
              </a:spcBef>
              <a:spcAft>
                <a:spcPts val="0"/>
              </a:spcAft>
              <a:defRPr/>
            </a:pPr>
            <a:r>
              <a:rPr lang="en-US" sz="1400" b="1" dirty="0" smtClean="0">
                <a:cs typeface="+mn-cs"/>
              </a:rPr>
              <a:t>If a majority of __________, __________ and __________ are unable to act, then the party that would appoint Trustees in the event of a vacancy in the office of Trustee under Section _______of this Trust Agreement shall appoint one or more of a duly licensed lawyer that is Board Certified by the _______________ Bar in Wills, Trusts &amp; Estates, a CPA who has done work for our family for at least 15 years, or a Licensed Trust Company to serve as Distribution Advisors. Notwithstanding the previous sentence, in no event can any person or entity be appointed if such person or entity is considered as a “related or subordinate party” with respect to me or to my said spouse as such term is defined under Internal Revenue Code Section 672(c). </a:t>
            </a:r>
            <a:r>
              <a:rPr lang="en-US" sz="1400" i="1" dirty="0" smtClean="0">
                <a:cs typeface="+mn-cs"/>
              </a:rPr>
              <a:t>  </a:t>
            </a:r>
            <a:endParaRPr lang="en-US" sz="1400" dirty="0" smtClean="0">
              <a:cs typeface="+mn-cs"/>
            </a:endParaRPr>
          </a:p>
          <a:p>
            <a:pPr algn="just" fontAlgn="auto">
              <a:spcBef>
                <a:spcPts val="0"/>
              </a:spcBef>
              <a:spcAft>
                <a:spcPts val="0"/>
              </a:spcAft>
              <a:defRPr/>
            </a:pPr>
            <a:endParaRPr lang="en-US" sz="1400" b="1" i="1" u="sng" dirty="0" smtClean="0">
              <a:cs typeface="+mn-cs"/>
            </a:endParaRPr>
          </a:p>
        </p:txBody>
      </p:sp>
      <p:sp>
        <p:nvSpPr>
          <p:cNvPr id="5"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25</a:t>
            </a:fld>
            <a:endParaRPr lang="en-US" dirty="0"/>
          </a:p>
        </p:txBody>
      </p:sp>
      <p:sp>
        <p:nvSpPr>
          <p:cNvPr id="6" name="TextBox 5"/>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0" y="0"/>
            <a:ext cx="9144000" cy="609600"/>
          </a:xfrm>
          <a:prstGeom prst="rect">
            <a:avLst/>
          </a:prstGeom>
        </p:spPr>
        <p:txBody>
          <a:bodyPr/>
          <a:lstStyle/>
          <a:p>
            <a:pPr algn="ctr" eaLnBrk="0" fontAlgn="auto" hangingPunct="0">
              <a:lnSpc>
                <a:spcPct val="80000"/>
              </a:lnSpc>
              <a:spcBef>
                <a:spcPts val="0"/>
              </a:spcBef>
              <a:spcAft>
                <a:spcPts val="0"/>
              </a:spcAft>
              <a:defRPr/>
            </a:pPr>
            <a:r>
              <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Methods of Providing a Stepped-Up Basis on the Surviving Spouse’s Death for Assets That Would Typically Be Held Under a Credit Shelter Trust to Avoid Estate Tax</a:t>
            </a:r>
          </a:p>
        </p:txBody>
      </p:sp>
      <p:graphicFrame>
        <p:nvGraphicFramePr>
          <p:cNvPr id="4" name="Table 3"/>
          <p:cNvGraphicFramePr>
            <a:graphicFrameLocks noGrp="1"/>
          </p:cNvGraphicFramePr>
          <p:nvPr/>
        </p:nvGraphicFramePr>
        <p:xfrm>
          <a:off x="0" y="1600200"/>
          <a:ext cx="9144000" cy="4374000"/>
        </p:xfrm>
        <a:graphic>
          <a:graphicData uri="http://schemas.openxmlformats.org/drawingml/2006/table">
            <a:tbl>
              <a:tblPr firstRow="1" bandRow="1">
                <a:tableStyleId>{2D5ABB26-0587-4C30-8999-92F81FD0307C}</a:tableStyleId>
              </a:tblPr>
              <a:tblGrid>
                <a:gridCol w="3352800"/>
                <a:gridCol w="1828800"/>
                <a:gridCol w="3962400"/>
              </a:tblGrid>
              <a:tr h="381074">
                <a:tc>
                  <a:txBody>
                    <a:bodyPr/>
                    <a:lstStyle/>
                    <a:p>
                      <a:pPr algn="ctr"/>
                      <a:r>
                        <a:rPr lang="en-US" sz="1800" dirty="0" smtClean="0"/>
                        <a:t>CHOICE</a:t>
                      </a:r>
                      <a:endParaRPr lang="en-US" sz="1800" b="1" dirty="0"/>
                    </a:p>
                  </a:txBody>
                  <a:tcPr marT="45747" marB="45747"/>
                </a:tc>
                <a:tc>
                  <a:txBody>
                    <a:bodyPr/>
                    <a:lstStyle/>
                    <a:p>
                      <a:pPr algn="ctr"/>
                      <a:r>
                        <a:rPr lang="en-US" sz="1800" dirty="0" smtClean="0"/>
                        <a:t>ADVANTAGE</a:t>
                      </a:r>
                      <a:endParaRPr lang="en-US" sz="1800" b="1" dirty="0"/>
                    </a:p>
                  </a:txBody>
                  <a:tcPr marT="45747" marB="45747"/>
                </a:tc>
                <a:tc>
                  <a:txBody>
                    <a:bodyPr/>
                    <a:lstStyle/>
                    <a:p>
                      <a:pPr algn="ctr"/>
                      <a:r>
                        <a:rPr lang="en-US" sz="1800" dirty="0" smtClean="0"/>
                        <a:t>DISADVANTAGES</a:t>
                      </a:r>
                      <a:endParaRPr lang="en-US" sz="1800" b="1" dirty="0"/>
                    </a:p>
                  </a:txBody>
                  <a:tcPr marT="45747" marB="45747"/>
                </a:tc>
              </a:tr>
              <a:tr h="2773289">
                <a:tc>
                  <a:txBody>
                    <a:bodyPr/>
                    <a:lstStyle/>
                    <a:p>
                      <a:pPr marL="233363" indent="0"/>
                      <a:r>
                        <a:rPr lang="en-US" sz="1600" dirty="0" smtClean="0"/>
                        <a:t>3.</a:t>
                      </a:r>
                      <a:r>
                        <a:rPr lang="en-US" sz="1600" baseline="0" dirty="0" smtClean="0"/>
                        <a:t> </a:t>
                      </a:r>
                      <a:r>
                        <a:rPr lang="en-US" sz="1600" u="sng" baseline="0" dirty="0" smtClean="0"/>
                        <a:t>Clayton QTIP Arrangement.</a:t>
                      </a:r>
                      <a:r>
                        <a:rPr lang="en-US" sz="1600" u="none" baseline="0" dirty="0" smtClean="0"/>
                        <a:t>  An independent committee is given the power to cause the Credit Shelter Trust to be a QTIP trust (a Clayton “QTIP”) so that it will be subject to federal estate tax on the surviving spouse’s death without having to transfer the assets outright to the surviving spouse. </a:t>
                      </a:r>
                      <a:r>
                        <a:rPr lang="en-US" sz="1600" b="1" u="none" baseline="0" dirty="0" smtClean="0"/>
                        <a:t>[AS SHOWN ON THE PREVIOUS  CHART]</a:t>
                      </a:r>
                      <a:endParaRPr lang="en-US" sz="1600" dirty="0"/>
                    </a:p>
                  </a:txBody>
                  <a:tcPr marT="45743" marB="45743"/>
                </a:tc>
                <a:tc>
                  <a:txBody>
                    <a:bodyPr/>
                    <a:lstStyle/>
                    <a:p>
                      <a:pPr marL="233363" indent="0"/>
                      <a:r>
                        <a:rPr lang="en-US" sz="1600" dirty="0" smtClean="0"/>
                        <a:t>1. Works</a:t>
                      </a:r>
                      <a:r>
                        <a:rPr lang="en-US" sz="1600" baseline="0" dirty="0" smtClean="0"/>
                        <a:t> well if the family is best off taking the marital deduction on the first death, and expects to have portability apply to eliminate estate tax on the second death.</a:t>
                      </a:r>
                      <a:endParaRPr lang="en-US" sz="1600" dirty="0"/>
                    </a:p>
                  </a:txBody>
                  <a:tcPr marT="45743" marB="45743"/>
                </a:tc>
                <a:tc>
                  <a:txBody>
                    <a:bodyPr/>
                    <a:lstStyle/>
                    <a:p>
                      <a:pPr marL="233363" indent="0"/>
                      <a:r>
                        <a:rPr lang="en-US" sz="1600" dirty="0" smtClean="0"/>
                        <a:t>1. Not easy to explain this “Clayton QTIP” system to clients.</a:t>
                      </a:r>
                    </a:p>
                    <a:p>
                      <a:pPr marL="233363" indent="0"/>
                      <a:r>
                        <a:rPr lang="en-US" sz="1600" dirty="0" smtClean="0"/>
                        <a:t>2. May require slightly more complicated</a:t>
                      </a:r>
                      <a:r>
                        <a:rPr lang="en-US" sz="1600" baseline="0" dirty="0" smtClean="0"/>
                        <a:t> drafting than a simple payment enablement clause as described in Choice 2.</a:t>
                      </a:r>
                    </a:p>
                    <a:p>
                      <a:pPr marL="233363" indent="0"/>
                      <a:r>
                        <a:rPr lang="en-US" sz="1600" baseline="0" dirty="0" smtClean="0"/>
                        <a:t>3. Would cause the QTIP assets to be included in the estate of the surviving spouse, which could be problematic if portability is not applicable at that time.</a:t>
                      </a:r>
                      <a:endParaRPr lang="en-US" sz="1600" dirty="0"/>
                    </a:p>
                  </a:txBody>
                  <a:tcPr marT="45743" marB="45743"/>
                </a:tc>
              </a:tr>
            </a:tbl>
          </a:graphicData>
        </a:graphic>
      </p:graphicFrame>
      <p:sp>
        <p:nvSpPr>
          <p:cNvPr id="6"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26</a:t>
            </a:fld>
            <a:endParaRPr lang="en-US" dirty="0"/>
          </a:p>
        </p:txBody>
      </p:sp>
      <p:sp>
        <p:nvSpPr>
          <p:cNvPr id="7" name="TextBox 6"/>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Box 5"/>
          <p:cNvSpPr txBox="1">
            <a:spLocks noChangeArrowheads="1"/>
          </p:cNvSpPr>
          <p:nvPr/>
        </p:nvSpPr>
        <p:spPr bwMode="auto">
          <a:xfrm>
            <a:off x="0" y="0"/>
            <a:ext cx="9144000" cy="338554"/>
          </a:xfrm>
          <a:prstGeom prst="rect">
            <a:avLst/>
          </a:prstGeom>
          <a:noFill/>
          <a:ln w="9525">
            <a:noFill/>
            <a:miter lim="800000"/>
            <a:headEnd/>
            <a:tailEnd/>
          </a:ln>
        </p:spPr>
        <p:txBody>
          <a:bodyPr>
            <a:spAutoFit/>
          </a:bodyPr>
          <a:lstStyle/>
          <a:p>
            <a:pPr algn="ctr"/>
            <a:r>
              <a:rPr lang="en-US" sz="1600" b="1" dirty="0">
                <a:solidFill>
                  <a:schemeClr val="accent1">
                    <a:tint val="88000"/>
                    <a:satMod val="150000"/>
                  </a:schemeClr>
                </a:solidFill>
                <a:latin typeface="+mj-lt"/>
                <a:ea typeface="+mj-ea"/>
                <a:cs typeface="+mj-cs"/>
              </a:rPr>
              <a:t>REVISED PROTECTIVE TRUST LOGISTICAL </a:t>
            </a:r>
            <a:r>
              <a:rPr lang="en-US" sz="1600" b="1" dirty="0" smtClean="0">
                <a:solidFill>
                  <a:schemeClr val="accent1">
                    <a:tint val="88000"/>
                    <a:satMod val="150000"/>
                  </a:schemeClr>
                </a:solidFill>
                <a:latin typeface="+mj-lt"/>
                <a:ea typeface="+mj-ea"/>
                <a:cs typeface="+mj-cs"/>
              </a:rPr>
              <a:t>CHART WITH CLAYTON QTIP</a:t>
            </a:r>
            <a:endParaRPr lang="en-US" sz="1600" b="1" dirty="0">
              <a:solidFill>
                <a:schemeClr val="accent1">
                  <a:tint val="88000"/>
                  <a:satMod val="150000"/>
                </a:schemeClr>
              </a:solidFill>
              <a:latin typeface="+mj-lt"/>
              <a:ea typeface="+mj-ea"/>
              <a:cs typeface="+mj-cs"/>
            </a:endParaRPr>
          </a:p>
        </p:txBody>
      </p:sp>
      <p:sp>
        <p:nvSpPr>
          <p:cNvPr id="7" name="Rounded Rectangle 6"/>
          <p:cNvSpPr/>
          <p:nvPr/>
        </p:nvSpPr>
        <p:spPr>
          <a:xfrm>
            <a:off x="1447800" y="609600"/>
            <a:ext cx="35052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First Dying Spouse’s </a:t>
            </a:r>
          </a:p>
          <a:p>
            <a:pPr algn="ctr" fontAlgn="auto">
              <a:spcBef>
                <a:spcPts val="0"/>
              </a:spcBef>
              <a:spcAft>
                <a:spcPts val="0"/>
              </a:spcAft>
              <a:defRPr/>
            </a:pPr>
            <a:r>
              <a:rPr lang="en-US" dirty="0"/>
              <a:t>Revocable Trust</a:t>
            </a:r>
          </a:p>
        </p:txBody>
      </p:sp>
      <p:sp>
        <p:nvSpPr>
          <p:cNvPr id="8" name="Rounded Rectangle 7"/>
          <p:cNvSpPr/>
          <p:nvPr/>
        </p:nvSpPr>
        <p:spPr>
          <a:xfrm>
            <a:off x="5181600" y="609600"/>
            <a:ext cx="35052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Surviving Spouse’s </a:t>
            </a:r>
          </a:p>
          <a:p>
            <a:pPr algn="ctr" fontAlgn="auto">
              <a:spcBef>
                <a:spcPts val="0"/>
              </a:spcBef>
              <a:spcAft>
                <a:spcPts val="0"/>
              </a:spcAft>
              <a:defRPr/>
            </a:pPr>
            <a:r>
              <a:rPr lang="en-US" dirty="0"/>
              <a:t>Revocable Trust</a:t>
            </a:r>
          </a:p>
        </p:txBody>
      </p:sp>
      <p:sp>
        <p:nvSpPr>
          <p:cNvPr id="9" name="Down Arrow Callout 8"/>
          <p:cNvSpPr/>
          <p:nvPr/>
        </p:nvSpPr>
        <p:spPr>
          <a:xfrm>
            <a:off x="1447800" y="1600200"/>
            <a:ext cx="2286000" cy="1066800"/>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300" dirty="0"/>
              <a:t>$</a:t>
            </a:r>
            <a:r>
              <a:rPr lang="en-US" sz="1300" dirty="0" smtClean="0"/>
              <a:t>5,250,000*</a:t>
            </a:r>
            <a:endParaRPr lang="en-US" sz="800" dirty="0"/>
          </a:p>
        </p:txBody>
      </p:sp>
      <p:sp>
        <p:nvSpPr>
          <p:cNvPr id="10" name="Down Arrow Callout 9"/>
          <p:cNvSpPr/>
          <p:nvPr/>
        </p:nvSpPr>
        <p:spPr>
          <a:xfrm>
            <a:off x="3810000" y="1600200"/>
            <a:ext cx="1371600" cy="1066800"/>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t>Remaining Assets</a:t>
            </a:r>
            <a:endParaRPr lang="en-US" sz="700" dirty="0"/>
          </a:p>
        </p:txBody>
      </p:sp>
      <p:sp>
        <p:nvSpPr>
          <p:cNvPr id="11" name="Rounded Rectangle 10"/>
          <p:cNvSpPr/>
          <p:nvPr/>
        </p:nvSpPr>
        <p:spPr>
          <a:xfrm>
            <a:off x="1295400" y="2743200"/>
            <a:ext cx="12954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800" b="1" dirty="0"/>
              <a:t>Family</a:t>
            </a:r>
          </a:p>
          <a:p>
            <a:pPr algn="ctr" fontAlgn="auto">
              <a:spcBef>
                <a:spcPts val="0"/>
              </a:spcBef>
              <a:spcAft>
                <a:spcPts val="0"/>
              </a:spcAft>
              <a:defRPr/>
            </a:pPr>
            <a:r>
              <a:rPr lang="en-US" sz="800" b="1" dirty="0"/>
              <a:t>(By-Pass)</a:t>
            </a:r>
          </a:p>
          <a:p>
            <a:pPr algn="ctr" fontAlgn="auto">
              <a:spcBef>
                <a:spcPts val="0"/>
              </a:spcBef>
              <a:spcAft>
                <a:spcPts val="0"/>
              </a:spcAft>
              <a:defRPr/>
            </a:pPr>
            <a:r>
              <a:rPr lang="en-US" sz="800" b="1" dirty="0"/>
              <a:t>Generation Skipping Trust</a:t>
            </a:r>
          </a:p>
          <a:p>
            <a:pPr algn="ctr" fontAlgn="auto">
              <a:spcBef>
                <a:spcPts val="0"/>
              </a:spcBef>
              <a:spcAft>
                <a:spcPts val="0"/>
              </a:spcAft>
              <a:defRPr/>
            </a:pPr>
            <a:r>
              <a:rPr lang="en-US" sz="600" dirty="0"/>
              <a:t>(Not taxed in surviving spouse’s estate)</a:t>
            </a:r>
          </a:p>
        </p:txBody>
      </p:sp>
      <p:sp>
        <p:nvSpPr>
          <p:cNvPr id="12" name="Rounded Rectangle 11"/>
          <p:cNvSpPr/>
          <p:nvPr/>
        </p:nvSpPr>
        <p:spPr>
          <a:xfrm>
            <a:off x="3886200" y="2743200"/>
            <a:ext cx="11430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50" b="1" dirty="0"/>
              <a:t>QTIP Non-GST Trust</a:t>
            </a:r>
          </a:p>
          <a:p>
            <a:pPr algn="ctr" fontAlgn="auto">
              <a:spcBef>
                <a:spcPts val="0"/>
              </a:spcBef>
              <a:spcAft>
                <a:spcPts val="0"/>
              </a:spcAft>
              <a:defRPr/>
            </a:pPr>
            <a:r>
              <a:rPr lang="en-US" sz="600" dirty="0"/>
              <a:t>(Marital Deduction Trust that is not generation skipping)</a:t>
            </a:r>
          </a:p>
        </p:txBody>
      </p:sp>
      <p:sp>
        <p:nvSpPr>
          <p:cNvPr id="13" name="Down Arrow 12"/>
          <p:cNvSpPr/>
          <p:nvPr/>
        </p:nvSpPr>
        <p:spPr>
          <a:xfrm>
            <a:off x="1905000" y="3657600"/>
            <a:ext cx="457200" cy="990600"/>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4" name="Down Arrow 13"/>
          <p:cNvSpPr/>
          <p:nvPr/>
        </p:nvSpPr>
        <p:spPr>
          <a:xfrm>
            <a:off x="4343400" y="3657600"/>
            <a:ext cx="457200" cy="990600"/>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1371600" y="4724400"/>
            <a:ext cx="19050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200" b="1" dirty="0"/>
              <a:t>Generation Skipping Trusts for Children</a:t>
            </a:r>
            <a:endParaRPr lang="en-US" sz="800" dirty="0"/>
          </a:p>
        </p:txBody>
      </p:sp>
      <p:sp>
        <p:nvSpPr>
          <p:cNvPr id="16" name="Rounded Rectangle 15"/>
          <p:cNvSpPr/>
          <p:nvPr/>
        </p:nvSpPr>
        <p:spPr>
          <a:xfrm>
            <a:off x="3505200" y="4724400"/>
            <a:ext cx="12954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50" b="1" dirty="0"/>
              <a:t>Children’s Trust (or outright distributions)</a:t>
            </a:r>
            <a:endParaRPr lang="en-US" sz="600" dirty="0"/>
          </a:p>
        </p:txBody>
      </p:sp>
      <p:sp>
        <p:nvSpPr>
          <p:cNvPr id="17" name="Rectangle 16"/>
          <p:cNvSpPr/>
          <p:nvPr/>
        </p:nvSpPr>
        <p:spPr>
          <a:xfrm>
            <a:off x="914400" y="3733800"/>
            <a:ext cx="914400" cy="838200"/>
          </a:xfrm>
          <a:prstGeom prst="rect">
            <a:avLst/>
          </a:prstGeom>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en-US" sz="700" dirty="0"/>
              <a:t>Surviving spouse can have the right to redirect how assets are distributed on second death.</a:t>
            </a:r>
          </a:p>
        </p:txBody>
      </p:sp>
      <p:sp>
        <p:nvSpPr>
          <p:cNvPr id="47118" name="TextBox 17"/>
          <p:cNvSpPr txBox="1">
            <a:spLocks noChangeArrowheads="1"/>
          </p:cNvSpPr>
          <p:nvPr/>
        </p:nvSpPr>
        <p:spPr bwMode="auto">
          <a:xfrm>
            <a:off x="1295400" y="5638800"/>
            <a:ext cx="2133600" cy="400050"/>
          </a:xfrm>
          <a:prstGeom prst="rect">
            <a:avLst/>
          </a:prstGeom>
          <a:noFill/>
          <a:ln w="9525">
            <a:noFill/>
            <a:miter lim="800000"/>
            <a:headEnd/>
            <a:tailEnd/>
          </a:ln>
        </p:spPr>
        <p:txBody>
          <a:bodyPr>
            <a:spAutoFit/>
          </a:bodyPr>
          <a:lstStyle/>
          <a:p>
            <a:r>
              <a:rPr lang="en-US" sz="1000">
                <a:latin typeface="Calibri" pitchFamily="34" charset="0"/>
              </a:rPr>
              <a:t>Benefits children and grandchildren.</a:t>
            </a:r>
          </a:p>
          <a:p>
            <a:r>
              <a:rPr lang="en-US" sz="1000">
                <a:latin typeface="Calibri" pitchFamily="34" charset="0"/>
              </a:rPr>
              <a:t>Not estate taxable in their estates.</a:t>
            </a:r>
          </a:p>
        </p:txBody>
      </p:sp>
      <p:sp>
        <p:nvSpPr>
          <p:cNvPr id="47119" name="TextBox 18"/>
          <p:cNvSpPr txBox="1">
            <a:spLocks noChangeArrowheads="1"/>
          </p:cNvSpPr>
          <p:nvPr/>
        </p:nvSpPr>
        <p:spPr bwMode="auto">
          <a:xfrm>
            <a:off x="3505200" y="5638800"/>
            <a:ext cx="2133600" cy="400050"/>
          </a:xfrm>
          <a:prstGeom prst="rect">
            <a:avLst/>
          </a:prstGeom>
          <a:noFill/>
          <a:ln w="9525">
            <a:noFill/>
            <a:miter lim="800000"/>
            <a:headEnd/>
            <a:tailEnd/>
          </a:ln>
        </p:spPr>
        <p:txBody>
          <a:bodyPr>
            <a:spAutoFit/>
          </a:bodyPr>
          <a:lstStyle/>
          <a:p>
            <a:r>
              <a:rPr lang="en-US" sz="1000">
                <a:latin typeface="Calibri" pitchFamily="34" charset="0"/>
              </a:rPr>
              <a:t>Benefits children.</a:t>
            </a:r>
          </a:p>
          <a:p>
            <a:r>
              <a:rPr lang="en-US" sz="1000">
                <a:latin typeface="Calibri" pitchFamily="34" charset="0"/>
              </a:rPr>
              <a:t>Taxable in their estates.</a:t>
            </a:r>
          </a:p>
        </p:txBody>
      </p:sp>
      <p:sp>
        <p:nvSpPr>
          <p:cNvPr id="20" name="Down Arrow 19"/>
          <p:cNvSpPr/>
          <p:nvPr/>
        </p:nvSpPr>
        <p:spPr>
          <a:xfrm>
            <a:off x="6629400" y="1676400"/>
            <a:ext cx="457200" cy="990600"/>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21" name="Rounded Rectangle 20"/>
          <p:cNvSpPr/>
          <p:nvPr/>
        </p:nvSpPr>
        <p:spPr>
          <a:xfrm>
            <a:off x="5257800" y="2743200"/>
            <a:ext cx="35052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100" dirty="0"/>
              <a:t>Surviving Spouse’s Revocable Trust</a:t>
            </a:r>
          </a:p>
          <a:p>
            <a:pPr algn="ctr" fontAlgn="auto">
              <a:spcBef>
                <a:spcPts val="0"/>
              </a:spcBef>
              <a:spcAft>
                <a:spcPts val="0"/>
              </a:spcAft>
              <a:defRPr/>
            </a:pPr>
            <a:r>
              <a:rPr lang="en-US" sz="1100" dirty="0"/>
              <a:t>(Will include assets owned jointly on first death)</a:t>
            </a:r>
          </a:p>
        </p:txBody>
      </p:sp>
      <p:sp>
        <p:nvSpPr>
          <p:cNvPr id="22" name="Down Arrow Callout 21"/>
          <p:cNvSpPr/>
          <p:nvPr/>
        </p:nvSpPr>
        <p:spPr>
          <a:xfrm>
            <a:off x="5334000" y="3657600"/>
            <a:ext cx="1371600" cy="1066800"/>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300" dirty="0"/>
              <a:t>$</a:t>
            </a:r>
            <a:r>
              <a:rPr lang="en-US" sz="1300" dirty="0" smtClean="0"/>
              <a:t>5,700,000?*</a:t>
            </a:r>
            <a:endParaRPr lang="en-US" sz="1300" dirty="0"/>
          </a:p>
        </p:txBody>
      </p:sp>
      <p:sp>
        <p:nvSpPr>
          <p:cNvPr id="23" name="Down Arrow Callout 22"/>
          <p:cNvSpPr/>
          <p:nvPr/>
        </p:nvSpPr>
        <p:spPr>
          <a:xfrm>
            <a:off x="7162800" y="3657600"/>
            <a:ext cx="1371600" cy="1066800"/>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400" dirty="0"/>
              <a:t>Remaining Assets</a:t>
            </a:r>
            <a:endParaRPr lang="en-US" sz="600" dirty="0"/>
          </a:p>
        </p:txBody>
      </p:sp>
      <p:sp>
        <p:nvSpPr>
          <p:cNvPr id="24" name="Rounded Rectangle 23"/>
          <p:cNvSpPr/>
          <p:nvPr/>
        </p:nvSpPr>
        <p:spPr>
          <a:xfrm>
            <a:off x="5181600" y="4800600"/>
            <a:ext cx="19050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50" b="1" dirty="0"/>
              <a:t>Generation Skipping Trusts for Children</a:t>
            </a:r>
          </a:p>
          <a:p>
            <a:pPr algn="ctr" fontAlgn="auto">
              <a:spcBef>
                <a:spcPts val="0"/>
              </a:spcBef>
              <a:spcAft>
                <a:spcPts val="0"/>
              </a:spcAft>
              <a:defRPr/>
            </a:pPr>
            <a:r>
              <a:rPr lang="en-US" sz="600" b="1" dirty="0"/>
              <a:t>(Can merge with first dying spouse’s Generation Skipping Trusts shown on left)</a:t>
            </a:r>
            <a:endParaRPr lang="en-US" sz="600" dirty="0"/>
          </a:p>
        </p:txBody>
      </p:sp>
      <p:sp>
        <p:nvSpPr>
          <p:cNvPr id="25" name="Rounded Rectangle 24"/>
          <p:cNvSpPr/>
          <p:nvPr/>
        </p:nvSpPr>
        <p:spPr>
          <a:xfrm>
            <a:off x="7162800" y="4800600"/>
            <a:ext cx="12954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050" b="1" dirty="0"/>
              <a:t>Children’s Trust (or outright distributions)</a:t>
            </a:r>
            <a:endParaRPr lang="en-US" sz="600" dirty="0"/>
          </a:p>
        </p:txBody>
      </p:sp>
      <p:sp>
        <p:nvSpPr>
          <p:cNvPr id="47126" name="TextBox 25"/>
          <p:cNvSpPr txBox="1">
            <a:spLocks noChangeArrowheads="1"/>
          </p:cNvSpPr>
          <p:nvPr/>
        </p:nvSpPr>
        <p:spPr bwMode="auto">
          <a:xfrm>
            <a:off x="5105400" y="5715000"/>
            <a:ext cx="2133600" cy="554038"/>
          </a:xfrm>
          <a:prstGeom prst="rect">
            <a:avLst/>
          </a:prstGeom>
          <a:noFill/>
          <a:ln w="9525">
            <a:noFill/>
            <a:miter lim="800000"/>
            <a:headEnd/>
            <a:tailEnd/>
          </a:ln>
        </p:spPr>
        <p:txBody>
          <a:bodyPr>
            <a:spAutoFit/>
          </a:bodyPr>
          <a:lstStyle/>
          <a:p>
            <a:r>
              <a:rPr lang="en-US" sz="1000">
                <a:latin typeface="Calibri" pitchFamily="34" charset="0"/>
              </a:rPr>
              <a:t>Benefits children and grandchildren.</a:t>
            </a:r>
          </a:p>
          <a:p>
            <a:r>
              <a:rPr lang="en-US" sz="1000">
                <a:latin typeface="Calibri" pitchFamily="34" charset="0"/>
              </a:rPr>
              <a:t>Not estate taxable in their estates.</a:t>
            </a:r>
          </a:p>
        </p:txBody>
      </p:sp>
      <p:sp>
        <p:nvSpPr>
          <p:cNvPr id="47127" name="TextBox 26"/>
          <p:cNvSpPr txBox="1">
            <a:spLocks noChangeArrowheads="1"/>
          </p:cNvSpPr>
          <p:nvPr/>
        </p:nvSpPr>
        <p:spPr bwMode="auto">
          <a:xfrm>
            <a:off x="7162800" y="5715000"/>
            <a:ext cx="1752600" cy="400050"/>
          </a:xfrm>
          <a:prstGeom prst="rect">
            <a:avLst/>
          </a:prstGeom>
          <a:noFill/>
          <a:ln w="9525">
            <a:noFill/>
            <a:miter lim="800000"/>
            <a:headEnd/>
            <a:tailEnd/>
          </a:ln>
        </p:spPr>
        <p:txBody>
          <a:bodyPr>
            <a:spAutoFit/>
          </a:bodyPr>
          <a:lstStyle/>
          <a:p>
            <a:r>
              <a:rPr lang="en-US" sz="1000">
                <a:latin typeface="Calibri" pitchFamily="34" charset="0"/>
              </a:rPr>
              <a:t>Benefits children.</a:t>
            </a:r>
          </a:p>
          <a:p>
            <a:r>
              <a:rPr lang="en-US" sz="1000">
                <a:latin typeface="Calibri" pitchFamily="34" charset="0"/>
              </a:rPr>
              <a:t>Taxable in their estates.</a:t>
            </a:r>
          </a:p>
        </p:txBody>
      </p:sp>
      <p:sp>
        <p:nvSpPr>
          <p:cNvPr id="47128" name="TextBox 29"/>
          <p:cNvSpPr txBox="1">
            <a:spLocks noChangeArrowheads="1"/>
          </p:cNvSpPr>
          <p:nvPr/>
        </p:nvSpPr>
        <p:spPr bwMode="auto">
          <a:xfrm>
            <a:off x="152400" y="685800"/>
            <a:ext cx="990600" cy="646113"/>
          </a:xfrm>
          <a:prstGeom prst="rect">
            <a:avLst/>
          </a:prstGeom>
          <a:noFill/>
          <a:ln w="9525">
            <a:noFill/>
            <a:miter lim="800000"/>
            <a:headEnd/>
            <a:tailEnd/>
          </a:ln>
        </p:spPr>
        <p:txBody>
          <a:bodyPr>
            <a:spAutoFit/>
          </a:bodyPr>
          <a:lstStyle/>
          <a:p>
            <a:r>
              <a:rPr lang="en-US" sz="1200">
                <a:latin typeface="Calibri" pitchFamily="34" charset="0"/>
              </a:rPr>
              <a:t>During both spouse’s lifetimes:</a:t>
            </a:r>
          </a:p>
        </p:txBody>
      </p:sp>
      <p:sp>
        <p:nvSpPr>
          <p:cNvPr id="47129" name="TextBox 30"/>
          <p:cNvSpPr txBox="1">
            <a:spLocks noChangeArrowheads="1"/>
          </p:cNvSpPr>
          <p:nvPr/>
        </p:nvSpPr>
        <p:spPr bwMode="auto">
          <a:xfrm>
            <a:off x="152400" y="1600200"/>
            <a:ext cx="990600" cy="646113"/>
          </a:xfrm>
          <a:prstGeom prst="rect">
            <a:avLst/>
          </a:prstGeom>
          <a:noFill/>
          <a:ln w="9525">
            <a:noFill/>
            <a:miter lim="800000"/>
            <a:headEnd/>
            <a:tailEnd/>
          </a:ln>
        </p:spPr>
        <p:txBody>
          <a:bodyPr>
            <a:spAutoFit/>
          </a:bodyPr>
          <a:lstStyle/>
          <a:p>
            <a:r>
              <a:rPr lang="en-US" sz="1200" dirty="0">
                <a:latin typeface="Calibri" pitchFamily="34" charset="0"/>
              </a:rPr>
              <a:t>Upon first death in </a:t>
            </a:r>
            <a:r>
              <a:rPr lang="en-US" sz="1200" dirty="0" smtClean="0">
                <a:latin typeface="Calibri" pitchFamily="34" charset="0"/>
              </a:rPr>
              <a:t>2013:</a:t>
            </a:r>
            <a:endParaRPr lang="en-US" sz="1200" dirty="0">
              <a:latin typeface="Calibri" pitchFamily="34" charset="0"/>
            </a:endParaRPr>
          </a:p>
        </p:txBody>
      </p:sp>
      <p:sp>
        <p:nvSpPr>
          <p:cNvPr id="47130" name="TextBox 31"/>
          <p:cNvSpPr txBox="1">
            <a:spLocks noChangeArrowheads="1"/>
          </p:cNvSpPr>
          <p:nvPr/>
        </p:nvSpPr>
        <p:spPr bwMode="auto">
          <a:xfrm>
            <a:off x="152400" y="2743200"/>
            <a:ext cx="990600" cy="1016000"/>
          </a:xfrm>
          <a:prstGeom prst="rect">
            <a:avLst/>
          </a:prstGeom>
          <a:noFill/>
          <a:ln w="9525">
            <a:noFill/>
            <a:miter lim="800000"/>
            <a:headEnd/>
            <a:tailEnd/>
          </a:ln>
        </p:spPr>
        <p:txBody>
          <a:bodyPr>
            <a:spAutoFit/>
          </a:bodyPr>
          <a:lstStyle/>
          <a:p>
            <a:r>
              <a:rPr lang="en-US" sz="1200">
                <a:latin typeface="Calibri" pitchFamily="34" charset="0"/>
              </a:rPr>
              <a:t>During surviving spouse’s remaining lifetime:</a:t>
            </a:r>
          </a:p>
        </p:txBody>
      </p:sp>
      <p:sp>
        <p:nvSpPr>
          <p:cNvPr id="47131" name="TextBox 32"/>
          <p:cNvSpPr txBox="1">
            <a:spLocks noChangeArrowheads="1"/>
          </p:cNvSpPr>
          <p:nvPr/>
        </p:nvSpPr>
        <p:spPr bwMode="auto">
          <a:xfrm>
            <a:off x="152400" y="3810000"/>
            <a:ext cx="990600" cy="646113"/>
          </a:xfrm>
          <a:prstGeom prst="rect">
            <a:avLst/>
          </a:prstGeom>
          <a:noFill/>
          <a:ln w="9525">
            <a:noFill/>
            <a:miter lim="800000"/>
            <a:headEnd/>
            <a:tailEnd/>
          </a:ln>
        </p:spPr>
        <p:txBody>
          <a:bodyPr>
            <a:spAutoFit/>
          </a:bodyPr>
          <a:lstStyle/>
          <a:p>
            <a:r>
              <a:rPr lang="en-US" sz="1200">
                <a:latin typeface="Calibri" pitchFamily="34" charset="0"/>
              </a:rPr>
              <a:t>Upon second death:</a:t>
            </a:r>
          </a:p>
        </p:txBody>
      </p:sp>
      <p:sp>
        <p:nvSpPr>
          <p:cNvPr id="47132" name="TextBox 33"/>
          <p:cNvSpPr txBox="1">
            <a:spLocks noChangeArrowheads="1"/>
          </p:cNvSpPr>
          <p:nvPr/>
        </p:nvSpPr>
        <p:spPr bwMode="auto">
          <a:xfrm>
            <a:off x="152400" y="4876800"/>
            <a:ext cx="990600" cy="646113"/>
          </a:xfrm>
          <a:prstGeom prst="rect">
            <a:avLst/>
          </a:prstGeom>
          <a:noFill/>
          <a:ln w="9525">
            <a:noFill/>
            <a:miter lim="800000"/>
            <a:headEnd/>
            <a:tailEnd/>
          </a:ln>
        </p:spPr>
        <p:txBody>
          <a:bodyPr>
            <a:spAutoFit/>
          </a:bodyPr>
          <a:lstStyle/>
          <a:p>
            <a:r>
              <a:rPr lang="en-US" sz="1200">
                <a:latin typeface="Calibri" pitchFamily="34" charset="0"/>
              </a:rPr>
              <a:t>After deaths of both spouses:</a:t>
            </a:r>
          </a:p>
        </p:txBody>
      </p:sp>
      <p:sp>
        <p:nvSpPr>
          <p:cNvPr id="30" name="Rounded Rectangle 29"/>
          <p:cNvSpPr/>
          <p:nvPr/>
        </p:nvSpPr>
        <p:spPr>
          <a:xfrm>
            <a:off x="2667000" y="2743200"/>
            <a:ext cx="11430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600" b="1" dirty="0"/>
              <a:t>QTIP MECHANISM</a:t>
            </a:r>
            <a:endParaRPr lang="en-US" sz="600" dirty="0"/>
          </a:p>
        </p:txBody>
      </p:sp>
      <p:sp>
        <p:nvSpPr>
          <p:cNvPr id="31" name="Rectangle 30"/>
          <p:cNvSpPr/>
          <p:nvPr/>
        </p:nvSpPr>
        <p:spPr>
          <a:xfrm>
            <a:off x="2438400" y="3657600"/>
            <a:ext cx="1828800" cy="914400"/>
          </a:xfrm>
          <a:prstGeom prst="rect">
            <a:avLst/>
          </a:prstGeom>
          <a:ln w="317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en-US" sz="600" b="1" dirty="0"/>
              <a:t>The assets in the Clayton QTIP would be includable in the surviving spouse’s gross estate, but the surviving  spouse can use some of his or her DSUEA, and could make a “reverse QTIP election” to utilize any portion of the first dying spouse’s unused GST exemption.</a:t>
            </a:r>
          </a:p>
        </p:txBody>
      </p:sp>
      <p:sp>
        <p:nvSpPr>
          <p:cNvPr id="47136" name="Oval 32"/>
          <p:cNvSpPr>
            <a:spLocks noChangeArrowheads="1"/>
          </p:cNvSpPr>
          <p:nvPr/>
        </p:nvSpPr>
        <p:spPr bwMode="auto">
          <a:xfrm>
            <a:off x="2667000" y="2667000"/>
            <a:ext cx="1066800" cy="990600"/>
          </a:xfrm>
          <a:prstGeom prst="ellipse">
            <a:avLst/>
          </a:prstGeom>
          <a:noFill/>
          <a:ln w="25400" algn="ctr">
            <a:solidFill>
              <a:schemeClr val="tx1"/>
            </a:solidFill>
            <a:round/>
            <a:headEnd/>
            <a:tailEnd/>
          </a:ln>
        </p:spPr>
        <p:txBody>
          <a:bodyPr/>
          <a:lstStyle/>
          <a:p>
            <a:pPr algn="ctr"/>
            <a:endParaRPr lang="en-US">
              <a:latin typeface="Calibri" pitchFamily="34" charset="0"/>
            </a:endParaRPr>
          </a:p>
        </p:txBody>
      </p:sp>
      <p:sp>
        <p:nvSpPr>
          <p:cNvPr id="34" name="TextBox 34"/>
          <p:cNvSpPr txBox="1">
            <a:spLocks noChangeArrowheads="1"/>
          </p:cNvSpPr>
          <p:nvPr/>
        </p:nvSpPr>
        <p:spPr bwMode="auto">
          <a:xfrm>
            <a:off x="0" y="6172200"/>
            <a:ext cx="8839200" cy="584775"/>
          </a:xfrm>
          <a:prstGeom prst="rect">
            <a:avLst/>
          </a:prstGeom>
          <a:noFill/>
          <a:ln w="9525">
            <a:noFill/>
            <a:miter lim="800000"/>
            <a:headEnd/>
            <a:tailEnd/>
          </a:ln>
        </p:spPr>
        <p:txBody>
          <a:bodyPr>
            <a:spAutoFit/>
          </a:bodyPr>
          <a:lstStyle/>
          <a:p>
            <a:r>
              <a:rPr lang="en-US" sz="800" dirty="0"/>
              <a:t>*Assumes first spouse dies in 2013 and that the surviving spouse dies in a later year when the estate tax exemption has gone up to $5,700,000 (based upon 8.57% cumulative inflation).  The estate tax exemption is $5,250,000 for those that die in 2013, and increases with inflation in $10,000 increments.</a:t>
            </a:r>
          </a:p>
          <a:p>
            <a:r>
              <a:rPr lang="en-US" sz="800" dirty="0"/>
              <a:t>If the first spouse does not use the entire exemption amount, what remains may be added to the surviving spouse’s allowance under the “portability rules” but will not grow with inflation.</a:t>
            </a:r>
          </a:p>
        </p:txBody>
      </p:sp>
      <p:sp>
        <p:nvSpPr>
          <p:cNvPr id="36"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27</a:t>
            </a:fld>
            <a:endParaRPr lang="en-US" dirty="0"/>
          </a:p>
        </p:txBody>
      </p:sp>
      <p:sp>
        <p:nvSpPr>
          <p:cNvPr id="37" name="TextBox 36"/>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0" y="0"/>
            <a:ext cx="9144000" cy="5973763"/>
          </a:xfrm>
          <a:prstGeom prst="rect">
            <a:avLst/>
          </a:prstGeom>
          <a:noFill/>
          <a:ln w="9525">
            <a:noFill/>
            <a:miter lim="800000"/>
            <a:headEnd/>
            <a:tailEnd/>
          </a:ln>
        </p:spPr>
        <p:txBody>
          <a:bodyPr/>
          <a:lstStyle/>
          <a:p>
            <a:pPr algn="ctr"/>
            <a:r>
              <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CREDIT SHELTER TRUST ALTERNATIVES FOR CLIENTS WHO WANT FLEXIBILITY IN THEIR PLANNING</a:t>
            </a:r>
          </a:p>
          <a:p>
            <a:pPr algn="ctr"/>
            <a:endParaRPr lang="en-US" b="1" dirty="0">
              <a:latin typeface="Calibri" pitchFamily="34" charset="0"/>
            </a:endParaRPr>
          </a:p>
          <a:p>
            <a:pPr algn="just"/>
            <a:r>
              <a:rPr lang="en-US" b="1" i="1" u="sng" dirty="0">
                <a:latin typeface="Calibri" pitchFamily="34" charset="0"/>
              </a:rPr>
              <a:t>Alternative #3</a:t>
            </a:r>
            <a:r>
              <a:rPr lang="en-US" dirty="0">
                <a:latin typeface="Calibri" pitchFamily="34" charset="0"/>
              </a:rPr>
              <a:t> </a:t>
            </a:r>
            <a:r>
              <a:rPr lang="en-US" b="1" i="1" u="sng" dirty="0">
                <a:latin typeface="Calibri" pitchFamily="34" charset="0"/>
              </a:rPr>
              <a:t>Clayton QTIP Arrangement.</a:t>
            </a:r>
            <a:r>
              <a:rPr lang="en-US" i="1" dirty="0">
                <a:latin typeface="Calibri" pitchFamily="34" charset="0"/>
              </a:rPr>
              <a:t> </a:t>
            </a:r>
            <a:r>
              <a:rPr lang="en-US" dirty="0">
                <a:latin typeface="Calibri" pitchFamily="34" charset="0"/>
              </a:rPr>
              <a:t>Under prior estate tax law, the IRS would not permit a QTIP trust to qualify for the federal estate tax marital deduction if the personal representative of the decedent’s estate (or the Trustee of the decedent’s revocable trust) had the power to determine whether the trust would meet all of the requirements of the marital deduction.  These requirements, which are unchanged by the new estate tax law, are basically that all income must be payable to the surviving spouse, that the surviving spouse be the sole lifetime beneficiary of the trust, and that the surviving spouse have the power to make the trust assets productive.</a:t>
            </a:r>
          </a:p>
          <a:p>
            <a:pPr algn="just"/>
            <a:endParaRPr lang="en-US" dirty="0">
              <a:latin typeface="Calibri" pitchFamily="34" charset="0"/>
            </a:endParaRPr>
          </a:p>
          <a:p>
            <a:pPr algn="just"/>
            <a:r>
              <a:rPr lang="en-US" dirty="0">
                <a:latin typeface="Calibri" pitchFamily="34" charset="0"/>
              </a:rPr>
              <a:t>After much litigation, the IRS issued Treasury Regulations Section 20.2056(b)-7(d)(3)(</a:t>
            </a:r>
            <a:r>
              <a:rPr lang="en-US" dirty="0" err="1">
                <a:latin typeface="Calibri" pitchFamily="34" charset="0"/>
              </a:rPr>
              <a:t>i</a:t>
            </a:r>
            <a:r>
              <a:rPr lang="en-US" dirty="0">
                <a:latin typeface="Calibri" pitchFamily="34" charset="0"/>
              </a:rPr>
              <a:t>) which explicitly says that a trust is not required to meet the marital deduction requirements above, except as to any portion that is to actually qualify for the marital deduction by the QTIP election filed on the first dying spouse’s estate tax return. </a:t>
            </a:r>
          </a:p>
          <a:p>
            <a:pPr algn="just"/>
            <a:endParaRPr lang="en-US" dirty="0">
              <a:latin typeface="Calibri" pitchFamily="34" charset="0"/>
            </a:endParaRPr>
          </a:p>
          <a:p>
            <a:pPr algn="just"/>
            <a:r>
              <a:rPr lang="en-US" dirty="0">
                <a:latin typeface="Calibri" pitchFamily="34" charset="0"/>
              </a:rPr>
              <a:t>It is prudent that the surviving spouse not be appointed as the personal representative or Trustee who makes the QTIP election.  This is because the power of appointment rules under Sections 2041 and 2514 may cause the value of the assets in the non-QTIP portion of the trust to be included in the spouse’s gross estate upon his or her subsequent death, or the spouse may be deemed to have made a gift to the extent that assets are not used to fund a QTIP trust.  </a:t>
            </a:r>
            <a:endParaRPr lang="en-US" sz="1400" b="1" i="1" u="sng" dirty="0">
              <a:latin typeface="Calibri" pitchFamily="34" charset="0"/>
            </a:endParaRPr>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28</a:t>
            </a:fld>
            <a:endParaRPr lang="en-US" dirty="0"/>
          </a:p>
        </p:txBody>
      </p:sp>
      <p:sp>
        <p:nvSpPr>
          <p:cNvPr id="5" name="TextBox 4"/>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0"/>
            <a:ext cx="9144000" cy="6340475"/>
          </a:xfrm>
          <a:prstGeom prst="rect">
            <a:avLst/>
          </a:prstGeom>
          <a:noFill/>
          <a:ln>
            <a:noFill/>
          </a:ln>
          <a:extLst/>
        </p:spPr>
        <p:txBody>
          <a:bodyPr>
            <a:normAutofit fontScale="92500" lnSpcReduction="10000"/>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fontAlgn="auto" hangingPunct="1">
              <a:spcBef>
                <a:spcPts val="0"/>
              </a:spcBef>
              <a:spcAft>
                <a:spcPts val="0"/>
              </a:spcAft>
              <a:defRPr/>
            </a:pPr>
            <a:r>
              <a:rPr lang="en-US" sz="22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CREDIT SHELTER TRUST ALTERNATIVES FOR CLIENTS WHO WANT FLEXIBILITY IN THEIR PLANNING</a:t>
            </a:r>
          </a:p>
          <a:p>
            <a:pPr algn="ctr" eaLnBrk="1" fontAlgn="auto" hangingPunct="1">
              <a:spcBef>
                <a:spcPts val="0"/>
              </a:spcBef>
              <a:spcAft>
                <a:spcPts val="0"/>
              </a:spcAft>
              <a:defRPr/>
            </a:pPr>
            <a:endParaRPr lang="en-US" b="1" dirty="0" smtClean="0">
              <a:cs typeface="+mn-cs"/>
            </a:endParaRPr>
          </a:p>
          <a:p>
            <a:pPr algn="just" eaLnBrk="1" fontAlgn="auto" hangingPunct="1">
              <a:spcBef>
                <a:spcPts val="0"/>
              </a:spcBef>
              <a:spcAft>
                <a:spcPts val="0"/>
              </a:spcAft>
              <a:defRPr/>
            </a:pPr>
            <a:r>
              <a:rPr lang="en-US" b="1" i="1" u="sng" dirty="0" smtClean="0">
                <a:cs typeface="+mn-cs"/>
              </a:rPr>
              <a:t>Alternative #3</a:t>
            </a:r>
            <a:r>
              <a:rPr lang="en-US" dirty="0" smtClean="0">
                <a:cs typeface="+mn-cs"/>
              </a:rPr>
              <a:t> </a:t>
            </a:r>
            <a:r>
              <a:rPr lang="en-US" b="1" i="1" u="sng" dirty="0" smtClean="0">
                <a:cs typeface="+mn-cs"/>
              </a:rPr>
              <a:t>Clayton QTIP Arrangement Continued.</a:t>
            </a:r>
            <a:r>
              <a:rPr lang="en-US" i="1" dirty="0" smtClean="0">
                <a:cs typeface="+mn-cs"/>
              </a:rPr>
              <a:t> </a:t>
            </a:r>
          </a:p>
          <a:p>
            <a:pPr algn="just" eaLnBrk="1" fontAlgn="auto" hangingPunct="1">
              <a:spcBef>
                <a:spcPts val="0"/>
              </a:spcBef>
              <a:spcAft>
                <a:spcPts val="0"/>
              </a:spcAft>
              <a:defRPr/>
            </a:pPr>
            <a:r>
              <a:rPr lang="en-US" sz="1400" dirty="0" smtClean="0">
                <a:cs typeface="+mn-cs"/>
              </a:rPr>
              <a:t>	The following is potential language to amend a client’s revocable trust to allow a Credit Shelter Trust to become a Clayton QTIP with outright disposition rights, in the instance that the family elects to use portability. </a:t>
            </a:r>
          </a:p>
          <a:p>
            <a:pPr algn="just" eaLnBrk="1" fontAlgn="auto" hangingPunct="1">
              <a:spcBef>
                <a:spcPts val="0"/>
              </a:spcBef>
              <a:spcAft>
                <a:spcPts val="0"/>
              </a:spcAft>
              <a:defRPr/>
            </a:pPr>
            <a:endParaRPr lang="en-US" sz="1400" b="1" i="1" u="sng" dirty="0" smtClean="0">
              <a:cs typeface="+mn-cs"/>
            </a:endParaRPr>
          </a:p>
          <a:p>
            <a:pPr algn="just" fontAlgn="auto">
              <a:spcBef>
                <a:spcPts val="0"/>
              </a:spcBef>
              <a:spcAft>
                <a:spcPts val="0"/>
              </a:spcAft>
              <a:defRPr/>
            </a:pPr>
            <a:r>
              <a:rPr lang="en-US" sz="1400" b="1" dirty="0" smtClean="0">
                <a:cs typeface="+mn-cs"/>
              </a:rPr>
              <a:t>I hereby appoint _______________, ________________ and ____________ as Independent Fiduciaries for the purpose of allowing them to determine whether there should be an alteration of the CLIENT Credit Shelter Trust established under Section 4.02(d) of this Trust Agreement whereby some or all of such assets may be held as a QTIP Marital Deduction Trust, as separate QTIP Marital Deduction Trusts, and/or paid, in whole or in part, outright to my spouse for income and estate tax planning purposes in view of the new estate tax law.</a:t>
            </a:r>
            <a:endParaRPr lang="en-US" sz="1400" dirty="0" smtClean="0">
              <a:cs typeface="+mn-cs"/>
            </a:endParaRPr>
          </a:p>
          <a:p>
            <a:pPr algn="just" fontAlgn="auto">
              <a:spcBef>
                <a:spcPts val="0"/>
              </a:spcBef>
              <a:spcAft>
                <a:spcPts val="0"/>
              </a:spcAft>
              <a:defRPr/>
            </a:pPr>
            <a:r>
              <a:rPr lang="en-US" sz="1400" b="1" dirty="0" smtClean="0">
                <a:cs typeface="+mn-cs"/>
              </a:rPr>
              <a:t> </a:t>
            </a:r>
            <a:endParaRPr lang="en-US" sz="1400" dirty="0" smtClean="0">
              <a:cs typeface="+mn-cs"/>
            </a:endParaRPr>
          </a:p>
          <a:p>
            <a:pPr algn="just" fontAlgn="auto">
              <a:spcBef>
                <a:spcPts val="0"/>
              </a:spcBef>
              <a:spcAft>
                <a:spcPts val="0"/>
              </a:spcAft>
              <a:defRPr/>
            </a:pPr>
            <a:r>
              <a:rPr lang="en-US" sz="1400" b="1" dirty="0" smtClean="0">
                <a:cs typeface="+mn-cs"/>
              </a:rPr>
              <a:t>	In order to facilitate this, said Independent Fiduciaries shall have the power on a timely filed federal estate tax return filed with respect to my estate, to designate that all or a portion of the CLIENT Credit Shelter Trust shall qualify as a Qualified Terminal Interest Property Trust under Internal Revenue Code Section 2056(b)(7) in which case such Trust shall meet the following requirements, and shall be construed to have the following provisions effective upon my death: (a) the Trustee shall pay all income to my spouse beginning upon my date of death, no less frequently than annually; (b) the Trust assets shall be used solely for my spouse during said spouse’s lifetime, with any and all distributions to be made solely to said spouse; and (c) the Trustee shall be required to keep the Trust assets under such Trust productive, provided that such requirements shall not apply except to the extent that my Personal Representative, upon the written instructions from the majority of the Independent Fiduciaries, elects for such Trust to qualify for the federal estate tax marital deduction by making a “Clayton QTIP Election” pursuant to Internal Revenue Code Section 2056 and Treasury Regulation 20.2056(b)-7)(d)(3)(i).  In addition, if determined appropriate by the Independent Fiduciaries, the Trust assets may be paid in whole or in part outright to my said spouse.  </a:t>
            </a:r>
            <a:endParaRPr lang="en-US" sz="1400" dirty="0" smtClean="0">
              <a:cs typeface="+mn-cs"/>
            </a:endParaRPr>
          </a:p>
          <a:p>
            <a:pPr algn="just" fontAlgn="auto">
              <a:spcBef>
                <a:spcPts val="0"/>
              </a:spcBef>
              <a:spcAft>
                <a:spcPts val="0"/>
              </a:spcAft>
              <a:defRPr/>
            </a:pPr>
            <a:r>
              <a:rPr lang="en-US" sz="1400" b="1" dirty="0" smtClean="0">
                <a:cs typeface="+mn-cs"/>
              </a:rPr>
              <a:t> </a:t>
            </a:r>
            <a:endParaRPr lang="en-US" sz="1400" dirty="0" smtClean="0">
              <a:cs typeface="+mn-cs"/>
            </a:endParaRPr>
          </a:p>
          <a:p>
            <a:pPr algn="just" fontAlgn="auto">
              <a:spcBef>
                <a:spcPts val="0"/>
              </a:spcBef>
              <a:spcAft>
                <a:spcPts val="0"/>
              </a:spcAft>
              <a:defRPr/>
            </a:pPr>
            <a:r>
              <a:rPr lang="en-US" sz="1400" b="1" dirty="0" smtClean="0">
                <a:cs typeface="+mn-cs"/>
              </a:rPr>
              <a:t>	If a majority of __________, __________ and __________ are unable to act, then the party that would appoint Trustees in the event of a vacancy in the office of Trustee under Section _________ of this Trust Agreement shall appoint one or more of a duly licensed lawyer that is Board Certified by the Florida Bar in Wills, Trusts &amp; Estates, a CPA who has done work for our family for at least 15 years, and/or a Licensed Trust Company to serve as Independent Fiduciaries, provided that at all times there shall be at least two individuals or a Licensed Trust Company serving as Independent Fiduciaries. Notwithstanding the previous sentence, in no event can any person or entity be appointed if such person or entity is considered as a “related or subordinate party” with respect to me or to my said spouse as such term is defined under Internal Revenue Code Section 672(c).</a:t>
            </a:r>
            <a:endParaRPr lang="en-US" sz="1400" b="1" i="1" u="sng" dirty="0" smtClean="0">
              <a:cs typeface="+mn-cs"/>
            </a:endParaRPr>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29</a:t>
            </a:fld>
            <a:endParaRPr lang="en-US" dirty="0"/>
          </a:p>
        </p:txBody>
      </p:sp>
      <p:sp>
        <p:nvSpPr>
          <p:cNvPr id="5" name="TextBox 4"/>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5C613-29AF-4EAA-8166-22D33E210C9A}" type="slidenum">
              <a:rPr lang="en-US" smtClean="0"/>
              <a:pPr/>
              <a:t>3</a:t>
            </a:fld>
            <a:endParaRPr lang="en-US"/>
          </a:p>
        </p:txBody>
      </p:sp>
      <p:pic>
        <p:nvPicPr>
          <p:cNvPr id="3" name="Picture 2" descr="Cover Page Only.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0" y="0"/>
            <a:ext cx="9144000" cy="609600"/>
          </a:xfrm>
          <a:prstGeom prst="rect">
            <a:avLst/>
          </a:prstGeom>
        </p:spPr>
        <p:txBody>
          <a:bodyPr/>
          <a:lstStyle/>
          <a:p>
            <a:pPr algn="ctr">
              <a:lnSpc>
                <a:spcPct val="90000"/>
              </a:lnSpc>
              <a:defRPr/>
            </a:pPr>
            <a:r>
              <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Methods of Providing a Stepped-Up Basis on the Surviving Spouse’s Death for Assets That Would Typically Be Held Under a Credit Shelter Trust to Avoid Estate Tax</a:t>
            </a:r>
          </a:p>
        </p:txBody>
      </p:sp>
      <p:graphicFrame>
        <p:nvGraphicFramePr>
          <p:cNvPr id="4" name="Table 3"/>
          <p:cNvGraphicFramePr>
            <a:graphicFrameLocks noGrp="1"/>
          </p:cNvGraphicFramePr>
          <p:nvPr/>
        </p:nvGraphicFramePr>
        <p:xfrm>
          <a:off x="0" y="1600200"/>
          <a:ext cx="9144000" cy="4861756"/>
        </p:xfrm>
        <a:graphic>
          <a:graphicData uri="http://schemas.openxmlformats.org/drawingml/2006/table">
            <a:tbl>
              <a:tblPr firstRow="1" bandRow="1">
                <a:tableStyleId>{2D5ABB26-0587-4C30-8999-92F81FD0307C}</a:tableStyleId>
              </a:tblPr>
              <a:tblGrid>
                <a:gridCol w="3352800"/>
                <a:gridCol w="1828800"/>
                <a:gridCol w="3962400"/>
              </a:tblGrid>
              <a:tr h="381136">
                <a:tc>
                  <a:txBody>
                    <a:bodyPr/>
                    <a:lstStyle/>
                    <a:p>
                      <a:pPr algn="ctr"/>
                      <a:r>
                        <a:rPr lang="en-US" sz="1800" dirty="0" smtClean="0"/>
                        <a:t>CHOICE</a:t>
                      </a:r>
                      <a:endParaRPr lang="en-US" sz="1800" b="1" dirty="0"/>
                    </a:p>
                  </a:txBody>
                  <a:tcPr marT="45754" marB="45754"/>
                </a:tc>
                <a:tc>
                  <a:txBody>
                    <a:bodyPr/>
                    <a:lstStyle/>
                    <a:p>
                      <a:pPr algn="ctr"/>
                      <a:r>
                        <a:rPr lang="en-US" sz="1800" dirty="0" smtClean="0"/>
                        <a:t>ADVANTAGE</a:t>
                      </a:r>
                      <a:endParaRPr lang="en-US" sz="1800" b="1" dirty="0"/>
                    </a:p>
                  </a:txBody>
                  <a:tcPr marT="45754" marB="45754"/>
                </a:tc>
                <a:tc>
                  <a:txBody>
                    <a:bodyPr/>
                    <a:lstStyle/>
                    <a:p>
                      <a:pPr algn="ctr"/>
                      <a:r>
                        <a:rPr lang="en-US" sz="1800" dirty="0" smtClean="0"/>
                        <a:t>DISADVANTAGES</a:t>
                      </a:r>
                      <a:endParaRPr lang="en-US" sz="1800" b="1" dirty="0"/>
                    </a:p>
                  </a:txBody>
                  <a:tcPr marT="45754" marB="45754"/>
                </a:tc>
              </a:tr>
              <a:tr h="2530339">
                <a:tc>
                  <a:txBody>
                    <a:bodyPr/>
                    <a:lstStyle/>
                    <a:p>
                      <a:pPr marL="233363" indent="0"/>
                      <a:r>
                        <a:rPr lang="en-US" sz="1600" dirty="0" smtClean="0"/>
                        <a:t>4. </a:t>
                      </a:r>
                      <a:r>
                        <a:rPr lang="en-US" sz="1600" u="sng" dirty="0" smtClean="0"/>
                        <a:t>Committee</a:t>
                      </a:r>
                      <a:r>
                        <a:rPr lang="en-US" sz="1600" u="sng" baseline="0" dirty="0" smtClean="0"/>
                        <a:t> to Provide a Power of Appointment.</a:t>
                      </a:r>
                      <a:r>
                        <a:rPr lang="en-US" sz="1600" u="none" baseline="0" dirty="0" smtClean="0"/>
                        <a:t>  Allow a committee or independent advisor to give the surviving spouse a power of appointment all or a portion of the assets in the Credit Shelter Trust to creditors of his or her estate, or a broader appointment power only exercisable with consent of appointed </a:t>
                      </a:r>
                      <a:r>
                        <a:rPr lang="en-US" sz="1600" u="none" baseline="0" dirty="0" err="1" smtClean="0"/>
                        <a:t>nonadverse</a:t>
                      </a:r>
                      <a:r>
                        <a:rPr lang="en-US" sz="1600" u="none" baseline="0" dirty="0" smtClean="0"/>
                        <a:t> parties.</a:t>
                      </a:r>
                      <a:endParaRPr lang="en-US" sz="1600" dirty="0"/>
                    </a:p>
                  </a:txBody>
                  <a:tcPr marT="45750" marB="45750"/>
                </a:tc>
                <a:tc>
                  <a:txBody>
                    <a:bodyPr/>
                    <a:lstStyle/>
                    <a:p>
                      <a:pPr marL="233363" indent="0"/>
                      <a:r>
                        <a:rPr lang="en-US" sz="1600" dirty="0" smtClean="0"/>
                        <a:t>1.</a:t>
                      </a:r>
                      <a:r>
                        <a:rPr lang="en-US" sz="1600" baseline="0" dirty="0" smtClean="0"/>
                        <a:t> Allows for continued protection of assets.</a:t>
                      </a:r>
                      <a:endParaRPr lang="en-US" sz="1600" dirty="0"/>
                    </a:p>
                  </a:txBody>
                  <a:tcPr marT="45750" marB="45750"/>
                </a:tc>
                <a:tc>
                  <a:txBody>
                    <a:bodyPr/>
                    <a:lstStyle/>
                    <a:p>
                      <a:pPr marL="233363" indent="3175">
                        <a:buAutoNum type="arabicPeriod"/>
                      </a:pPr>
                      <a:r>
                        <a:rPr lang="en-US" sz="1600" baseline="0" dirty="0" smtClean="0"/>
                        <a:t>Not easy to explain this Choice to clients.</a:t>
                      </a:r>
                    </a:p>
                    <a:p>
                      <a:pPr marL="233363" indent="3175">
                        <a:buAutoNum type="arabicPeriod"/>
                      </a:pPr>
                      <a:r>
                        <a:rPr lang="en-US" sz="1600" baseline="0" dirty="0" smtClean="0"/>
                        <a:t> Uncertainty as to whether the law will allow this strategy without causing inclusion of all of the Trust assets in the surviving spouse’s gross estate.</a:t>
                      </a:r>
                    </a:p>
                    <a:p>
                      <a:pPr marL="233363" indent="3175">
                        <a:buAutoNum type="arabicPeriod"/>
                      </a:pPr>
                      <a:r>
                        <a:rPr lang="en-US" sz="1600" baseline="0" dirty="0" smtClean="0"/>
                        <a:t> The individuals or institutions appointed to provide the power of appointment should not be permitted beneficiaries of the trust and should not be able to grant any power of appointment to themselves.  The surviving spouse should not need the consent of the committee to exercise the power or the power may be deemed illusory.</a:t>
                      </a:r>
                    </a:p>
                  </a:txBody>
                  <a:tcPr marT="45750" marB="45750"/>
                </a:tc>
              </a:tr>
            </a:tbl>
          </a:graphicData>
        </a:graphic>
      </p:graphicFrame>
      <p:sp>
        <p:nvSpPr>
          <p:cNvPr id="6"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30</a:t>
            </a:fld>
            <a:endParaRPr lang="en-US" dirty="0"/>
          </a:p>
        </p:txBody>
      </p:sp>
      <p:sp>
        <p:nvSpPr>
          <p:cNvPr id="7" name="TextBox 6"/>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0" y="0"/>
            <a:ext cx="9144000" cy="6257925"/>
          </a:xfrm>
          <a:prstGeom prst="rect">
            <a:avLst/>
          </a:prstGeom>
          <a:noFill/>
          <a:ln w="9525">
            <a:noFill/>
            <a:miter lim="800000"/>
            <a:headEnd/>
            <a:tailEnd/>
          </a:ln>
        </p:spPr>
        <p:txBody>
          <a:bodyPr>
            <a:normAutofit fontScale="92500" lnSpcReduction="20000"/>
          </a:bodyPr>
          <a:lstStyle/>
          <a:p>
            <a:pPr algn="ctr" fontAlgn="auto">
              <a:spcBef>
                <a:spcPts val="0"/>
              </a:spcBef>
              <a:spcAft>
                <a:spcPts val="0"/>
              </a:spcAft>
              <a:defRPr/>
            </a:pPr>
            <a:r>
              <a:rPr lang="en-US" sz="2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CREDIT SHELTER TRUST ALTERNATIVES FOR CLIENTS WHO WANT FLEXIBILITY IN THEIR PLANNING</a:t>
            </a:r>
          </a:p>
          <a:p>
            <a:pPr algn="ctr" fontAlgn="auto">
              <a:spcBef>
                <a:spcPts val="0"/>
              </a:spcBef>
              <a:spcAft>
                <a:spcPts val="0"/>
              </a:spcAft>
              <a:defRPr/>
            </a:pPr>
            <a:endParaRPr lang="en-US" b="1" dirty="0">
              <a:latin typeface="+mn-lt"/>
              <a:cs typeface="+mn-cs"/>
            </a:endParaRPr>
          </a:p>
          <a:p>
            <a:pPr algn="just" fontAlgn="auto">
              <a:spcBef>
                <a:spcPts val="0"/>
              </a:spcBef>
              <a:spcAft>
                <a:spcPts val="0"/>
              </a:spcAft>
              <a:defRPr/>
            </a:pPr>
            <a:r>
              <a:rPr lang="en-US" b="1" i="1" u="sng" dirty="0">
                <a:latin typeface="+mn-lt"/>
                <a:cs typeface="+mn-cs"/>
              </a:rPr>
              <a:t>Alternative #4</a:t>
            </a:r>
            <a:r>
              <a:rPr lang="en-US" dirty="0">
                <a:latin typeface="+mn-lt"/>
                <a:cs typeface="+mn-cs"/>
              </a:rPr>
              <a:t> </a:t>
            </a:r>
            <a:r>
              <a:rPr lang="en-US" b="1" i="1" u="sng" dirty="0">
                <a:latin typeface="+mn-lt"/>
                <a:cs typeface="+mn-cs"/>
              </a:rPr>
              <a:t>Committee to Provide a Power of Appointment.</a:t>
            </a:r>
            <a:r>
              <a:rPr lang="en-US" dirty="0">
                <a:latin typeface="+mn-lt"/>
                <a:cs typeface="+mn-cs"/>
              </a:rPr>
              <a:t> The authors are concerned that if a couple opts to use portability, surviving spouses will not be as well protected as if they had funded a Credit Shelter Trust to benefit the surviving spouse for his or her lifetime.  Asking someone who has just lost his or her lifelong spouse to make a significant financial decision within nine months of death by disclaimer, and to also give up the power to appoint how the trust assets will pass by power of appointment, is not an optimal solution.  Neither is transferring assets outright to a surviving spouse who may lose them to creditors, divorce claims, or overly aggressive son and daughter-in-laws an ideal option.</a:t>
            </a:r>
          </a:p>
          <a:p>
            <a:pPr algn="just" fontAlgn="auto">
              <a:spcBef>
                <a:spcPts val="0"/>
              </a:spcBef>
              <a:spcAft>
                <a:spcPts val="0"/>
              </a:spcAft>
              <a:defRPr/>
            </a:pPr>
            <a:endParaRPr lang="en-US" i="1" dirty="0">
              <a:latin typeface="+mn-lt"/>
              <a:cs typeface="+mn-cs"/>
            </a:endParaRPr>
          </a:p>
          <a:p>
            <a:pPr algn="just" fontAlgn="auto">
              <a:spcBef>
                <a:spcPts val="0"/>
              </a:spcBef>
              <a:spcAft>
                <a:spcPts val="0"/>
              </a:spcAft>
              <a:defRPr/>
            </a:pPr>
            <a:r>
              <a:rPr lang="en-US" dirty="0">
                <a:latin typeface="+mn-lt"/>
                <a:cs typeface="+mn-cs"/>
              </a:rPr>
              <a:t>	The Clayton QTIP strategy typically works well, but the decision must be made on the first dying spouse’s estate tax return, which will be due no later than 15 months after the death of the first spouse, and explaining the mechanism to clients may be challenging.</a:t>
            </a:r>
          </a:p>
          <a:p>
            <a:pPr algn="just" fontAlgn="auto">
              <a:spcBef>
                <a:spcPts val="0"/>
              </a:spcBef>
              <a:spcAft>
                <a:spcPts val="0"/>
              </a:spcAft>
              <a:defRPr/>
            </a:pPr>
            <a:endParaRPr lang="en-US" i="1" dirty="0">
              <a:latin typeface="+mn-lt"/>
              <a:cs typeface="+mn-cs"/>
            </a:endParaRPr>
          </a:p>
          <a:p>
            <a:pPr algn="just" fontAlgn="auto">
              <a:spcBef>
                <a:spcPts val="0"/>
              </a:spcBef>
              <a:spcAft>
                <a:spcPts val="0"/>
              </a:spcAft>
              <a:defRPr/>
            </a:pPr>
            <a:r>
              <a:rPr lang="en-US" dirty="0">
                <a:latin typeface="+mn-lt"/>
                <a:cs typeface="+mn-cs"/>
              </a:rPr>
              <a:t>The authors therefore favor providing a committee of impartial advisors, who have the right to give the surviving spouse a power to appoint the trust assets to creditors of his or her estate.  As a result, the surviving spouse will be considered the owner of the assets under the trust for estate tax and income tax step-up basis purposes, even though the power given to the surviving spouse may not be exercisable unless he or she has consent from one or more unrelated parties.  If the estate tax is eliminated and a family wants to receive a stepped-up basis on the death of the surviving spouse, then the following clause may be used:</a:t>
            </a:r>
            <a:r>
              <a:rPr lang="en-US" i="1" dirty="0">
                <a:latin typeface="+mn-lt"/>
                <a:cs typeface="+mn-cs"/>
              </a:rPr>
              <a:t> </a:t>
            </a:r>
            <a:endParaRPr lang="en-US" sz="1400" b="1" i="1" u="sng" dirty="0">
              <a:latin typeface="+mn-lt"/>
              <a:cs typeface="+mn-cs"/>
            </a:endParaRPr>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31</a:t>
            </a:fld>
            <a:endParaRPr lang="en-US" dirty="0"/>
          </a:p>
        </p:txBody>
      </p:sp>
      <p:sp>
        <p:nvSpPr>
          <p:cNvPr id="5" name="TextBox 4"/>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400" y="0"/>
            <a:ext cx="9144000" cy="6299200"/>
          </a:xfrm>
          <a:prstGeom prst="rect">
            <a:avLst/>
          </a:prstGeom>
        </p:spPr>
        <p:txBody>
          <a:bodyPr>
            <a:normAutofit fontScale="85000" lnSpcReduction="20000"/>
          </a:bodyPr>
          <a:lstStyle/>
          <a:p>
            <a:pPr algn="ctr">
              <a:defRPr/>
            </a:pPr>
            <a:r>
              <a:rPr lang="en-US" b="1" dirty="0">
                <a:latin typeface="Times New Roman" pitchFamily="18" charset="0"/>
                <a:cs typeface="Times New Roman" pitchFamily="18" charset="0"/>
              </a:rPr>
              <a:t>	 </a:t>
            </a:r>
            <a:r>
              <a:rPr lang="en-US" sz="2400" b="1" dirty="0">
                <a:solidFill>
                  <a:schemeClr val="accent1">
                    <a:tint val="88000"/>
                    <a:satMod val="150000"/>
                  </a:schemeClr>
                </a:solidFill>
                <a:latin typeface="+mj-lt"/>
                <a:ea typeface="+mj-ea"/>
                <a:cs typeface="+mj-cs"/>
              </a:rPr>
              <a:t>CREDIT SHELTER TRUST ALTERNATIVES FOR CLIENTS WHO WANT FLEXIBILITY IN THEIR PLANNING</a:t>
            </a:r>
          </a:p>
          <a:p>
            <a:pPr algn="ctr" fontAlgn="auto">
              <a:spcBef>
                <a:spcPts val="0"/>
              </a:spcBef>
              <a:spcAft>
                <a:spcPts val="0"/>
              </a:spcAft>
              <a:defRPr/>
            </a:pPr>
            <a:endParaRPr lang="en-US" b="1" dirty="0">
              <a:latin typeface="Times New Roman" pitchFamily="18" charset="0"/>
              <a:cs typeface="Times New Roman" pitchFamily="18" charset="0"/>
            </a:endParaRPr>
          </a:p>
          <a:p>
            <a:pPr algn="just" fontAlgn="auto">
              <a:spcBef>
                <a:spcPts val="0"/>
              </a:spcBef>
              <a:spcAft>
                <a:spcPts val="0"/>
              </a:spcAft>
              <a:defRPr/>
            </a:pPr>
            <a:r>
              <a:rPr lang="en-US" b="1" i="1" u="sng" dirty="0">
                <a:latin typeface="Times New Roman" pitchFamily="18" charset="0"/>
                <a:cs typeface="Times New Roman" pitchFamily="18" charset="0"/>
              </a:rPr>
              <a:t>Alternative #4</a:t>
            </a:r>
            <a:r>
              <a:rPr lang="en-US" dirty="0">
                <a:latin typeface="Times New Roman" pitchFamily="18" charset="0"/>
                <a:cs typeface="Times New Roman" pitchFamily="18" charset="0"/>
              </a:rPr>
              <a:t> </a:t>
            </a:r>
            <a:r>
              <a:rPr lang="en-US" b="1" i="1" u="sng" dirty="0">
                <a:latin typeface="Times New Roman" pitchFamily="18" charset="0"/>
                <a:cs typeface="Times New Roman" pitchFamily="18" charset="0"/>
              </a:rPr>
              <a:t>Committee to Provide a Power of Appointment Continued</a:t>
            </a:r>
            <a:endParaRPr lang="en-US" b="1" dirty="0">
              <a:latin typeface="Times New Roman" pitchFamily="18" charset="0"/>
              <a:cs typeface="Times New Roman" pitchFamily="18" charset="0"/>
            </a:endParaRPr>
          </a:p>
          <a:p>
            <a:pPr fontAlgn="auto">
              <a:spcBef>
                <a:spcPts val="0"/>
              </a:spcBef>
              <a:spcAft>
                <a:spcPts val="0"/>
              </a:spcAft>
              <a:defRPr/>
            </a:pPr>
            <a:endParaRPr lang="en-US" b="1" dirty="0">
              <a:latin typeface="Times New Roman" pitchFamily="18" charset="0"/>
              <a:cs typeface="Times New Roman" pitchFamily="18" charset="0"/>
            </a:endParaRPr>
          </a:p>
          <a:p>
            <a:pPr fontAlgn="auto">
              <a:spcBef>
                <a:spcPts val="0"/>
              </a:spcBef>
              <a:spcAft>
                <a:spcPts val="0"/>
              </a:spcAft>
              <a:defRPr/>
            </a:pPr>
            <a:endParaRPr lang="en-US" b="1" dirty="0">
              <a:latin typeface="Times New Roman" pitchFamily="18" charset="0"/>
              <a:cs typeface="Times New Roman" pitchFamily="18" charset="0"/>
            </a:endParaRPr>
          </a:p>
          <a:p>
            <a:pPr algn="just" fontAlgn="auto">
              <a:spcBef>
                <a:spcPts val="0"/>
              </a:spcBef>
              <a:spcAft>
                <a:spcPts val="0"/>
              </a:spcAft>
              <a:defRPr/>
            </a:pPr>
            <a:r>
              <a:rPr lang="en-US" b="1" dirty="0">
                <a:latin typeface="Times New Roman" pitchFamily="18" charset="0"/>
                <a:cs typeface="Times New Roman" pitchFamily="18" charset="0"/>
              </a:rPr>
              <a:t>I hereby appoint ____________________, ___________________, and ____________________ as Independent Fiduciaries for the sole and limited purpose of having the authority to bestow upon my spouse a power of appointment whereby said spouse may appoint all or a portion of the Trust assets to creditors of my said spouse’s estate, if deemed appropriate by any two of said Independent Fiduciaries at any time that the Trust is in existence, exercisable by a written instrument signed by a majority of the Independent Fiduciaries.  The purpose of such power of appointment would be to allow for an increase in tax basis upon my spouse’s death, if circumstances arise whereby federal estate tax is less of a concern than capital gains taxes, or other appropriate circumstances.</a:t>
            </a:r>
            <a:endParaRPr lang="en-US" dirty="0">
              <a:latin typeface="Times New Roman" pitchFamily="18" charset="0"/>
              <a:cs typeface="Times New Roman" pitchFamily="18" charset="0"/>
            </a:endParaRPr>
          </a:p>
          <a:p>
            <a:pPr algn="just" fontAlgn="auto">
              <a:spcBef>
                <a:spcPts val="0"/>
              </a:spcBef>
              <a:spcAft>
                <a:spcPts val="0"/>
              </a:spcAft>
              <a:defRPr/>
            </a:pPr>
            <a:r>
              <a:rPr lang="en-US" b="1"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fontAlgn="auto">
              <a:spcBef>
                <a:spcPts val="0"/>
              </a:spcBef>
              <a:spcAft>
                <a:spcPts val="0"/>
              </a:spcAft>
              <a:defRPr/>
            </a:pPr>
            <a:r>
              <a:rPr lang="en-US" b="1" dirty="0">
                <a:latin typeface="Times New Roman" pitchFamily="18" charset="0"/>
                <a:cs typeface="Times New Roman" pitchFamily="18" charset="0"/>
              </a:rPr>
              <a:t>The Independent Fiduciaries shall be indemnified and held harmless by the Trustee for any liability or expense incurred as the result of providing my said spouse with such power of appointment, and are encouraged to consider whether providing such power would make the trust assets subject to creditor claims of my spouse, and whether the </a:t>
            </a:r>
            <a:r>
              <a:rPr lang="en-US" b="1" dirty="0" err="1">
                <a:latin typeface="Times New Roman" pitchFamily="18" charset="0"/>
                <a:cs typeface="Times New Roman" pitchFamily="18" charset="0"/>
              </a:rPr>
              <a:t>situs</a:t>
            </a:r>
            <a:r>
              <a:rPr lang="en-US" b="1" dirty="0">
                <a:latin typeface="Times New Roman" pitchFamily="18" charset="0"/>
                <a:cs typeface="Times New Roman" pitchFamily="18" charset="0"/>
              </a:rPr>
              <a:t> of the trust should appropriately be transferred to a different state for creditor protection purposes before such power of appointment is granted.  </a:t>
            </a:r>
            <a:endParaRPr lang="en-US" dirty="0">
              <a:latin typeface="Times New Roman" pitchFamily="18" charset="0"/>
              <a:cs typeface="Times New Roman" pitchFamily="18" charset="0"/>
            </a:endParaRPr>
          </a:p>
          <a:p>
            <a:pPr algn="just" fontAlgn="auto">
              <a:spcBef>
                <a:spcPts val="0"/>
              </a:spcBef>
              <a:spcAft>
                <a:spcPts val="0"/>
              </a:spcAft>
              <a:defRPr/>
            </a:pPr>
            <a:r>
              <a:rPr lang="en-US" dirty="0">
                <a:latin typeface="Times New Roman" pitchFamily="18" charset="0"/>
                <a:cs typeface="Times New Roman" pitchFamily="18" charset="0"/>
              </a:rPr>
              <a:t> </a:t>
            </a:r>
          </a:p>
          <a:p>
            <a:pPr algn="just" fontAlgn="auto">
              <a:spcBef>
                <a:spcPts val="0"/>
              </a:spcBef>
              <a:spcAft>
                <a:spcPts val="0"/>
              </a:spcAft>
              <a:defRPr/>
            </a:pPr>
            <a:r>
              <a:rPr lang="en-US" b="1" dirty="0">
                <a:latin typeface="Times New Roman" pitchFamily="18" charset="0"/>
                <a:cs typeface="Times New Roman" pitchFamily="18" charset="0"/>
              </a:rPr>
              <a:t>If a majority of __________, __________ and __________ are unable to act, then the party that would appoint Trustees in the event of a vacancy in the office of Trustee under Section ________ of this Trust Agreement shall appoint one or more of a duly licensed lawyer that is Board Certified by the Florida Bar in Wills, Trusts &amp; Estates, a CPA who has done work for our family for at least 15 years, and/or a Licensed Trust Company to serve as Independent Fiduciaries, provided that at all times there shall be at least two individuals or a Licensed Trust Company serving as Independent Fiduciaries. Notwithstanding the previous sentence, in no event can any person or entity be appointed if such person or entity is considered as a “related or subordinate party” with respect to me or to my said spouse as such term is defined under Internal Revenue Code Section 672(c).</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32</a:t>
            </a:fld>
            <a:endParaRPr lang="en-US" dirty="0"/>
          </a:p>
        </p:txBody>
      </p:sp>
      <p:sp>
        <p:nvSpPr>
          <p:cNvPr id="5" name="TextBox 4"/>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State Map Florida.jpg"/>
          <p:cNvPicPr>
            <a:picLocks noChangeAspect="1"/>
          </p:cNvPicPr>
          <p:nvPr/>
        </p:nvPicPr>
        <p:blipFill>
          <a:blip r:embed="rId2" cstate="print"/>
          <a:stretch>
            <a:fillRect/>
          </a:stretch>
        </p:blipFill>
        <p:spPr>
          <a:xfrm>
            <a:off x="2743199" y="1371600"/>
            <a:ext cx="3670949" cy="3352800"/>
          </a:xfrm>
          <a:prstGeom prst="rect">
            <a:avLst/>
          </a:prstGeom>
        </p:spPr>
      </p:pic>
      <p:pic>
        <p:nvPicPr>
          <p:cNvPr id="10" name="Picture 9" descr="No.png"/>
          <p:cNvPicPr>
            <a:picLocks noChangeAspect="1"/>
          </p:cNvPicPr>
          <p:nvPr/>
        </p:nvPicPr>
        <p:blipFill>
          <a:blip r:embed="rId3" cstate="print">
            <a:clrChange>
              <a:clrFrom>
                <a:srgbClr val="FFFFFF"/>
              </a:clrFrom>
              <a:clrTo>
                <a:srgbClr val="FFFFFF">
                  <a:alpha val="0"/>
                </a:srgbClr>
              </a:clrTo>
            </a:clrChange>
          </a:blip>
          <a:stretch>
            <a:fillRect/>
          </a:stretch>
        </p:blipFill>
        <p:spPr>
          <a:xfrm>
            <a:off x="3048000" y="1295400"/>
            <a:ext cx="3048000" cy="3048000"/>
          </a:xfrm>
          <a:prstGeom prst="rect">
            <a:avLst/>
          </a:prstGeom>
        </p:spPr>
      </p:pic>
      <p:sp>
        <p:nvSpPr>
          <p:cNvPr id="5" name="Title 1"/>
          <p:cNvSpPr txBox="1">
            <a:spLocks/>
          </p:cNvSpPr>
          <p:nvPr/>
        </p:nvSpPr>
        <p:spPr>
          <a:xfrm>
            <a:off x="0" y="0"/>
            <a:ext cx="9144000" cy="609600"/>
          </a:xfrm>
          <a:prstGeom prst="rect">
            <a:avLst/>
          </a:prstGeom>
        </p:spPr>
        <p:txBody>
          <a:bodyPr/>
          <a:lstStyle/>
          <a:p>
            <a:pPr algn="ctr" fontAlgn="auto">
              <a:lnSpc>
                <a:spcPct val="80000"/>
              </a:lnSpc>
              <a:spcBef>
                <a:spcPts val="0"/>
              </a:spcBef>
              <a:spcAft>
                <a:spcPts val="0"/>
              </a:spcAft>
              <a:defRPr/>
            </a:pPr>
            <a:r>
              <a:rPr lang="en-US"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Methods of Providing a Stepped-Up Basis on the Surviving Spouse’s Death for Assets That Would Typically Be Held Under a Credit Shelter Trust to Avoid Estate Tax</a:t>
            </a:r>
          </a:p>
        </p:txBody>
      </p:sp>
      <p:cxnSp>
        <p:nvCxnSpPr>
          <p:cNvPr id="12" name="Straight Connector 11"/>
          <p:cNvCxnSpPr/>
          <p:nvPr/>
        </p:nvCxnSpPr>
        <p:spPr>
          <a:xfrm>
            <a:off x="3429000" y="1905000"/>
            <a:ext cx="2286000" cy="1752600"/>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sp>
        <p:nvSpPr>
          <p:cNvPr id="7"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33</a:t>
            </a:fld>
            <a:endParaRPr lang="en-US" dirty="0"/>
          </a:p>
        </p:txBody>
      </p:sp>
      <p:sp>
        <p:nvSpPr>
          <p:cNvPr id="8" name="TextBox 7"/>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graphicFrame>
        <p:nvGraphicFramePr>
          <p:cNvPr id="4" name="Table 3"/>
          <p:cNvGraphicFramePr>
            <a:graphicFrameLocks noGrp="1"/>
          </p:cNvGraphicFramePr>
          <p:nvPr/>
        </p:nvGraphicFramePr>
        <p:xfrm>
          <a:off x="0" y="1447800"/>
          <a:ext cx="9144000" cy="5130905"/>
        </p:xfrm>
        <a:graphic>
          <a:graphicData uri="http://schemas.openxmlformats.org/drawingml/2006/table">
            <a:tbl>
              <a:tblPr>
                <a:tableStyleId>{2D5ABB26-0587-4C30-8999-92F81FD0307C}</a:tableStyleId>
              </a:tblPr>
              <a:tblGrid>
                <a:gridCol w="2841242"/>
                <a:gridCol w="3181392"/>
                <a:gridCol w="3121366"/>
              </a:tblGrid>
              <a:tr h="380988">
                <a:tc>
                  <a:txBody>
                    <a:bodyPr/>
                    <a:lstStyle/>
                    <a:p>
                      <a:pPr algn="ctr"/>
                      <a:r>
                        <a:rPr lang="en-US" sz="1800" dirty="0" smtClean="0"/>
                        <a:t>CHOICE</a:t>
                      </a:r>
                      <a:endParaRPr lang="en-US" sz="1800" b="1" dirty="0"/>
                    </a:p>
                  </a:txBody>
                  <a:tcPr marT="45752" marB="45752"/>
                </a:tc>
                <a:tc>
                  <a:txBody>
                    <a:bodyPr/>
                    <a:lstStyle/>
                    <a:p>
                      <a:pPr algn="ctr"/>
                      <a:r>
                        <a:rPr lang="en-US" sz="1800" dirty="0" smtClean="0"/>
                        <a:t>ADVANTAGES</a:t>
                      </a:r>
                      <a:endParaRPr lang="en-US" sz="1800" b="1" dirty="0"/>
                    </a:p>
                  </a:txBody>
                  <a:tcPr marT="45752" marB="45752"/>
                </a:tc>
                <a:tc>
                  <a:txBody>
                    <a:bodyPr/>
                    <a:lstStyle/>
                    <a:p>
                      <a:pPr algn="ctr"/>
                      <a:r>
                        <a:rPr lang="en-US" sz="1800" dirty="0" smtClean="0"/>
                        <a:t>DISADVANTAGES</a:t>
                      </a:r>
                      <a:endParaRPr lang="en-US" sz="1800" b="1" dirty="0"/>
                    </a:p>
                  </a:txBody>
                  <a:tcPr marT="45752" marB="45752"/>
                </a:tc>
              </a:tr>
              <a:tr h="3276612">
                <a:tc>
                  <a:txBody>
                    <a:bodyPr/>
                    <a:lstStyle/>
                    <a:p>
                      <a:pPr marL="627063" marR="0" lvl="0" indent="-342900" algn="just">
                        <a:spcBef>
                          <a:spcPts val="0"/>
                        </a:spcBef>
                        <a:spcAft>
                          <a:spcPts val="500"/>
                        </a:spcAft>
                        <a:buFont typeface="+mj-lt"/>
                        <a:buNone/>
                        <a:tabLst>
                          <a:tab pos="317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600" u="none" dirty="0" smtClean="0">
                          <a:effectLst/>
                        </a:rPr>
                        <a:t>5.	</a:t>
                      </a:r>
                      <a:r>
                        <a:rPr lang="en-US" sz="1600" u="sng" dirty="0" smtClean="0">
                          <a:effectLst/>
                        </a:rPr>
                        <a:t>The </a:t>
                      </a:r>
                      <a:r>
                        <a:rPr lang="en-US" sz="1600" u="sng" dirty="0">
                          <a:effectLst/>
                        </a:rPr>
                        <a:t>Delaware Tax Trap.</a:t>
                      </a:r>
                      <a:r>
                        <a:rPr lang="en-US" sz="1600" dirty="0">
                          <a:effectLst/>
                        </a:rPr>
                        <a:t>  Allow the surviving spouse to exercise a power of appointment that creates a new trust that someone else holds a power of appointment over which would permit extension of the existence of trust arrangements beyond the initial state law rule against perpetuities.  </a:t>
                      </a:r>
                      <a:endParaRPr lang="en-US" sz="1600" dirty="0">
                        <a:effectLst/>
                        <a:latin typeface="Times New Roman"/>
                        <a:ea typeface="Times New Roman"/>
                      </a:endParaRPr>
                    </a:p>
                  </a:txBody>
                  <a:tcPr marL="72000" marR="72000" marT="71998" marB="34799"/>
                </a:tc>
                <a:tc>
                  <a:txBody>
                    <a:bodyPr/>
                    <a:lstStyle/>
                    <a:p>
                      <a:pPr marL="173038" marR="0" indent="0" algn="just">
                        <a:spcBef>
                          <a:spcPts val="0"/>
                        </a:spcBef>
                        <a:spcAft>
                          <a:spcPts val="500"/>
                        </a:spcAft>
                        <a:tabLst>
                          <a:tab pos="317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600" dirty="0">
                          <a:effectLst/>
                        </a:rPr>
                        <a:t>1.	Allows for inclusion under circumstances presently existing under some credit shelter trusts.</a:t>
                      </a:r>
                    </a:p>
                    <a:p>
                      <a:pPr marL="173038" marR="0" indent="0" algn="just">
                        <a:spcBef>
                          <a:spcPts val="0"/>
                        </a:spcBef>
                        <a:spcAft>
                          <a:spcPts val="500"/>
                        </a:spcAft>
                        <a:tabLst>
                          <a:tab pos="317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600" dirty="0" smtClean="0">
                          <a:effectLst/>
                        </a:rPr>
                        <a:t>2.	Does </a:t>
                      </a:r>
                      <a:r>
                        <a:rPr lang="en-US" sz="1600" dirty="0">
                          <a:effectLst/>
                        </a:rPr>
                        <a:t>not require significant drafting changes from how trusts may now be </a:t>
                      </a:r>
                      <a:r>
                        <a:rPr lang="en-US" sz="1600" dirty="0" smtClean="0">
                          <a:effectLst/>
                        </a:rPr>
                        <a:t>situated.</a:t>
                      </a:r>
                    </a:p>
                    <a:p>
                      <a:pPr marL="173038" marR="0" indent="0" algn="just">
                        <a:spcBef>
                          <a:spcPts val="0"/>
                        </a:spcBef>
                        <a:spcAft>
                          <a:spcPts val="500"/>
                        </a:spcAft>
                        <a:tabLst>
                          <a:tab pos="3175" algn="l"/>
                          <a:tab pos="457200" algn="l"/>
                          <a:tab pos="914400" algn="l"/>
                          <a:tab pos="1371600" algn="l"/>
                          <a:tab pos="1828800" algn="l"/>
                          <a:tab pos="2286000" algn="l"/>
                          <a:tab pos="2743200" algn="l"/>
                          <a:tab pos="3200400" algn="l"/>
                          <a:tab pos="3657600" algn="l"/>
                          <a:tab pos="4114800" algn="l"/>
                          <a:tab pos="4572000" algn="l"/>
                          <a:tab pos="5029200" algn="l"/>
                        </a:tabLst>
                      </a:pPr>
                      <a:endParaRPr lang="en-US" sz="1600" dirty="0" smtClean="0">
                        <a:effectLst/>
                        <a:latin typeface="Times New Roman"/>
                        <a:ea typeface="Times New Roman"/>
                      </a:endParaRPr>
                    </a:p>
                    <a:p>
                      <a:pPr marL="173038" marR="0" indent="0" algn="just">
                        <a:spcBef>
                          <a:spcPts val="0"/>
                        </a:spcBef>
                        <a:spcAft>
                          <a:spcPts val="500"/>
                        </a:spcAft>
                        <a:tabLst>
                          <a:tab pos="3175" algn="l"/>
                          <a:tab pos="457200" algn="l"/>
                          <a:tab pos="914400" algn="l"/>
                          <a:tab pos="1371600" algn="l"/>
                          <a:tab pos="1828800" algn="l"/>
                          <a:tab pos="2286000" algn="l"/>
                          <a:tab pos="2743200" algn="l"/>
                          <a:tab pos="3200400" algn="l"/>
                          <a:tab pos="3657600" algn="l"/>
                          <a:tab pos="4114800" algn="l"/>
                          <a:tab pos="4572000" algn="l"/>
                          <a:tab pos="5029200" algn="l"/>
                        </a:tabLst>
                      </a:pPr>
                      <a:endParaRPr lang="en-US" sz="1600" dirty="0" smtClean="0">
                        <a:effectLst/>
                        <a:latin typeface="Times New Roman"/>
                        <a:ea typeface="Times New Roman"/>
                      </a:endParaRPr>
                    </a:p>
                    <a:p>
                      <a:pPr marL="173038" marR="0" indent="0" algn="just">
                        <a:spcBef>
                          <a:spcPts val="0"/>
                        </a:spcBef>
                        <a:spcAft>
                          <a:spcPts val="500"/>
                        </a:spcAft>
                        <a:tabLst>
                          <a:tab pos="317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600" dirty="0" smtClean="0">
                          <a:solidFill>
                            <a:srgbClr val="FF0000"/>
                          </a:solidFill>
                          <a:effectLst/>
                          <a:latin typeface="Times New Roman"/>
                          <a:ea typeface="Times New Roman"/>
                        </a:rPr>
                        <a:t>WILL NOT WORK IN FLORIDA</a:t>
                      </a:r>
                      <a:endParaRPr lang="en-US" sz="1600" dirty="0">
                        <a:solidFill>
                          <a:srgbClr val="FF0000"/>
                        </a:solidFill>
                        <a:effectLst/>
                        <a:latin typeface="Times New Roman"/>
                        <a:ea typeface="Times New Roman"/>
                      </a:endParaRPr>
                    </a:p>
                  </a:txBody>
                  <a:tcPr marL="72000" marR="72000" marT="71998" marB="34799"/>
                </a:tc>
                <a:tc>
                  <a:txBody>
                    <a:bodyPr/>
                    <a:lstStyle/>
                    <a:p>
                      <a:pPr marL="233363" marR="0" indent="0" algn="just">
                        <a:spcBef>
                          <a:spcPts val="0"/>
                        </a:spcBef>
                        <a:spcAft>
                          <a:spcPts val="500"/>
                        </a:spcAft>
                        <a:tabLst>
                          <a:tab pos="317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600" dirty="0">
                          <a:effectLst/>
                        </a:rPr>
                        <a:t>1. 	A complex area of law.</a:t>
                      </a:r>
                    </a:p>
                    <a:p>
                      <a:pPr marL="233363" marR="0" indent="0" algn="just">
                        <a:spcBef>
                          <a:spcPts val="0"/>
                        </a:spcBef>
                        <a:spcAft>
                          <a:spcPts val="500"/>
                        </a:spcAft>
                        <a:tabLst>
                          <a:tab pos="317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600" dirty="0">
                          <a:effectLst/>
                        </a:rPr>
                        <a:t>2.	No way to predict whether the law may change in the future with respect to this archaic doctrine.</a:t>
                      </a:r>
                    </a:p>
                    <a:p>
                      <a:pPr marL="233363" marR="0" indent="0" algn="just">
                        <a:spcBef>
                          <a:spcPts val="0"/>
                        </a:spcBef>
                        <a:spcAft>
                          <a:spcPts val="500"/>
                        </a:spcAft>
                        <a:tabLst>
                          <a:tab pos="317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600" dirty="0" smtClean="0">
                          <a:effectLst/>
                        </a:rPr>
                        <a:t>3.	The laws of</a:t>
                      </a:r>
                      <a:r>
                        <a:rPr lang="en-US" sz="1600" baseline="0" dirty="0" smtClean="0">
                          <a:effectLst/>
                        </a:rPr>
                        <a:t> most states will presently </a:t>
                      </a:r>
                      <a:r>
                        <a:rPr lang="en-US" sz="1600" dirty="0" smtClean="0">
                          <a:effectLst/>
                        </a:rPr>
                        <a:t>prevent the exercise </a:t>
                      </a:r>
                      <a:r>
                        <a:rPr lang="en-US" sz="1600" dirty="0">
                          <a:effectLst/>
                        </a:rPr>
                        <a:t>of a power of appointment to effectively extend the rule against perpetuities</a:t>
                      </a:r>
                      <a:r>
                        <a:rPr lang="en-US" sz="1600" dirty="0" smtClean="0">
                          <a:effectLst/>
                        </a:rPr>
                        <a:t>.</a:t>
                      </a:r>
                    </a:p>
                    <a:p>
                      <a:pPr marL="233363" marR="0" indent="0" algn="just">
                        <a:spcBef>
                          <a:spcPts val="0"/>
                        </a:spcBef>
                        <a:spcAft>
                          <a:spcPts val="500"/>
                        </a:spcAft>
                        <a:tabLst>
                          <a:tab pos="3175" algn="l"/>
                          <a:tab pos="457200" algn="l"/>
                          <a:tab pos="914400" algn="l"/>
                          <a:tab pos="1371600" algn="l"/>
                          <a:tab pos="1828800" algn="l"/>
                          <a:tab pos="2286000" algn="l"/>
                          <a:tab pos="2743200" algn="l"/>
                          <a:tab pos="3200400" algn="l"/>
                          <a:tab pos="3657600" algn="l"/>
                          <a:tab pos="4114800" algn="l"/>
                          <a:tab pos="4572000" algn="l"/>
                          <a:tab pos="5029200" algn="l"/>
                        </a:tabLst>
                      </a:pPr>
                      <a:r>
                        <a:rPr lang="en-US" sz="1600" b="1" u="sng" dirty="0" smtClean="0">
                          <a:effectLst/>
                        </a:rPr>
                        <a:t>IDEA</a:t>
                      </a:r>
                      <a:r>
                        <a:rPr lang="en-US" sz="1600" b="1" baseline="0" dirty="0" smtClean="0">
                          <a:effectLst/>
                        </a:rPr>
                        <a:t> </a:t>
                      </a:r>
                      <a:r>
                        <a:rPr lang="en-US" sz="1600" baseline="0" dirty="0" smtClean="0">
                          <a:effectLst/>
                        </a:rPr>
                        <a:t>– Will the trust be moveable to a state that will permit the Delaware tax trap to be triggered? </a:t>
                      </a:r>
                      <a:endParaRPr lang="en-US" sz="1600" dirty="0" smtClean="0">
                        <a:effectLst/>
                      </a:endParaRPr>
                    </a:p>
                    <a:p>
                      <a:pPr marL="0" marR="0" algn="just">
                        <a:spcBef>
                          <a:spcPts val="0"/>
                        </a:spcBef>
                        <a:spcAft>
                          <a:spcPts val="500"/>
                        </a:spcAft>
                        <a:tabLst>
                          <a:tab pos="3175" algn="l"/>
                          <a:tab pos="457200" algn="l"/>
                          <a:tab pos="914400" algn="l"/>
                          <a:tab pos="1371600" algn="l"/>
                          <a:tab pos="1828800" algn="l"/>
                          <a:tab pos="2286000" algn="l"/>
                          <a:tab pos="2743200" algn="l"/>
                          <a:tab pos="3200400" algn="l"/>
                          <a:tab pos="3657600" algn="l"/>
                          <a:tab pos="4114800" algn="l"/>
                          <a:tab pos="4572000" algn="l"/>
                          <a:tab pos="5029200" algn="l"/>
                        </a:tabLst>
                      </a:pPr>
                      <a:endParaRPr lang="en-US" sz="1600" dirty="0">
                        <a:effectLst/>
                        <a:latin typeface="Times New Roman"/>
                        <a:ea typeface="Times New Roman"/>
                      </a:endParaRPr>
                    </a:p>
                  </a:txBody>
                  <a:tcPr marL="72000" marR="72000" marT="71998" marB="34799"/>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34</a:t>
            </a:fld>
            <a:endParaRPr lang="en-US" dirty="0"/>
          </a:p>
        </p:txBody>
      </p:sp>
      <p:sp>
        <p:nvSpPr>
          <p:cNvPr id="6" name="Title 1"/>
          <p:cNvSpPr>
            <a:spLocks noGrp="1"/>
          </p:cNvSpPr>
          <p:nvPr>
            <p:ph type="title"/>
          </p:nvPr>
        </p:nvSpPr>
        <p:spPr>
          <a:xfrm>
            <a:off x="0" y="0"/>
            <a:ext cx="9144000" cy="1051560"/>
          </a:xfrm>
        </p:spPr>
        <p:txBody>
          <a:bodyPr>
            <a:normAutofit fontScale="90000"/>
          </a:bodyPr>
          <a:lstStyle/>
          <a:p>
            <a:r>
              <a:rPr lang="en-US" dirty="0" smtClean="0"/>
              <a:t>Action Checklist for 2013 Estate and Entity/Asset Structuring Update</a:t>
            </a:r>
            <a:endParaRPr lang="en-US" dirty="0"/>
          </a:p>
        </p:txBody>
      </p:sp>
      <p:sp>
        <p:nvSpPr>
          <p:cNvPr id="7" name="Rectangle 6"/>
          <p:cNvSpPr/>
          <p:nvPr/>
        </p:nvSpPr>
        <p:spPr>
          <a:xfrm>
            <a:off x="0" y="1443841"/>
            <a:ext cx="9144000" cy="2031325"/>
          </a:xfrm>
          <a:prstGeom prst="rect">
            <a:avLst/>
          </a:prstGeom>
        </p:spPr>
        <p:txBody>
          <a:bodyPr wrap="square">
            <a:spAutoFit/>
          </a:bodyPr>
          <a:lstStyle/>
          <a:p>
            <a:pPr marL="342900" lvl="0" indent="-342900" algn="just">
              <a:buClr>
                <a:schemeClr val="accent1"/>
              </a:buClr>
              <a:buFont typeface="+mj-lt"/>
              <a:buAutoNum type="arabicPeriod" startAt="5"/>
            </a:pPr>
            <a:r>
              <a:rPr lang="en-US" sz="1400" dirty="0" smtClean="0"/>
              <a:t>Reconsider creditor protection trust planning with the business purpose of funding to complete a gift to take the assets and future growth out of the grantor’s estate, notwithstanding that the grantor may be a discretionary beneficiary.</a:t>
            </a:r>
          </a:p>
          <a:p>
            <a:pPr lvl="1" algn="just"/>
            <a:endParaRPr lang="en-US" sz="1400" dirty="0" smtClean="0"/>
          </a:p>
          <a:p>
            <a:pPr lvl="1" algn="just"/>
            <a:r>
              <a:rPr lang="en-US" sz="1400" dirty="0" smtClean="0"/>
              <a:t>Consider whether to use a trust </a:t>
            </a:r>
            <a:r>
              <a:rPr lang="en-US" sz="1400" dirty="0" err="1" smtClean="0"/>
              <a:t>sitused</a:t>
            </a:r>
            <a:r>
              <a:rPr lang="en-US" sz="1400" dirty="0" smtClean="0"/>
              <a:t> in an asset protection jurisdiction (such as Nevada, Alaska, Delaware, Belize or the Cook Islands) to hold assets that presently would only be protected under charging order rules.</a:t>
            </a:r>
          </a:p>
          <a:p>
            <a:pPr lvl="1" algn="just"/>
            <a:endParaRPr lang="en-US" sz="1400" dirty="0" smtClean="0"/>
          </a:p>
          <a:p>
            <a:pPr lvl="1" algn="just"/>
            <a:r>
              <a:rPr lang="en-US" sz="1400" dirty="0" smtClean="0"/>
              <a:t>Combine effectiveness of an asset protection trust for credit shelter and protection purposes.</a:t>
            </a:r>
          </a:p>
        </p:txBody>
      </p:sp>
      <p:sp>
        <p:nvSpPr>
          <p:cNvPr id="5" name="TextBox 4"/>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886200" y="1447800"/>
            <a:ext cx="5105400" cy="4875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342900" indent="-342900" algn="just" fontAlgn="auto">
              <a:spcBef>
                <a:spcPts val="0"/>
              </a:spcBef>
              <a:spcAft>
                <a:spcPts val="0"/>
              </a:spcAft>
              <a:buFontTx/>
              <a:buAutoNum type="arabicPeriod"/>
              <a:defRPr/>
            </a:pPr>
            <a:r>
              <a:rPr lang="en-US" sz="1200" dirty="0">
                <a:solidFill>
                  <a:schemeClr val="tx1"/>
                </a:solidFill>
              </a:rPr>
              <a:t>Grantor can replace the Trustee at any time and for any reason.</a:t>
            </a:r>
          </a:p>
          <a:p>
            <a:pPr marL="342900" indent="-342900" algn="just" fontAlgn="auto">
              <a:spcBef>
                <a:spcPts val="0"/>
              </a:spcBef>
              <a:spcAft>
                <a:spcPts val="0"/>
              </a:spcAft>
              <a:buFontTx/>
              <a:buAutoNum type="arabicPeriod"/>
              <a:defRPr/>
            </a:pPr>
            <a:r>
              <a:rPr lang="en-US" sz="1200" dirty="0">
                <a:solidFill>
                  <a:schemeClr val="tx1"/>
                </a:solidFill>
              </a:rPr>
              <a:t>Protected from creditors of Grantor and family members.</a:t>
            </a:r>
          </a:p>
          <a:p>
            <a:pPr marL="342900" indent="-342900" algn="just" fontAlgn="auto">
              <a:spcBef>
                <a:spcPts val="0"/>
              </a:spcBef>
              <a:spcAft>
                <a:spcPts val="0"/>
              </a:spcAft>
              <a:buFontTx/>
              <a:buAutoNum type="arabicPeriod"/>
              <a:defRPr/>
            </a:pPr>
            <a:r>
              <a:rPr lang="en-US" sz="1200" dirty="0">
                <a:solidFill>
                  <a:schemeClr val="tx1"/>
                </a:solidFill>
              </a:rPr>
              <a:t>Can benefit spouse and descendants as needed for health, </a:t>
            </a:r>
            <a:r>
              <a:rPr lang="en-US" sz="1200" dirty="0" smtClean="0">
                <a:solidFill>
                  <a:schemeClr val="tx1"/>
                </a:solidFill>
              </a:rPr>
              <a:t>education, maintenance and support.</a:t>
            </a:r>
            <a:endParaRPr lang="en-US" sz="1200" dirty="0">
              <a:solidFill>
                <a:schemeClr val="tx1"/>
              </a:solidFill>
            </a:endParaRPr>
          </a:p>
          <a:p>
            <a:pPr marL="342900" indent="-342900" algn="just" fontAlgn="auto">
              <a:spcBef>
                <a:spcPts val="0"/>
              </a:spcBef>
              <a:spcAft>
                <a:spcPts val="0"/>
              </a:spcAft>
              <a:buFontTx/>
              <a:buAutoNum type="arabicPeriod"/>
              <a:defRPr/>
            </a:pPr>
            <a:r>
              <a:rPr lang="en-US" sz="1200" dirty="0">
                <a:solidFill>
                  <a:schemeClr val="tx1"/>
                </a:solidFill>
              </a:rPr>
              <a:t>Per Private Letter Ruling 200944002 the Grantor may be a discretionary beneficiary of the trust and not have it subject to estate tax in his or her estate.  But be very careful on this!  The Trust would need to be formed in an asset protection jurisdiction and there is no </a:t>
            </a:r>
            <a:r>
              <a:rPr lang="en-US" sz="1200" dirty="0" smtClean="0">
                <a:solidFill>
                  <a:schemeClr val="tx1"/>
                </a:solidFill>
              </a:rPr>
              <a:t>Revenue Procedure </a:t>
            </a:r>
            <a:r>
              <a:rPr lang="en-US" sz="1200" dirty="0">
                <a:solidFill>
                  <a:schemeClr val="tx1"/>
                </a:solidFill>
              </a:rPr>
              <a:t>on this.</a:t>
            </a:r>
          </a:p>
          <a:p>
            <a:pPr marL="342900" indent="-342900" algn="just" fontAlgn="auto">
              <a:spcBef>
                <a:spcPts val="0"/>
              </a:spcBef>
              <a:spcAft>
                <a:spcPts val="0"/>
              </a:spcAft>
              <a:buFontTx/>
              <a:buAutoNum type="arabicPeriod"/>
              <a:defRPr/>
            </a:pPr>
            <a:r>
              <a:rPr lang="en-US" sz="1200" dirty="0">
                <a:solidFill>
                  <a:schemeClr val="tx1"/>
                </a:solidFill>
              </a:rPr>
              <a:t>Should be grandfathered from future legislative restrictions.</a:t>
            </a:r>
          </a:p>
          <a:p>
            <a:pPr marL="342900" indent="-342900" algn="just" fontAlgn="auto">
              <a:spcBef>
                <a:spcPts val="0"/>
              </a:spcBef>
              <a:spcAft>
                <a:spcPts val="0"/>
              </a:spcAft>
              <a:buFontTx/>
              <a:buAutoNum type="arabicPeriod"/>
              <a:defRPr/>
            </a:pPr>
            <a:r>
              <a:rPr lang="en-US" sz="1200" dirty="0">
                <a:solidFill>
                  <a:schemeClr val="tx1"/>
                </a:solidFill>
              </a:rPr>
              <a:t>May loan money to Grantor.</a:t>
            </a:r>
          </a:p>
          <a:p>
            <a:pPr marL="342900" indent="-342900" algn="just" fontAlgn="auto">
              <a:spcBef>
                <a:spcPts val="0"/>
              </a:spcBef>
              <a:spcAft>
                <a:spcPts val="0"/>
              </a:spcAft>
              <a:buFontTx/>
              <a:buAutoNum type="arabicPeriod"/>
              <a:defRPr/>
            </a:pPr>
            <a:r>
              <a:rPr lang="en-US" sz="1200" dirty="0">
                <a:solidFill>
                  <a:schemeClr val="tx1"/>
                </a:solidFill>
              </a:rPr>
              <a:t>May own limited partnership or LLC interests that are managed at </a:t>
            </a:r>
            <a:r>
              <a:rPr lang="en-US" sz="1200" dirty="0" smtClean="0">
                <a:solidFill>
                  <a:schemeClr val="tx1"/>
                </a:solidFill>
              </a:rPr>
              <a:t>arm’s-length </a:t>
            </a:r>
            <a:r>
              <a:rPr lang="en-US" sz="1200" dirty="0">
                <a:solidFill>
                  <a:schemeClr val="tx1"/>
                </a:solidFill>
              </a:rPr>
              <a:t>by the Grantor.</a:t>
            </a:r>
          </a:p>
          <a:p>
            <a:pPr marL="342900" indent="-342900" algn="just" fontAlgn="auto">
              <a:spcBef>
                <a:spcPts val="0"/>
              </a:spcBef>
              <a:spcAft>
                <a:spcPts val="0"/>
              </a:spcAft>
              <a:buFontTx/>
              <a:buAutoNum type="arabicPeriod"/>
              <a:defRPr/>
            </a:pPr>
            <a:r>
              <a:rPr lang="en-US" sz="1200" dirty="0">
                <a:solidFill>
                  <a:schemeClr val="tx1"/>
                </a:solidFill>
              </a:rPr>
              <a:t>May be subject to income tax at its own bracket, or the Grantor may be subject to income tax on the income of the trust, allowing it to grow income-tax free unless or until desired otherwise.  If the Grantor is a beneficiary it must remain a disregarded Grantor Trust.</a:t>
            </a:r>
          </a:p>
        </p:txBody>
      </p:sp>
      <p:sp>
        <p:nvSpPr>
          <p:cNvPr id="4" name="Title 1"/>
          <p:cNvSpPr>
            <a:spLocks noGrp="1"/>
          </p:cNvSpPr>
          <p:nvPr>
            <p:ph type="title"/>
          </p:nvPr>
        </p:nvSpPr>
        <p:spPr>
          <a:xfrm>
            <a:off x="0" y="274638"/>
            <a:ext cx="9144000" cy="944562"/>
          </a:xfrm>
          <a:extLst/>
        </p:spPr>
        <p:txBody>
          <a:bodyPr rtlCol="0">
            <a:noAutofit/>
          </a:bodyPr>
          <a:lstStyle/>
          <a:p>
            <a:pPr algn="ctr" eaLnBrk="1" fontAlgn="auto" hangingPunct="1">
              <a:spcAft>
                <a:spcPts val="0"/>
              </a:spcAft>
              <a:defRPr/>
            </a:pPr>
            <a:r>
              <a:rPr lang="en-US" sz="3600" dirty="0" smtClean="0">
                <a:ln w="6350">
                  <a:solidFill>
                    <a:schemeClr val="accent1"/>
                  </a:solidFill>
                </a:ln>
              </a:rPr>
              <a:t>Dynasty Wealth Protection Trust</a:t>
            </a:r>
            <a:endParaRPr lang="en-US" sz="3600" dirty="0">
              <a:ln w="6350">
                <a:solidFill>
                  <a:schemeClr val="accent1"/>
                </a:solidFill>
              </a:ln>
            </a:endParaRPr>
          </a:p>
        </p:txBody>
      </p:sp>
      <p:sp>
        <p:nvSpPr>
          <p:cNvPr id="5" name="Oval 4"/>
          <p:cNvSpPr/>
          <p:nvPr/>
        </p:nvSpPr>
        <p:spPr>
          <a:xfrm>
            <a:off x="685800" y="2438400"/>
            <a:ext cx="2971800" cy="1676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DYNASTY WEALTH PROTECTION TRUST</a:t>
            </a:r>
          </a:p>
        </p:txBody>
      </p:sp>
      <p:sp>
        <p:nvSpPr>
          <p:cNvPr id="7" name="TextBox 8"/>
          <p:cNvSpPr txBox="1">
            <a:spLocks noChangeArrowheads="1"/>
          </p:cNvSpPr>
          <p:nvPr/>
        </p:nvSpPr>
        <p:spPr bwMode="auto">
          <a:xfrm>
            <a:off x="838200" y="4267200"/>
            <a:ext cx="2743200" cy="584775"/>
          </a:xfrm>
          <a:prstGeom prst="rect">
            <a:avLst/>
          </a:prstGeom>
          <a:noFill/>
          <a:ln w="9525">
            <a:noFill/>
            <a:miter lim="800000"/>
            <a:headEnd/>
            <a:tailEnd/>
          </a:ln>
        </p:spPr>
        <p:txBody>
          <a:bodyPr wrap="square">
            <a:spAutoFit/>
          </a:bodyPr>
          <a:lstStyle/>
          <a:p>
            <a:pPr algn="ctr"/>
            <a:r>
              <a:rPr lang="en-US" sz="1600" dirty="0"/>
              <a:t>Assets gifted to trust and growth thereon.</a:t>
            </a:r>
          </a:p>
        </p:txBody>
      </p:sp>
      <p:sp>
        <p:nvSpPr>
          <p:cNvPr id="8" name="TextBox 9"/>
          <p:cNvSpPr txBox="1">
            <a:spLocks noChangeArrowheads="1"/>
          </p:cNvSpPr>
          <p:nvPr/>
        </p:nvSpPr>
        <p:spPr bwMode="auto">
          <a:xfrm>
            <a:off x="304800" y="1752600"/>
            <a:ext cx="1371600" cy="369888"/>
          </a:xfrm>
          <a:prstGeom prst="rect">
            <a:avLst/>
          </a:prstGeom>
          <a:noFill/>
          <a:ln w="9525">
            <a:noFill/>
            <a:miter lim="800000"/>
            <a:headEnd/>
            <a:tailEnd/>
          </a:ln>
        </p:spPr>
        <p:txBody>
          <a:bodyPr>
            <a:spAutoFit/>
          </a:bodyPr>
          <a:lstStyle/>
          <a:p>
            <a:r>
              <a:rPr lang="en-US" dirty="0"/>
              <a:t>Trustee</a:t>
            </a:r>
          </a:p>
        </p:txBody>
      </p:sp>
      <p:cxnSp>
        <p:nvCxnSpPr>
          <p:cNvPr id="9" name="Straight Connector 8"/>
          <p:cNvCxnSpPr>
            <a:stCxn id="5" idx="0"/>
            <a:endCxn id="8" idx="2"/>
          </p:cNvCxnSpPr>
          <p:nvPr/>
        </p:nvCxnSpPr>
        <p:spPr>
          <a:xfrm flipH="1" flipV="1">
            <a:off x="990600" y="2122488"/>
            <a:ext cx="1181100" cy="315912"/>
          </a:xfrm>
          <a:prstGeom prst="line">
            <a:avLst/>
          </a:prstGeom>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304800" y="5029200"/>
            <a:ext cx="3581400" cy="938719"/>
          </a:xfrm>
          <a:prstGeom prst="rect">
            <a:avLst/>
          </a:prstGeom>
          <a:noFill/>
        </p:spPr>
        <p:txBody>
          <a:bodyPr wrap="square" rtlCol="0">
            <a:spAutoFit/>
          </a:bodyPr>
          <a:lstStyle/>
          <a:p>
            <a:r>
              <a:rPr lang="en-US" sz="1100" b="1" u="sng" dirty="0" smtClean="0"/>
              <a:t>Note</a:t>
            </a:r>
            <a:r>
              <a:rPr lang="en-US" sz="1100" dirty="0" smtClean="0"/>
              <a:t>: Nevada gets a gold star for having a law that says there cannot be an assumed or an oral agreement between the Grantor and the Trustee of a dynasty trust; because of this, the IRS cannot say that the grantor retains certain control.</a:t>
            </a:r>
            <a:endParaRPr lang="en-US" sz="1100" dirty="0"/>
          </a:p>
        </p:txBody>
      </p:sp>
      <p:sp>
        <p:nvSpPr>
          <p:cNvPr id="11" name="TextBox 10"/>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
        <p:nvSpPr>
          <p:cNvPr id="13" name="Slide Number Placeholder 3"/>
          <p:cNvSpPr txBox="1">
            <a:spLocks/>
          </p:cNvSpPr>
          <p:nvPr/>
        </p:nvSpPr>
        <p:spPr>
          <a:xfrm>
            <a:off x="8686800" y="6553200"/>
            <a:ext cx="457200" cy="30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533400"/>
          </a:xfrm>
        </p:spPr>
        <p:txBody>
          <a:bodyPr rtlCol="0">
            <a:noAutofit/>
          </a:bodyPr>
          <a:lstStyle/>
          <a:p>
            <a:pPr algn="ctr" eaLnBrk="1" fontAlgn="auto" hangingPunct="1">
              <a:spcAft>
                <a:spcPts val="0"/>
              </a:spcAft>
              <a:defRPr/>
            </a:pPr>
            <a:r>
              <a:rPr lang="en-US" sz="1400" dirty="0" smtClean="0">
                <a:effectLst/>
              </a:rPr>
              <a:t>Irrevocable Funded Domestic and International Wealth Accumulation Trust Categories: Where Will Your Client Best Fit?</a:t>
            </a:r>
            <a:endParaRPr lang="en-US" sz="1400" dirty="0">
              <a:effectLst/>
            </a:endParaRPr>
          </a:p>
        </p:txBody>
      </p:sp>
      <p:graphicFrame>
        <p:nvGraphicFramePr>
          <p:cNvPr id="5" name="Table 4"/>
          <p:cNvGraphicFramePr>
            <a:graphicFrameLocks noGrp="1"/>
          </p:cNvGraphicFramePr>
          <p:nvPr/>
        </p:nvGraphicFramePr>
        <p:xfrm>
          <a:off x="100173" y="569359"/>
          <a:ext cx="8963346" cy="6021504"/>
        </p:xfrm>
        <a:graphic>
          <a:graphicData uri="http://schemas.openxmlformats.org/drawingml/2006/table">
            <a:tbl>
              <a:tblPr firstRow="1" bandRow="1">
                <a:tableStyleId>{5940675A-B579-460E-94D1-54222C63F5DA}</a:tableStyleId>
              </a:tblPr>
              <a:tblGrid>
                <a:gridCol w="886146"/>
                <a:gridCol w="2010201"/>
                <a:gridCol w="1571199"/>
                <a:gridCol w="1794825"/>
                <a:gridCol w="1253175"/>
                <a:gridCol w="1447800"/>
              </a:tblGrid>
              <a:tr h="239962">
                <a:tc>
                  <a:txBody>
                    <a:bodyPr/>
                    <a:lstStyle/>
                    <a:p>
                      <a:endParaRPr lang="en-US" sz="900" dirty="0"/>
                    </a:p>
                  </a:txBody>
                  <a:tcPr/>
                </a:tc>
                <a:tc gridSpan="2">
                  <a:txBody>
                    <a:bodyPr/>
                    <a:lstStyle/>
                    <a:p>
                      <a:pPr algn="ctr"/>
                      <a:r>
                        <a:rPr lang="en-US" sz="900" b="1" dirty="0" smtClean="0"/>
                        <a:t>A</a:t>
                      </a:r>
                      <a:endParaRPr lang="en-US" sz="900" b="1" dirty="0"/>
                    </a:p>
                  </a:txBody>
                  <a:tcPr/>
                </a:tc>
                <a:tc hMerge="1">
                  <a:txBody>
                    <a:bodyPr/>
                    <a:lstStyle/>
                    <a:p>
                      <a:endParaRPr lang="en-US"/>
                    </a:p>
                  </a:txBody>
                  <a:tcPr/>
                </a:tc>
                <a:tc gridSpan="2">
                  <a:txBody>
                    <a:bodyPr/>
                    <a:lstStyle/>
                    <a:p>
                      <a:pPr algn="ctr"/>
                      <a:r>
                        <a:rPr lang="en-US" sz="900" b="1" dirty="0" smtClean="0"/>
                        <a:t>B</a:t>
                      </a:r>
                      <a:endParaRPr lang="en-US" sz="900" b="1" dirty="0"/>
                    </a:p>
                  </a:txBody>
                  <a:tcPr/>
                </a:tc>
                <a:tc hMerge="1">
                  <a:txBody>
                    <a:bodyPr/>
                    <a:lstStyle/>
                    <a:p>
                      <a:endParaRPr lang="en-US"/>
                    </a:p>
                  </a:txBody>
                  <a:tcPr/>
                </a:tc>
                <a:tc>
                  <a:txBody>
                    <a:bodyPr/>
                    <a:lstStyle/>
                    <a:p>
                      <a:pPr algn="ctr"/>
                      <a:r>
                        <a:rPr lang="en-US" sz="900" b="1" dirty="0" smtClean="0"/>
                        <a:t>C</a:t>
                      </a:r>
                      <a:endParaRPr lang="en-US" sz="900" b="1" dirty="0"/>
                    </a:p>
                  </a:txBody>
                  <a:tcPr/>
                </a:tc>
              </a:tr>
              <a:tr h="1247804">
                <a:tc>
                  <a:txBody>
                    <a:bodyPr/>
                    <a:lstStyle/>
                    <a:p>
                      <a:endParaRPr lang="en-US" sz="700" dirty="0"/>
                    </a:p>
                  </a:txBody>
                  <a:tcPr/>
                </a:tc>
                <a:tc>
                  <a:txBody>
                    <a:bodyPr/>
                    <a:lstStyle/>
                    <a:p>
                      <a:pPr algn="ctr"/>
                      <a:endParaRPr lang="en-US" sz="700" b="1" dirty="0" smtClean="0"/>
                    </a:p>
                    <a:p>
                      <a:pPr algn="ctr"/>
                      <a:endParaRPr lang="en-US" sz="700" b="1" dirty="0" smtClean="0"/>
                    </a:p>
                    <a:p>
                      <a:pPr algn="ctr"/>
                      <a:r>
                        <a:rPr lang="en-US" sz="700" b="1" dirty="0" smtClean="0"/>
                        <a:t>IRREVOCABLE,</a:t>
                      </a:r>
                    </a:p>
                    <a:p>
                      <a:pPr algn="ctr"/>
                      <a:r>
                        <a:rPr lang="en-US" sz="700" b="1" dirty="0" smtClean="0"/>
                        <a:t>COMPLETE</a:t>
                      </a:r>
                      <a:r>
                        <a:rPr lang="en-US" sz="700" b="1" baseline="0" dirty="0" smtClean="0"/>
                        <a:t> GIFT TRUST</a:t>
                      </a:r>
                    </a:p>
                    <a:p>
                      <a:pPr algn="ctr"/>
                      <a:r>
                        <a:rPr lang="en-US" sz="700" b="1" baseline="0" dirty="0" smtClean="0"/>
                        <a:t>SETTLOR NOT A BENEFICIARY</a:t>
                      </a:r>
                      <a:endParaRPr lang="en-US" sz="700" b="1" dirty="0"/>
                    </a:p>
                  </a:txBody>
                  <a:tcPr>
                    <a:lnR w="12700" cmpd="sng">
                      <a:noFill/>
                    </a:lnR>
                  </a:tcPr>
                </a:tc>
                <a:tc>
                  <a:txBody>
                    <a:bodyPr/>
                    <a:lstStyle/>
                    <a:p>
                      <a:pPr algn="ctr"/>
                      <a:endParaRPr lang="en-US" sz="700" b="0" dirty="0" smtClean="0"/>
                    </a:p>
                    <a:p>
                      <a:pPr algn="ctr"/>
                      <a:endParaRPr lang="en-US" sz="700" b="0" dirty="0" smtClean="0"/>
                    </a:p>
                    <a:p>
                      <a:pPr algn="ctr"/>
                      <a:r>
                        <a:rPr lang="en-US" sz="700" b="0" dirty="0" smtClean="0"/>
                        <a:t>Shielded from </a:t>
                      </a:r>
                    </a:p>
                    <a:p>
                      <a:pPr algn="ctr"/>
                      <a:r>
                        <a:rPr lang="en-US" sz="700" b="0" dirty="0" smtClean="0"/>
                        <a:t>future estate </a:t>
                      </a:r>
                    </a:p>
                    <a:p>
                      <a:pPr algn="ctr"/>
                      <a:r>
                        <a:rPr lang="en-US" sz="700" b="0" dirty="0" smtClean="0"/>
                        <a:t>tax of settlor</a:t>
                      </a:r>
                      <a:endParaRPr lang="en-US" sz="700" b="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700" dirty="0" smtClean="0"/>
                    </a:p>
                    <a:p>
                      <a:pPr algn="ctr"/>
                      <a:r>
                        <a:rPr lang="en-US" sz="700" dirty="0" smtClean="0"/>
                        <a:t>IRREVOCABLE</a:t>
                      </a:r>
                    </a:p>
                    <a:p>
                      <a:pPr algn="ctr"/>
                      <a:r>
                        <a:rPr lang="en-US" sz="700" dirty="0" smtClean="0"/>
                        <a:t>COMPLETE</a:t>
                      </a:r>
                      <a:r>
                        <a:rPr lang="en-US" sz="700" baseline="0" dirty="0" smtClean="0"/>
                        <a:t> GIFT </a:t>
                      </a:r>
                    </a:p>
                    <a:p>
                      <a:pPr algn="ctr"/>
                      <a:r>
                        <a:rPr lang="en-US" sz="700" baseline="0" dirty="0" smtClean="0"/>
                        <a:t>TRUST</a:t>
                      </a:r>
                    </a:p>
                    <a:p>
                      <a:pPr algn="ctr"/>
                      <a:r>
                        <a:rPr lang="en-US" sz="700" baseline="0" dirty="0" smtClean="0"/>
                        <a:t>SETTLOR IS A BENEFICIARY</a:t>
                      </a:r>
                      <a:endParaRPr lang="en-US" sz="7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700" dirty="0" smtClean="0"/>
                        <a:t>Shielded from future estate tax of settlor – but in case PLR 200944002 is not correct – empower a third party to deprive the settlor of</a:t>
                      </a:r>
                      <a:r>
                        <a:rPr lang="en-US" sz="700" baseline="0" dirty="0" smtClean="0"/>
                        <a:t> distribution rights more than 3 years before the settlor dies – IRC </a:t>
                      </a:r>
                      <a:r>
                        <a:rPr lang="en-US" sz="700" baseline="0" dirty="0" smtClean="0">
                          <a:latin typeface="Arial"/>
                          <a:cs typeface="Arial"/>
                        </a:rPr>
                        <a:t>§§ 2035 &amp; 2036</a:t>
                      </a:r>
                      <a:endParaRPr lang="en-US" sz="7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700" b="1" dirty="0" smtClean="0"/>
                        <a:t>IRREVOCABLE </a:t>
                      </a:r>
                    </a:p>
                    <a:p>
                      <a:pPr algn="ctr"/>
                      <a:r>
                        <a:rPr lang="en-US" sz="700" b="1" dirty="0" smtClean="0"/>
                        <a:t>INCOMPLETE GIFT TRUST</a:t>
                      </a:r>
                    </a:p>
                    <a:p>
                      <a:pPr algn="ctr"/>
                      <a:endParaRPr lang="en-US" sz="700" b="0" dirty="0" smtClean="0"/>
                    </a:p>
                    <a:p>
                      <a:pPr algn="just"/>
                      <a:r>
                        <a:rPr lang="en-US" sz="700" b="0" dirty="0" smtClean="0"/>
                        <a:t>Treated as if no gift occurred for federal estate and gift tax purposes – business purpose is wealth preservation for family members.</a:t>
                      </a:r>
                      <a:endParaRPr lang="en-US" sz="700" b="0" dirty="0"/>
                    </a:p>
                  </a:txBody>
                  <a:tcPr>
                    <a:lnL w="12700" cap="flat" cmpd="sng" algn="ctr">
                      <a:solidFill>
                        <a:schemeClr val="tx1"/>
                      </a:solidFill>
                      <a:prstDash val="solid"/>
                      <a:round/>
                      <a:headEnd type="none" w="med" len="med"/>
                      <a:tailEnd type="none" w="med" len="med"/>
                    </a:lnL>
                  </a:tcPr>
                </a:tc>
              </a:tr>
              <a:tr h="2015683">
                <a:tc>
                  <a:txBody>
                    <a:bodyPr/>
                    <a:lstStyle/>
                    <a:p>
                      <a:r>
                        <a:rPr lang="en-US" sz="700" dirty="0" smtClean="0"/>
                        <a:t>1.</a:t>
                      </a:r>
                      <a:r>
                        <a:rPr lang="en-US" sz="700" baseline="0" dirty="0" smtClean="0"/>
                        <a:t> </a:t>
                      </a:r>
                      <a:r>
                        <a:rPr lang="en-US" sz="700" dirty="0" smtClean="0"/>
                        <a:t>Most Domestic States – Including Florida </a:t>
                      </a:r>
                      <a:endParaRPr lang="en-US" sz="700" dirty="0"/>
                    </a:p>
                  </a:txBody>
                  <a:tcPr/>
                </a:tc>
                <a:tc gridSpan="2">
                  <a:txBody>
                    <a:bodyPr/>
                    <a:lstStyle/>
                    <a:p>
                      <a:r>
                        <a:rPr lang="en-US" sz="700" b="1" dirty="0" smtClean="0"/>
                        <a:t>A1</a:t>
                      </a:r>
                      <a:r>
                        <a:rPr lang="en-US" sz="700" b="1" baseline="0" dirty="0" smtClean="0"/>
                        <a:t> </a:t>
                      </a:r>
                      <a:r>
                        <a:rPr lang="en-US" sz="700" b="0" baseline="0" dirty="0" smtClean="0"/>
                        <a:t>Protected from creditors of the settlor, and some but not all of the creditors of the beneficiary.</a:t>
                      </a:r>
                    </a:p>
                    <a:p>
                      <a:r>
                        <a:rPr lang="en-US" sz="700" b="1" u="sng" baseline="0" dirty="0" smtClean="0"/>
                        <a:t>Exception Creditors:</a:t>
                      </a:r>
                      <a:endParaRPr lang="en-US" sz="700" b="0" u="sng" baseline="0" dirty="0" smtClean="0"/>
                    </a:p>
                    <a:p>
                      <a:pPr>
                        <a:buFont typeface="Arial" pitchFamily="34" charset="0"/>
                        <a:buChar char="•"/>
                      </a:pPr>
                      <a:r>
                        <a:rPr lang="en-US" sz="700" b="0" u="none" baseline="0" dirty="0" smtClean="0"/>
                        <a:t> Support obligations: beneficiary’s child, spouse or former spouse (i.e., FL, CA, NY, NJ)</a:t>
                      </a:r>
                    </a:p>
                    <a:p>
                      <a:pPr>
                        <a:buFont typeface="Arial" pitchFamily="34" charset="0"/>
                        <a:buChar char="•"/>
                      </a:pPr>
                      <a:r>
                        <a:rPr lang="en-US" sz="700" b="0" u="none" baseline="0" dirty="0" smtClean="0"/>
                        <a:t>Person who has provided services for the protection of the beneficiary’s interest in the trust (i.e., FL)</a:t>
                      </a:r>
                    </a:p>
                    <a:p>
                      <a:pPr>
                        <a:buFont typeface="Arial" pitchFamily="34" charset="0"/>
                        <a:buChar char="•"/>
                      </a:pPr>
                      <a:r>
                        <a:rPr lang="en-US" sz="700" b="0" u="none" baseline="0" dirty="0" smtClean="0"/>
                        <a:t>State or U.S. claim empowered by state or federal law (i.e., public support obligations in CA)</a:t>
                      </a:r>
                    </a:p>
                    <a:p>
                      <a:pPr>
                        <a:buFont typeface="Arial" pitchFamily="34" charset="0"/>
                        <a:buChar char="•"/>
                      </a:pPr>
                      <a:r>
                        <a:rPr lang="en-US" sz="700" b="0" u="none" baseline="0" dirty="0" smtClean="0"/>
                        <a:t>Some states have more exceptions, (i.e., criminal restitution in CA, or punitive damages arising from manslaughter or murder in NJ)</a:t>
                      </a:r>
                    </a:p>
                    <a:p>
                      <a:pPr>
                        <a:buFont typeface="Arial" pitchFamily="34" charset="0"/>
                        <a:buChar char="•"/>
                      </a:pPr>
                      <a:r>
                        <a:rPr lang="en-US" sz="700" b="0" u="none" baseline="0" dirty="0" smtClean="0"/>
                        <a:t>Future legislation – What can they get you on next?</a:t>
                      </a:r>
                    </a:p>
                    <a:p>
                      <a:pPr>
                        <a:buFont typeface="Arial" pitchFamily="34" charset="0"/>
                        <a:buNone/>
                      </a:pPr>
                      <a:r>
                        <a:rPr lang="en-US" sz="700" b="0" u="none" baseline="0" dirty="0" smtClean="0"/>
                        <a:t>NOTE – May benefit spouse but be careful under IRC 2036.  If spouse is beneficiary cannot toggle off tax defective status unless an adverse party can approve all distributions to spouse.</a:t>
                      </a:r>
                      <a:endParaRPr lang="en-US" sz="700" b="1" u="none" dirty="0"/>
                    </a:p>
                  </a:txBody>
                  <a:tcPr/>
                </a:tc>
                <a:tc hMerge="1">
                  <a:txBody>
                    <a:bodyPr/>
                    <a:lstStyle/>
                    <a:p>
                      <a:endParaRPr lang="en-US"/>
                    </a:p>
                  </a:txBody>
                  <a:tcPr/>
                </a:tc>
                <a:tc gridSpan="2">
                  <a:txBody>
                    <a:bodyPr/>
                    <a:lstStyle/>
                    <a:p>
                      <a:r>
                        <a:rPr lang="en-US" sz="700" b="1" dirty="0" smtClean="0"/>
                        <a:t>B1</a:t>
                      </a:r>
                      <a:r>
                        <a:rPr lang="en-US" sz="700" b="0" dirty="0" smtClean="0"/>
                        <a:t> Will be subject to estate tax under IRC </a:t>
                      </a:r>
                      <a:r>
                        <a:rPr lang="en-US" sz="700" b="0" dirty="0" smtClean="0">
                          <a:latin typeface="Arial"/>
                          <a:cs typeface="Arial"/>
                        </a:rPr>
                        <a:t>§ 2036 because the settlor may be seen as retaining benefit by having the trust pay his/her creditors</a:t>
                      </a:r>
                      <a:r>
                        <a:rPr lang="en-US" sz="700" b="0" baseline="0" dirty="0" smtClean="0">
                          <a:latin typeface="Arial"/>
                          <a:cs typeface="Arial"/>
                        </a:rPr>
                        <a:t> – </a:t>
                      </a:r>
                      <a:r>
                        <a:rPr lang="en-US" sz="700" b="0" i="1" baseline="0" dirty="0" smtClean="0">
                          <a:latin typeface="Arial"/>
                          <a:cs typeface="Arial"/>
                        </a:rPr>
                        <a:t>Revenue Ruling 2004-64</a:t>
                      </a:r>
                      <a:endParaRPr lang="en-US" sz="700" b="1" dirty="0"/>
                    </a:p>
                  </a:txBody>
                  <a:tcPr/>
                </a:tc>
                <a:tc hMerge="1">
                  <a:txBody>
                    <a:bodyPr/>
                    <a:lstStyle/>
                    <a:p>
                      <a:endParaRPr lang="en-US"/>
                    </a:p>
                  </a:txBody>
                  <a:tcPr/>
                </a:tc>
                <a:tc>
                  <a:txBody>
                    <a:bodyPr/>
                    <a:lstStyle/>
                    <a:p>
                      <a:r>
                        <a:rPr lang="en-US" sz="700" b="1" dirty="0" smtClean="0"/>
                        <a:t>C1</a:t>
                      </a:r>
                      <a:r>
                        <a:rPr lang="en-US" sz="700" b="0" dirty="0" smtClean="0"/>
                        <a:t> If grantor is beneficiary there will be no creditor protection – if grantor is not beneficiary then see A1 for exceptions</a:t>
                      </a:r>
                    </a:p>
                    <a:p>
                      <a:endParaRPr lang="en-US" sz="700" b="0" dirty="0" smtClean="0"/>
                    </a:p>
                    <a:p>
                      <a:r>
                        <a:rPr lang="en-US" sz="700" b="0" dirty="0" smtClean="0"/>
                        <a:t>Any</a:t>
                      </a:r>
                      <a:r>
                        <a:rPr lang="en-US" sz="700" b="0" baseline="0" dirty="0" smtClean="0"/>
                        <a:t> creditor may be able to reach into the trust (unless the trust flees to another jurisdiction – don’t forget the flee clause)</a:t>
                      </a:r>
                      <a:endParaRPr lang="en-US" sz="700" b="1" dirty="0"/>
                    </a:p>
                  </a:txBody>
                  <a:tcPr/>
                </a:tc>
              </a:tr>
              <a:tr h="389272">
                <a:tc>
                  <a:txBody>
                    <a:bodyPr/>
                    <a:lstStyle/>
                    <a:p>
                      <a:r>
                        <a:rPr lang="en-US" sz="700" dirty="0" smtClean="0"/>
                        <a:t>2. Nevada</a:t>
                      </a:r>
                      <a:endParaRPr lang="en-US" sz="700" dirty="0"/>
                    </a:p>
                  </a:txBody>
                  <a:tcPr/>
                </a:tc>
                <a:tc gridSpan="2">
                  <a:txBody>
                    <a:bodyPr/>
                    <a:lstStyle/>
                    <a:p>
                      <a:r>
                        <a:rPr lang="en-US" sz="700" b="1" dirty="0" smtClean="0"/>
                        <a:t>A2</a:t>
                      </a:r>
                      <a:r>
                        <a:rPr lang="en-US" sz="700" b="0" baseline="0" dirty="0" smtClean="0"/>
                        <a:t> Protected from all creditors – subject to 2 year Statute of Limitations </a:t>
                      </a:r>
                    </a:p>
                    <a:p>
                      <a:r>
                        <a:rPr lang="en-US" sz="700" b="0" baseline="0" dirty="0" smtClean="0"/>
                        <a:t>(Much safer – assuming Nevada law applies)</a:t>
                      </a:r>
                      <a:endParaRPr lang="en-US" sz="700" b="1" dirty="0"/>
                    </a:p>
                  </a:txBody>
                  <a:tcPr/>
                </a:tc>
                <a:tc hMerge="1">
                  <a:txBody>
                    <a:bodyPr/>
                    <a:lstStyle/>
                    <a:p>
                      <a:endParaRPr lang="en-US"/>
                    </a:p>
                  </a:txBody>
                  <a:tcPr/>
                </a:tc>
                <a:tc gridSpan="2">
                  <a:txBody>
                    <a:bodyPr/>
                    <a:lstStyle/>
                    <a:p>
                      <a:r>
                        <a:rPr lang="en-US" sz="700" b="1" dirty="0" smtClean="0"/>
                        <a:t>B2</a:t>
                      </a:r>
                      <a:r>
                        <a:rPr lang="en-US" sz="700" b="0" baseline="0" dirty="0" smtClean="0"/>
                        <a:t> IRC </a:t>
                      </a:r>
                      <a:r>
                        <a:rPr lang="en-US" sz="700" b="0" dirty="0" smtClean="0">
                          <a:latin typeface="Arial"/>
                          <a:cs typeface="Arial"/>
                        </a:rPr>
                        <a:t>§ 2036 should</a:t>
                      </a:r>
                      <a:r>
                        <a:rPr lang="en-US" sz="700" b="0" baseline="0" dirty="0" smtClean="0">
                          <a:latin typeface="Arial"/>
                          <a:cs typeface="Arial"/>
                        </a:rPr>
                        <a:t> not be an issue if PLR 200944002</a:t>
                      </a:r>
                      <a:endParaRPr lang="en-US" sz="700" b="1" dirty="0"/>
                    </a:p>
                  </a:txBody>
                  <a:tcPr/>
                </a:tc>
                <a:tc hMerge="1">
                  <a:txBody>
                    <a:bodyPr/>
                    <a:lstStyle/>
                    <a:p>
                      <a:endParaRPr lang="en-US"/>
                    </a:p>
                  </a:txBody>
                  <a:tcPr/>
                </a:tc>
                <a:tc>
                  <a:txBody>
                    <a:bodyPr/>
                    <a:lstStyle/>
                    <a:p>
                      <a:r>
                        <a:rPr lang="en-US" sz="700" b="1" dirty="0" smtClean="0"/>
                        <a:t>C2</a:t>
                      </a:r>
                      <a:r>
                        <a:rPr lang="en-US" sz="700" b="0" dirty="0" smtClean="0"/>
                        <a:t> Same as A2:</a:t>
                      </a:r>
                    </a:p>
                    <a:p>
                      <a:r>
                        <a:rPr lang="en-US" sz="700" b="0" dirty="0" smtClean="0"/>
                        <a:t>All</a:t>
                      </a:r>
                      <a:r>
                        <a:rPr lang="en-US" sz="700" b="0" baseline="0" dirty="0" smtClean="0"/>
                        <a:t> creditors, 2 yr statute</a:t>
                      </a:r>
                      <a:endParaRPr lang="en-US" sz="700" b="1" dirty="0"/>
                    </a:p>
                  </a:txBody>
                  <a:tcPr/>
                </a:tc>
              </a:tr>
              <a:tr h="1503763">
                <a:tc>
                  <a:txBody>
                    <a:bodyPr/>
                    <a:lstStyle/>
                    <a:p>
                      <a:r>
                        <a:rPr lang="en-US" sz="700" dirty="0" smtClean="0"/>
                        <a:t>3. Alaska, Delaware, and Wyoming (WY recently passed amendments to Uniform Trust Code</a:t>
                      </a:r>
                      <a:endParaRPr lang="en-US" sz="700" dirty="0"/>
                    </a:p>
                  </a:txBody>
                  <a:tcPr/>
                </a:tc>
                <a:tc gridSpan="2">
                  <a:txBody>
                    <a:bodyPr/>
                    <a:lstStyle/>
                    <a:p>
                      <a:r>
                        <a:rPr lang="en-US" sz="700" b="1" dirty="0" smtClean="0"/>
                        <a:t>A3</a:t>
                      </a:r>
                      <a:r>
                        <a:rPr lang="en-US" sz="700" b="0" baseline="0" dirty="0" smtClean="0"/>
                        <a:t> Delaware has a 4 year Statute of Limitations and exceptions for divorcing spouse, alimony and child support, as well as for preexisting torts.</a:t>
                      </a:r>
                    </a:p>
                    <a:p>
                      <a:endParaRPr lang="en-US" sz="700" b="0" baseline="0" dirty="0" smtClean="0"/>
                    </a:p>
                    <a:p>
                      <a:r>
                        <a:rPr lang="en-US" sz="700" b="0" baseline="0" dirty="0" smtClean="0"/>
                        <a:t>Alaska has a 4 year Statute of Limitations and an exception only for a divorcing spouse.</a:t>
                      </a:r>
                    </a:p>
                    <a:p>
                      <a:endParaRPr lang="en-US" sz="700" b="0" baseline="0" dirty="0" smtClean="0"/>
                    </a:p>
                    <a:p>
                      <a:r>
                        <a:rPr lang="en-US" sz="700" b="0" baseline="0" dirty="0" smtClean="0"/>
                        <a:t>Wyoming has a 4 year Statute of Limitations and exceptions for child support, property listed on an application to obtain creditor, or for fraudulent transfers.</a:t>
                      </a:r>
                      <a:endParaRPr lang="en-US" sz="700" b="1" dirty="0"/>
                    </a:p>
                  </a:txBody>
                  <a:tcPr/>
                </a:tc>
                <a:tc hMerge="1">
                  <a:txBody>
                    <a:bodyPr/>
                    <a:lstStyle/>
                    <a:p>
                      <a:endParaRPr lang="en-US"/>
                    </a:p>
                  </a:txBody>
                  <a:tcPr/>
                </a:tc>
                <a:tc gridSpan="2">
                  <a:txBody>
                    <a:bodyPr/>
                    <a:lstStyle/>
                    <a:p>
                      <a:r>
                        <a:rPr lang="en-US" sz="700" b="1" dirty="0" smtClean="0"/>
                        <a:t>B3</a:t>
                      </a:r>
                      <a:r>
                        <a:rPr lang="en-US" sz="700" b="0" baseline="0" dirty="0" smtClean="0"/>
                        <a:t> PLR 200944002 indicates that Alaska is fine – but ex-spouse creditors can get into a trust and may upset the apple cart under present Alaska law.  Only single clients should use Alaska?</a:t>
                      </a:r>
                    </a:p>
                    <a:p>
                      <a:endParaRPr lang="en-US" sz="700" b="0" baseline="0" dirty="0" smtClean="0"/>
                    </a:p>
                    <a:p>
                      <a:r>
                        <a:rPr lang="en-US" sz="700" b="0" baseline="0" dirty="0" smtClean="0"/>
                        <a:t>Delaware and Wyoming have more exception creditors and may be more susceptible under PLR 200944002.</a:t>
                      </a:r>
                      <a:endParaRPr lang="en-US" sz="700" b="1" dirty="0"/>
                    </a:p>
                  </a:txBody>
                  <a:tcPr/>
                </a:tc>
                <a:tc hMerge="1">
                  <a:txBody>
                    <a:bodyPr/>
                    <a:lstStyle/>
                    <a:p>
                      <a:endParaRPr lang="en-US"/>
                    </a:p>
                  </a:txBody>
                  <a:tcPr/>
                </a:tc>
                <a:tc>
                  <a:txBody>
                    <a:bodyPr/>
                    <a:lstStyle/>
                    <a:p>
                      <a:r>
                        <a:rPr lang="en-US" sz="700" b="1" dirty="0" smtClean="0"/>
                        <a:t>C3</a:t>
                      </a:r>
                      <a:r>
                        <a:rPr lang="en-US" sz="700" b="0" dirty="0" smtClean="0"/>
                        <a:t> Sam</a:t>
                      </a:r>
                      <a:r>
                        <a:rPr lang="en-US" sz="700" b="0" baseline="0" dirty="0" smtClean="0"/>
                        <a:t>e as A3: Delaware, Alaska, Wyoming have 4 year statutes.  Delaware has exceptions for support obligations and preexisting torts.  Alaska has an exception only for a divorcing spouse.  Wyoming has exceptions for child support, property on an application for creditor, or fraudulent transfer.</a:t>
                      </a:r>
                      <a:endParaRPr lang="en-US" sz="700" b="1" dirty="0"/>
                    </a:p>
                  </a:txBody>
                  <a:tcPr/>
                </a:tc>
              </a:tr>
              <a:tr h="607904">
                <a:tc>
                  <a:txBody>
                    <a:bodyPr/>
                    <a:lstStyle/>
                    <a:p>
                      <a:r>
                        <a:rPr lang="en-US" sz="700" dirty="0" smtClean="0"/>
                        <a:t>4. Offshore – Nevis, Belize, Cook Islands</a:t>
                      </a:r>
                      <a:endParaRPr lang="en-US" sz="700" dirty="0"/>
                    </a:p>
                  </a:txBody>
                  <a:tcPr/>
                </a:tc>
                <a:tc gridSpan="2">
                  <a:txBody>
                    <a:bodyPr/>
                    <a:lstStyle/>
                    <a:p>
                      <a:r>
                        <a:rPr lang="en-US" sz="700" b="1" dirty="0" smtClean="0"/>
                        <a:t>A4</a:t>
                      </a:r>
                      <a:r>
                        <a:rPr lang="en-US" sz="700" b="0" baseline="0" dirty="0" smtClean="0"/>
                        <a:t> Completely protected depending on jurisdiction</a:t>
                      </a:r>
                    </a:p>
                    <a:p>
                      <a:endParaRPr lang="en-US" sz="700" b="0" baseline="0" dirty="0" smtClean="0"/>
                    </a:p>
                    <a:p>
                      <a:r>
                        <a:rPr lang="en-US" sz="700" b="1" baseline="0" dirty="0" smtClean="0"/>
                        <a:t>NOTE: Must remain defective for income tax purposes – cannot toggle off except by moving the trust to the United States.</a:t>
                      </a:r>
                      <a:endParaRPr lang="en-US" sz="700" b="1" dirty="0"/>
                    </a:p>
                  </a:txBody>
                  <a:tcPr/>
                </a:tc>
                <a:tc hMerge="1">
                  <a:txBody>
                    <a:bodyPr/>
                    <a:lstStyle/>
                    <a:p>
                      <a:endParaRPr lang="en-US"/>
                    </a:p>
                  </a:txBody>
                  <a:tcPr/>
                </a:tc>
                <a:tc gridSpan="2">
                  <a:txBody>
                    <a:bodyPr/>
                    <a:lstStyle/>
                    <a:p>
                      <a:r>
                        <a:rPr lang="en-US" sz="700" b="1" dirty="0" smtClean="0"/>
                        <a:t>B4</a:t>
                      </a:r>
                      <a:r>
                        <a:rPr lang="en-US" sz="700" b="0" dirty="0" smtClean="0"/>
                        <a:t> Should be as good as Nevada – Belize has a 1 day statute</a:t>
                      </a:r>
                      <a:endParaRPr lang="en-US" sz="700" b="1" dirty="0"/>
                    </a:p>
                  </a:txBody>
                  <a:tcPr/>
                </a:tc>
                <a:tc hMerge="1">
                  <a:txBody>
                    <a:bodyPr/>
                    <a:lstStyle/>
                    <a:p>
                      <a:endParaRPr lang="en-US"/>
                    </a:p>
                  </a:txBody>
                  <a:tcPr/>
                </a:tc>
                <a:tc>
                  <a:txBody>
                    <a:bodyPr/>
                    <a:lstStyle/>
                    <a:p>
                      <a:r>
                        <a:rPr lang="en-US" sz="700" b="1" dirty="0" smtClean="0"/>
                        <a:t>C4</a:t>
                      </a:r>
                      <a:r>
                        <a:rPr lang="en-US" sz="700" b="0" baseline="0" dirty="0" smtClean="0"/>
                        <a:t> Should work fine as in A4 – no full faith and credit clause or state law jurisdiction concerns.</a:t>
                      </a:r>
                      <a:endParaRPr lang="en-US" sz="700" b="1" dirty="0"/>
                    </a:p>
                  </a:txBody>
                  <a:tcPr/>
                </a:tc>
              </a:tr>
            </a:tbl>
          </a:graphicData>
        </a:graphic>
      </p:graphicFrame>
      <p:sp>
        <p:nvSpPr>
          <p:cNvPr id="7" name="TextBox 6"/>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
        <p:nvSpPr>
          <p:cNvPr id="8" name="Slide Number Placeholder 3"/>
          <p:cNvSpPr txBox="1">
            <a:spLocks/>
          </p:cNvSpPr>
          <p:nvPr/>
        </p:nvSpPr>
        <p:spPr>
          <a:xfrm>
            <a:off x="8686800" y="6553200"/>
            <a:ext cx="457200" cy="30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Box 2"/>
          <p:cNvSpPr txBox="1">
            <a:spLocks noChangeArrowheads="1"/>
          </p:cNvSpPr>
          <p:nvPr/>
        </p:nvSpPr>
        <p:spPr bwMode="auto">
          <a:xfrm>
            <a:off x="0" y="0"/>
            <a:ext cx="9144000" cy="1938992"/>
          </a:xfrm>
          <a:prstGeom prst="rect">
            <a:avLst/>
          </a:prstGeom>
          <a:noFill/>
          <a:ln w="9525">
            <a:noFill/>
            <a:miter lim="800000"/>
            <a:headEnd/>
            <a:tailEnd/>
          </a:ln>
        </p:spPr>
        <p:txBody>
          <a:bodyPr>
            <a:spAutoFit/>
          </a:bodyPr>
          <a:lstStyle/>
          <a:p>
            <a:pPr algn="ctr"/>
            <a:r>
              <a:rPr lang="en-US" altLang="zh-CN"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Alaska and Delaware Allow Invasion </a:t>
            </a: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for </a:t>
            </a:r>
            <a:r>
              <a:rPr lang="en-US" altLang="zh-CN"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Child Support Claims </a:t>
            </a: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a:t>
            </a:r>
            <a:r>
              <a:rPr lang="en-US" altLang="zh-CN"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Is It </a:t>
            </a: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 2036(a) </a:t>
            </a:r>
            <a:r>
              <a:rPr lang="en-US" altLang="zh-CN"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Retained Interest </a:t>
            </a: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to </a:t>
            </a:r>
            <a:r>
              <a:rPr lang="en-US" altLang="zh-CN"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Have </a:t>
            </a: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the </a:t>
            </a:r>
            <a:r>
              <a:rPr lang="en-US" altLang="zh-CN"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Ability </a:t>
            </a: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to </a:t>
            </a:r>
            <a:r>
              <a:rPr lang="en-US" altLang="zh-CN"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Have </a:t>
            </a: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 </a:t>
            </a:r>
            <a:r>
              <a:rPr lang="en-US" altLang="zh-CN"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Child That Might Be Supported From </a:t>
            </a: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the </a:t>
            </a:r>
            <a:r>
              <a:rPr lang="en-US" altLang="zh-CN"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Trust</a:t>
            </a: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t>
            </a:r>
          </a:p>
          <a:p>
            <a:pPr algn="ctr"/>
            <a:endParaRPr lang="en-US" sz="2000" b="1" dirty="0">
              <a:latin typeface="Calibri" pitchFamily="34" charset="0"/>
            </a:endParaRPr>
          </a:p>
          <a:p>
            <a:pPr algn="ctr"/>
            <a:r>
              <a:rPr lang="en-US" sz="2000" b="1" dirty="0">
                <a:latin typeface="Calibri" pitchFamily="34" charset="0"/>
              </a:rPr>
              <a:t>THE DOCTRINE OF INDEPENDENT LEGAL SIGNIFICANCE</a:t>
            </a:r>
          </a:p>
          <a:p>
            <a:pPr algn="ctr"/>
            <a:r>
              <a:rPr lang="en-US" sz="2000" b="1" dirty="0">
                <a:latin typeface="Calibri" pitchFamily="34" charset="0"/>
              </a:rPr>
              <a:t> MAY APPLY HERE</a:t>
            </a:r>
          </a:p>
        </p:txBody>
      </p:sp>
      <p:sp>
        <p:nvSpPr>
          <p:cNvPr id="103427" name="TextBox 3"/>
          <p:cNvSpPr txBox="1">
            <a:spLocks noChangeArrowheads="1"/>
          </p:cNvSpPr>
          <p:nvPr/>
        </p:nvSpPr>
        <p:spPr bwMode="auto">
          <a:xfrm>
            <a:off x="0" y="2184400"/>
            <a:ext cx="8991600" cy="3600450"/>
          </a:xfrm>
          <a:prstGeom prst="rect">
            <a:avLst/>
          </a:prstGeom>
          <a:noFill/>
          <a:ln w="9525">
            <a:noFill/>
            <a:miter lim="800000"/>
            <a:headEnd/>
            <a:tailEnd/>
          </a:ln>
        </p:spPr>
        <p:txBody>
          <a:bodyPr>
            <a:spAutoFit/>
          </a:bodyPr>
          <a:lstStyle/>
          <a:p>
            <a:r>
              <a:rPr lang="en-US" dirty="0">
                <a:latin typeface="Calibri" pitchFamily="34" charset="0"/>
              </a:rPr>
              <a:t>WHAT IS IT?</a:t>
            </a:r>
          </a:p>
          <a:p>
            <a:pPr algn="just"/>
            <a:r>
              <a:rPr lang="en-US" dirty="0">
                <a:latin typeface="Calibri" pitchFamily="34" charset="0"/>
              </a:rPr>
              <a:t>The doctrine provides that where the ability or authority of the grantor to change a trust is so remote or speculative it will be considered an independent act of legal significance rather than causing an inclusion in the grantor’s estate under IRC § 2036(a)(2) or IRC § 2038.   </a:t>
            </a:r>
          </a:p>
          <a:p>
            <a:endParaRPr lang="en-US" dirty="0">
              <a:latin typeface="Calibri" pitchFamily="34" charset="0"/>
            </a:endParaRPr>
          </a:p>
          <a:p>
            <a:r>
              <a:rPr lang="en-US" dirty="0">
                <a:latin typeface="Calibri" pitchFamily="34" charset="0"/>
              </a:rPr>
              <a:t>EXAMPLES:</a:t>
            </a:r>
          </a:p>
          <a:p>
            <a:pPr>
              <a:buFont typeface="Arial" pitchFamily="34" charset="0"/>
              <a:buChar char="•"/>
            </a:pPr>
            <a:r>
              <a:rPr lang="en-US" dirty="0">
                <a:latin typeface="Calibri" pitchFamily="34" charset="0"/>
              </a:rPr>
              <a:t>Divorce (</a:t>
            </a:r>
            <a:r>
              <a:rPr lang="en-US" i="1" dirty="0">
                <a:latin typeface="Calibri" pitchFamily="34" charset="0"/>
              </a:rPr>
              <a:t>Estate of Tully</a:t>
            </a:r>
            <a:r>
              <a:rPr lang="en-US" dirty="0">
                <a:latin typeface="Calibri" pitchFamily="34" charset="0"/>
              </a:rPr>
              <a:t>, 528 F.2d 1401; PLR 9141027);</a:t>
            </a:r>
          </a:p>
          <a:p>
            <a:pPr>
              <a:buFont typeface="Arial" pitchFamily="34" charset="0"/>
              <a:buChar char="•"/>
            </a:pPr>
            <a:r>
              <a:rPr lang="en-US" dirty="0">
                <a:latin typeface="Calibri" pitchFamily="34" charset="0"/>
              </a:rPr>
              <a:t>Failure to support spouse (</a:t>
            </a:r>
            <a:r>
              <a:rPr lang="en-US" i="1" dirty="0">
                <a:latin typeface="Calibri" pitchFamily="34" charset="0"/>
              </a:rPr>
              <a:t>Ellis v. </a:t>
            </a:r>
            <a:r>
              <a:rPr lang="en-US" i="1" dirty="0" err="1">
                <a:latin typeface="Calibri" pitchFamily="34" charset="0"/>
              </a:rPr>
              <a:t>Comm’r</a:t>
            </a:r>
            <a:r>
              <a:rPr lang="en-US" dirty="0">
                <a:latin typeface="Calibri" pitchFamily="34" charset="0"/>
              </a:rPr>
              <a:t>., 51 T.C. 182 (1968);</a:t>
            </a:r>
          </a:p>
          <a:p>
            <a:pPr>
              <a:buFont typeface="Arial" pitchFamily="34" charset="0"/>
              <a:buChar char="•"/>
            </a:pPr>
            <a:r>
              <a:rPr lang="en-US" dirty="0">
                <a:latin typeface="Calibri" pitchFamily="34" charset="0"/>
              </a:rPr>
              <a:t>Adopting/bearing a child (Revenue Ruling 80-255).</a:t>
            </a:r>
          </a:p>
          <a:p>
            <a:pPr>
              <a:buFont typeface="Arial" pitchFamily="34" charset="0"/>
              <a:buChar char="•"/>
            </a:pPr>
            <a:endParaRPr lang="en-US" dirty="0">
              <a:latin typeface="Calibri" pitchFamily="34" charset="0"/>
            </a:endParaRPr>
          </a:p>
          <a:p>
            <a:endParaRPr lang="en-US" dirty="0">
              <a:latin typeface="Calibri" pitchFamily="34" charset="0"/>
            </a:endParaRPr>
          </a:p>
          <a:p>
            <a:pPr>
              <a:buFont typeface="Arial" pitchFamily="34" charset="0"/>
              <a:buChar char="•"/>
            </a:pPr>
            <a:endParaRPr lang="en-US" dirty="0">
              <a:latin typeface="Calibri" pitchFamily="34" charset="0"/>
            </a:endParaRPr>
          </a:p>
          <a:p>
            <a:r>
              <a:rPr lang="en-US" sz="1200" dirty="0">
                <a:latin typeface="Calibri" pitchFamily="34" charset="0"/>
              </a:rPr>
              <a:t>Michael Gordon, The Use of Asset Protection Trusts for Tax Planning Purposes , June 1, 2011. </a:t>
            </a:r>
          </a:p>
        </p:txBody>
      </p:sp>
      <p:sp>
        <p:nvSpPr>
          <p:cNvPr id="6"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37</a:t>
            </a:fld>
            <a:endParaRPr lang="en-US" dirty="0"/>
          </a:p>
        </p:txBody>
      </p:sp>
      <p:sp>
        <p:nvSpPr>
          <p:cNvPr id="7" name="TextBox 6"/>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762000"/>
          <a:ext cx="8763000" cy="5189220"/>
        </p:xfrm>
        <a:graphic>
          <a:graphicData uri="http://schemas.openxmlformats.org/drawingml/2006/table">
            <a:tbl>
              <a:tblPr firstRow="1" bandRow="1">
                <a:tableStyleId>{5940675A-B579-460E-94D1-54222C63F5DA}</a:tableStyleId>
              </a:tblPr>
              <a:tblGrid>
                <a:gridCol w="1460500"/>
                <a:gridCol w="1460500"/>
                <a:gridCol w="1460500"/>
                <a:gridCol w="1460500"/>
                <a:gridCol w="1460500"/>
                <a:gridCol w="1460500"/>
              </a:tblGrid>
              <a:tr h="370840">
                <a:tc>
                  <a:txBody>
                    <a:bodyPr/>
                    <a:lstStyle/>
                    <a:p>
                      <a:pPr algn="ctr"/>
                      <a:r>
                        <a:rPr lang="en-US" sz="1200" b="1" dirty="0" smtClean="0"/>
                        <a:t>FACTOR</a:t>
                      </a:r>
                      <a:endParaRPr lang="en-US" sz="1200" b="1" dirty="0"/>
                    </a:p>
                  </a:txBody>
                  <a:tcPr anchor="b" anchorCtr="1"/>
                </a:tc>
                <a:tc>
                  <a:txBody>
                    <a:bodyPr/>
                    <a:lstStyle/>
                    <a:p>
                      <a:pPr algn="ctr"/>
                      <a:r>
                        <a:rPr lang="en-US" sz="1200" b="1" dirty="0" smtClean="0"/>
                        <a:t>NEVADA</a:t>
                      </a:r>
                      <a:endParaRPr lang="en-US" sz="1200" b="1" dirty="0"/>
                    </a:p>
                  </a:txBody>
                  <a:tcPr anchor="b" anchorCtr="1"/>
                </a:tc>
                <a:tc>
                  <a:txBody>
                    <a:bodyPr/>
                    <a:lstStyle/>
                    <a:p>
                      <a:pPr algn="ctr"/>
                      <a:r>
                        <a:rPr lang="en-US" sz="1200" b="1" dirty="0" smtClean="0"/>
                        <a:t>ALASKA</a:t>
                      </a:r>
                      <a:endParaRPr lang="en-US" sz="1200" b="1" dirty="0"/>
                    </a:p>
                  </a:txBody>
                  <a:tcPr anchor="b" anchorCtr="1"/>
                </a:tc>
                <a:tc>
                  <a:txBody>
                    <a:bodyPr/>
                    <a:lstStyle/>
                    <a:p>
                      <a:pPr algn="ctr"/>
                      <a:r>
                        <a:rPr lang="en-US" sz="1200" b="1" dirty="0" smtClean="0"/>
                        <a:t>ISLE OF MAN/JERSEY (Channel Island)</a:t>
                      </a:r>
                      <a:endParaRPr lang="en-US" sz="1200" b="1" dirty="0"/>
                    </a:p>
                  </a:txBody>
                  <a:tcPr anchor="b" anchorCtr="1"/>
                </a:tc>
                <a:tc>
                  <a:txBody>
                    <a:bodyPr/>
                    <a:lstStyle/>
                    <a:p>
                      <a:pPr algn="ctr"/>
                      <a:r>
                        <a:rPr lang="en-US" sz="1200" b="1" dirty="0" smtClean="0"/>
                        <a:t>NEVIS</a:t>
                      </a:r>
                      <a:endParaRPr lang="en-US" sz="1200" b="1" dirty="0"/>
                    </a:p>
                  </a:txBody>
                  <a:tcPr anchor="b" anchorCtr="1"/>
                </a:tc>
                <a:tc>
                  <a:txBody>
                    <a:bodyPr/>
                    <a:lstStyle/>
                    <a:p>
                      <a:pPr algn="ctr"/>
                      <a:r>
                        <a:rPr lang="en-US" sz="1200" b="1" dirty="0" smtClean="0"/>
                        <a:t>BELIZE</a:t>
                      </a:r>
                      <a:endParaRPr lang="en-US" sz="1200" b="1" dirty="0"/>
                    </a:p>
                  </a:txBody>
                  <a:tcPr anchor="b" anchorCtr="1"/>
                </a:tc>
              </a:tr>
              <a:tr h="370840">
                <a:tc>
                  <a:txBody>
                    <a:bodyPr/>
                    <a:lstStyle/>
                    <a:p>
                      <a:pPr marL="0" marR="0">
                        <a:spcBef>
                          <a:spcPts val="0"/>
                        </a:spcBef>
                        <a:spcAft>
                          <a:spcPts val="0"/>
                        </a:spcAft>
                      </a:pPr>
                      <a:r>
                        <a:rPr lang="en-US" sz="1100" dirty="0">
                          <a:latin typeface="+mn-lt"/>
                          <a:ea typeface="Times New Roman"/>
                          <a:cs typeface="Times New Roman"/>
                        </a:rPr>
                        <a:t>Use of Trust Protectors.</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New concept</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New concept</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Since the 1700s </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Normal</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Normal</a:t>
                      </a:r>
                    </a:p>
                  </a:txBody>
                  <a:tcPr marL="76200" marR="76200" marT="76200" marB="36830"/>
                </a:tc>
              </a:tr>
              <a:tr h="370840">
                <a:tc>
                  <a:txBody>
                    <a:bodyPr/>
                    <a:lstStyle/>
                    <a:p>
                      <a:pPr marL="0" marR="0">
                        <a:spcBef>
                          <a:spcPts val="0"/>
                        </a:spcBef>
                        <a:spcAft>
                          <a:spcPts val="0"/>
                        </a:spcAft>
                      </a:pPr>
                      <a:r>
                        <a:rPr lang="en-US" sz="1100" dirty="0">
                          <a:latin typeface="+mn-lt"/>
                          <a:ea typeface="Times New Roman"/>
                          <a:cs typeface="Times New Roman"/>
                        </a:rPr>
                        <a:t>Quality of service.</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High</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High- time zone difference</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British-style/time zone difference</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Small town- usually good.</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Mayberry RFD </a:t>
                      </a:r>
                    </a:p>
                  </a:txBody>
                  <a:tcPr marL="76200" marR="76200" marT="76200" marB="36830"/>
                </a:tc>
              </a:tr>
              <a:tr h="370840">
                <a:tc>
                  <a:txBody>
                    <a:bodyPr/>
                    <a:lstStyle/>
                    <a:p>
                      <a:pPr marL="0" marR="0">
                        <a:spcBef>
                          <a:spcPts val="0"/>
                        </a:spcBef>
                        <a:spcAft>
                          <a:spcPts val="0"/>
                        </a:spcAft>
                      </a:pPr>
                      <a:r>
                        <a:rPr lang="en-US" sz="1100" dirty="0">
                          <a:latin typeface="+mn-lt"/>
                          <a:ea typeface="Times New Roman"/>
                          <a:cs typeface="Times New Roman"/>
                        </a:rPr>
                        <a:t>Allows importation with statute of limitations tolling from inception of trust at where it was imported from?</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YES if original situs has substantially similar spendthrift laws</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YES </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The Statute of Elizabeth provides that fraudulent transfers should be void, not subject to any limitation period</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YES</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YES</a:t>
                      </a:r>
                    </a:p>
                  </a:txBody>
                  <a:tcPr marL="76200" marR="76200" marT="76200" marB="36830"/>
                </a:tc>
              </a:tr>
              <a:tr h="370840">
                <a:tc>
                  <a:txBody>
                    <a:bodyPr/>
                    <a:lstStyle/>
                    <a:p>
                      <a:pPr marL="0" marR="0">
                        <a:spcBef>
                          <a:spcPts val="0"/>
                        </a:spcBef>
                        <a:spcAft>
                          <a:spcPts val="0"/>
                        </a:spcAft>
                      </a:pPr>
                      <a:r>
                        <a:rPr lang="en-US" sz="1100" dirty="0">
                          <a:latin typeface="+mn-lt"/>
                          <a:ea typeface="Times New Roman"/>
                          <a:cs typeface="Times New Roman"/>
                        </a:rPr>
                        <a:t>Toggling off is possible?	</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YES</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YES</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NOT unless there is one or more U.S. beneficiaries </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NOT unless there is one or more U.S. beneficiaries  </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NOT unless there is one or more U.S. beneficiaries </a:t>
                      </a:r>
                    </a:p>
                  </a:txBody>
                  <a:tcPr marL="76200" marR="76200" marT="76200" marB="36830"/>
                </a:tc>
              </a:tr>
              <a:tr h="370840">
                <a:tc>
                  <a:txBody>
                    <a:bodyPr/>
                    <a:lstStyle/>
                    <a:p>
                      <a:pPr marL="0" marR="0">
                        <a:spcBef>
                          <a:spcPts val="0"/>
                        </a:spcBef>
                        <a:spcAft>
                          <a:spcPts val="0"/>
                        </a:spcAft>
                      </a:pPr>
                      <a:r>
                        <a:rPr lang="en-US" sz="1100" dirty="0">
                          <a:latin typeface="+mn-lt"/>
                          <a:ea typeface="Times New Roman"/>
                          <a:cs typeface="Times New Roman"/>
                        </a:rPr>
                        <a:t>Provides for contingency fee payments? - Number of lawyers</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YES</a:t>
                      </a:r>
                    </a:p>
                    <a:p>
                      <a:pPr marL="0" marR="0">
                        <a:spcBef>
                          <a:spcPts val="0"/>
                        </a:spcBef>
                        <a:spcAft>
                          <a:spcPts val="0"/>
                        </a:spcAft>
                        <a:tabLst>
                          <a:tab pos="541655" algn="ctr"/>
                        </a:tabLst>
                      </a:pPr>
                      <a:r>
                        <a:rPr lang="en-US" sz="1100" dirty="0">
                          <a:latin typeface="+mn-lt"/>
                          <a:ea typeface="Times New Roman"/>
                          <a:cs typeface="Times New Roman"/>
                        </a:rPr>
                        <a:t>	</a:t>
                      </a:r>
                    </a:p>
                    <a:p>
                      <a:pPr marL="0" marR="0">
                        <a:spcBef>
                          <a:spcPts val="0"/>
                        </a:spcBef>
                        <a:spcAft>
                          <a:spcPts val="0"/>
                        </a:spcAft>
                      </a:pPr>
                      <a:r>
                        <a:rPr lang="en-US" sz="1100" dirty="0">
                          <a:latin typeface="+mn-lt"/>
                          <a:ea typeface="Times New Roman"/>
                          <a:cs typeface="Times New Roman"/>
                        </a:rPr>
                        <a:t>About 10,000 attorneys</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YES</a:t>
                      </a:r>
                    </a:p>
                    <a:p>
                      <a:pPr marL="0" marR="0">
                        <a:spcBef>
                          <a:spcPts val="0"/>
                        </a:spcBef>
                        <a:spcAft>
                          <a:spcPts val="0"/>
                        </a:spcAft>
                        <a:tabLst>
                          <a:tab pos="507365" algn="ctr"/>
                        </a:tabLst>
                      </a:pPr>
                      <a:r>
                        <a:rPr lang="en-US" sz="1100" dirty="0">
                          <a:latin typeface="+mn-lt"/>
                          <a:ea typeface="Times New Roman"/>
                          <a:cs typeface="Times New Roman"/>
                        </a:rPr>
                        <a:t>About 4,000 attorneys	</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NO, about </a:t>
                      </a:r>
                      <a:r>
                        <a:rPr lang="en-US" sz="1100" dirty="0" smtClean="0">
                          <a:latin typeface="+mn-lt"/>
                          <a:ea typeface="Times New Roman"/>
                          <a:cs typeface="Times New Roman"/>
                        </a:rPr>
                        <a:t>170 attorneys in Isle of Man, and 150 in Jersey</a:t>
                      </a:r>
                      <a:endParaRPr lang="en-US" sz="1100" dirty="0">
                        <a:latin typeface="+mn-lt"/>
                        <a:ea typeface="Times New Roman"/>
                        <a:cs typeface="Times New Roman"/>
                      </a:endParaRPr>
                    </a:p>
                    <a:p>
                      <a:pPr marL="0" marR="0">
                        <a:spcBef>
                          <a:spcPts val="0"/>
                        </a:spcBef>
                        <a:spcAft>
                          <a:spcPts val="0"/>
                        </a:spcAft>
                      </a:pPr>
                      <a:r>
                        <a:rPr lang="en-US" sz="1100" dirty="0">
                          <a:latin typeface="+mn-lt"/>
                          <a:ea typeface="Times New Roman"/>
                          <a:cs typeface="Times New Roman"/>
                        </a:rPr>
                        <a:t>Most lawyers are conflicted</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NO, about 100 attorneys</a:t>
                      </a:r>
                    </a:p>
                    <a:p>
                      <a:pPr marL="0" marR="0">
                        <a:spcBef>
                          <a:spcPts val="0"/>
                        </a:spcBef>
                        <a:spcAft>
                          <a:spcPts val="0"/>
                        </a:spcAft>
                      </a:pPr>
                      <a:r>
                        <a:rPr lang="en-US" sz="1100" dirty="0">
                          <a:latin typeface="+mn-lt"/>
                          <a:ea typeface="Times New Roman"/>
                          <a:cs typeface="Times New Roman"/>
                        </a:rPr>
                        <a:t>Most lawyers are conflicted</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NO, about </a:t>
                      </a:r>
                      <a:r>
                        <a:rPr lang="en-US" sz="1100" dirty="0" smtClean="0">
                          <a:latin typeface="+mn-lt"/>
                          <a:ea typeface="Times New Roman"/>
                          <a:cs typeface="Times New Roman"/>
                        </a:rPr>
                        <a:t>150 </a:t>
                      </a:r>
                      <a:r>
                        <a:rPr lang="en-US" sz="1100" dirty="0">
                          <a:latin typeface="+mn-lt"/>
                          <a:ea typeface="Times New Roman"/>
                          <a:cs typeface="Times New Roman"/>
                        </a:rPr>
                        <a:t>attorneys</a:t>
                      </a:r>
                    </a:p>
                    <a:p>
                      <a:pPr marL="0" marR="0">
                        <a:spcBef>
                          <a:spcPts val="0"/>
                        </a:spcBef>
                        <a:spcAft>
                          <a:spcPts val="0"/>
                        </a:spcAft>
                      </a:pPr>
                      <a:r>
                        <a:rPr lang="en-US" sz="1100" dirty="0">
                          <a:latin typeface="+mn-lt"/>
                          <a:ea typeface="Times New Roman"/>
                          <a:cs typeface="Times New Roman"/>
                        </a:rPr>
                        <a:t>Most lawyers are conflicted</a:t>
                      </a:r>
                    </a:p>
                  </a:txBody>
                  <a:tcPr marL="76200" marR="76200" marT="76200" marB="36830"/>
                </a:tc>
              </a:tr>
              <a:tr h="370840">
                <a:tc>
                  <a:txBody>
                    <a:bodyPr/>
                    <a:lstStyle/>
                    <a:p>
                      <a:pPr marL="0" marR="0">
                        <a:spcBef>
                          <a:spcPts val="0"/>
                        </a:spcBef>
                        <a:spcAft>
                          <a:spcPts val="0"/>
                        </a:spcAft>
                      </a:pPr>
                      <a:r>
                        <a:rPr lang="en-US" sz="1100" dirty="0">
                          <a:latin typeface="+mn-lt"/>
                          <a:ea typeface="Times New Roman"/>
                          <a:cs typeface="Times New Roman"/>
                        </a:rPr>
                        <a:t>Rule Against Perpetuities </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365 years</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1,000 years</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150 years</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Does not apply</a:t>
                      </a:r>
                    </a:p>
                  </a:txBody>
                  <a:tcPr marL="76200" marR="76200" marT="76200" marB="36830"/>
                </a:tc>
                <a:tc>
                  <a:txBody>
                    <a:bodyPr/>
                    <a:lstStyle/>
                    <a:p>
                      <a:pPr marL="0" marR="0">
                        <a:spcBef>
                          <a:spcPts val="0"/>
                        </a:spcBef>
                        <a:spcAft>
                          <a:spcPts val="0"/>
                        </a:spcAft>
                      </a:pPr>
                      <a:r>
                        <a:rPr lang="en-US" sz="1100" dirty="0">
                          <a:latin typeface="+mn-lt"/>
                          <a:ea typeface="Times New Roman"/>
                          <a:cs typeface="Times New Roman"/>
                        </a:rPr>
                        <a:t>Abolished</a:t>
                      </a:r>
                    </a:p>
                  </a:txBody>
                  <a:tcPr marL="76200" marR="76200" marT="76200" marB="36830"/>
                </a:tc>
              </a:tr>
            </a:tbl>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en-US" sz="16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WHAT IF YOU DECIDE NOT TO FORM THE TRUST IN YOUR HOME STATE?</a:t>
            </a:r>
          </a:p>
          <a:p>
            <a:pPr algn="ctr"/>
            <a:r>
              <a:rPr lang="en-US" sz="16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SHOULD I STAY OR SHOULD I GO?</a:t>
            </a:r>
            <a:endParaRPr lang="en-US" sz="1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4" name="Slide Number Placeholder 3"/>
          <p:cNvSpPr txBox="1">
            <a:spLocks/>
          </p:cNvSpPr>
          <p:nvPr/>
        </p:nvSpPr>
        <p:spPr>
          <a:xfrm>
            <a:off x="8686800" y="6629400"/>
            <a:ext cx="45720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2400" dirty="0" smtClean="0"/>
              <a:t>Fraudulent Conveyances &amp; Statutes of Limitations for Domestic and Foreign Trusts</a:t>
            </a:r>
            <a:endParaRPr lang="en-US" sz="2400" dirty="0"/>
          </a:p>
        </p:txBody>
      </p:sp>
      <p:graphicFrame>
        <p:nvGraphicFramePr>
          <p:cNvPr id="3" name="Table 2"/>
          <p:cNvGraphicFramePr>
            <a:graphicFrameLocks noGrp="1"/>
          </p:cNvGraphicFramePr>
          <p:nvPr/>
        </p:nvGraphicFramePr>
        <p:xfrm>
          <a:off x="152400" y="1066800"/>
          <a:ext cx="8839200" cy="4676140"/>
        </p:xfrm>
        <a:graphic>
          <a:graphicData uri="http://schemas.openxmlformats.org/drawingml/2006/table">
            <a:tbl>
              <a:tblPr firstRow="1" bandRow="1">
                <a:tableStyleId>{5940675A-B579-460E-94D1-54222C63F5DA}</a:tableStyleId>
              </a:tblPr>
              <a:tblGrid>
                <a:gridCol w="1767840"/>
                <a:gridCol w="1767840"/>
                <a:gridCol w="1767840"/>
                <a:gridCol w="1767840"/>
                <a:gridCol w="1767840"/>
              </a:tblGrid>
              <a:tr h="228600">
                <a:tc>
                  <a:txBody>
                    <a:bodyPr/>
                    <a:lstStyle/>
                    <a:p>
                      <a:endParaRPr lang="en-US" sz="1200" dirty="0"/>
                    </a:p>
                  </a:txBody>
                  <a:tcPr/>
                </a:tc>
                <a:tc>
                  <a:txBody>
                    <a:bodyPr/>
                    <a:lstStyle/>
                    <a:p>
                      <a:pPr algn="ctr"/>
                      <a:r>
                        <a:rPr lang="en-US" sz="1200" b="1" u="sng" dirty="0" smtClean="0"/>
                        <a:t>Nevada</a:t>
                      </a:r>
                      <a:endParaRPr lang="en-US" sz="1200" b="1" u="sng" dirty="0"/>
                    </a:p>
                  </a:txBody>
                  <a:tcPr/>
                </a:tc>
                <a:tc>
                  <a:txBody>
                    <a:bodyPr/>
                    <a:lstStyle/>
                    <a:p>
                      <a:pPr algn="ctr"/>
                      <a:r>
                        <a:rPr lang="en-US" sz="1200" b="1" u="sng" dirty="0" smtClean="0"/>
                        <a:t>Alaska</a:t>
                      </a:r>
                      <a:endParaRPr lang="en-US" sz="1200" b="1" u="sng" dirty="0"/>
                    </a:p>
                  </a:txBody>
                  <a:tcPr/>
                </a:tc>
                <a:tc>
                  <a:txBody>
                    <a:bodyPr/>
                    <a:lstStyle/>
                    <a:p>
                      <a:pPr algn="ctr"/>
                      <a:r>
                        <a:rPr lang="en-US" sz="1200" b="1" u="sng" dirty="0" smtClean="0"/>
                        <a:t>Nevis</a:t>
                      </a:r>
                      <a:endParaRPr lang="en-US" sz="1200" b="1" u="sng" dirty="0"/>
                    </a:p>
                  </a:txBody>
                  <a:tcPr/>
                </a:tc>
                <a:tc>
                  <a:txBody>
                    <a:bodyPr/>
                    <a:lstStyle/>
                    <a:p>
                      <a:pPr algn="ctr"/>
                      <a:r>
                        <a:rPr lang="en-US" sz="1200" b="1" u="sng" dirty="0" smtClean="0"/>
                        <a:t>Belize</a:t>
                      </a:r>
                      <a:endParaRPr lang="en-US" sz="1200" b="1" u="sng" dirty="0"/>
                    </a:p>
                  </a:txBody>
                  <a:tcPr/>
                </a:tc>
              </a:tr>
              <a:tr h="370840">
                <a:tc>
                  <a:txBody>
                    <a:bodyPr/>
                    <a:lstStyle/>
                    <a:p>
                      <a:pPr marL="0" marR="0">
                        <a:lnSpc>
                          <a:spcPct val="115000"/>
                        </a:lnSpc>
                        <a:spcBef>
                          <a:spcPts val="500"/>
                        </a:spcBef>
                        <a:spcAft>
                          <a:spcPts val="270"/>
                        </a:spcAft>
                      </a:pPr>
                      <a:r>
                        <a:rPr lang="en-US" sz="1200" dirty="0">
                          <a:latin typeface="Times New Roman"/>
                          <a:ea typeface="Calibri"/>
                        </a:rPr>
                        <a:t>Time Limit</a:t>
                      </a:r>
                      <a:endParaRPr lang="en-US" sz="1000" dirty="0">
                        <a:latin typeface="Times New Roman"/>
                        <a:ea typeface="Calibri"/>
                      </a:endParaRP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2 years</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4 years</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2 years</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1 day!</a:t>
                      </a:r>
                    </a:p>
                  </a:txBody>
                  <a:tcPr marL="63500" marR="63500" marT="0" marB="0"/>
                </a:tc>
              </a:tr>
              <a:tr h="370840">
                <a:tc>
                  <a:txBody>
                    <a:bodyPr/>
                    <a:lstStyle/>
                    <a:p>
                      <a:pPr marL="0" marR="0">
                        <a:lnSpc>
                          <a:spcPct val="115000"/>
                        </a:lnSpc>
                        <a:spcBef>
                          <a:spcPts val="500"/>
                        </a:spcBef>
                        <a:spcAft>
                          <a:spcPts val="270"/>
                        </a:spcAft>
                      </a:pPr>
                      <a:r>
                        <a:rPr lang="en-US" sz="1200" dirty="0">
                          <a:latin typeface="Times New Roman"/>
                          <a:ea typeface="Calibri"/>
                        </a:rPr>
                        <a:t>Statute</a:t>
                      </a:r>
                      <a:endParaRPr lang="en-US" sz="1000" dirty="0">
                        <a:latin typeface="Times New Roman"/>
                        <a:ea typeface="Calibri"/>
                      </a:endParaRP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N.R.S. § 166.170</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AK ST § 34.40.110</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Nevis International Exempt Trust Ordinance, 1994 – Section 24.3</a:t>
                      </a:r>
                    </a:p>
                  </a:txBody>
                  <a:tcPr marL="63500" marR="63500" marT="0" marB="0"/>
                </a:tc>
                <a:tc>
                  <a:txBody>
                    <a:bodyPr/>
                    <a:lstStyle/>
                    <a:p>
                      <a:pPr marL="0" marR="0">
                        <a:lnSpc>
                          <a:spcPct val="115000"/>
                        </a:lnSpc>
                        <a:spcBef>
                          <a:spcPts val="500"/>
                        </a:spcBef>
                        <a:spcAft>
                          <a:spcPts val="0"/>
                        </a:spcAft>
                      </a:pPr>
                      <a:r>
                        <a:rPr lang="en-US" sz="1000" dirty="0">
                          <a:latin typeface="Times New Roman"/>
                          <a:ea typeface="Calibri"/>
                        </a:rPr>
                        <a:t>Trusts Act – </a:t>
                      </a:r>
                    </a:p>
                    <a:p>
                      <a:pPr marL="0" marR="0">
                        <a:lnSpc>
                          <a:spcPct val="115000"/>
                        </a:lnSpc>
                        <a:spcBef>
                          <a:spcPts val="0"/>
                        </a:spcBef>
                        <a:spcAft>
                          <a:spcPts val="270"/>
                        </a:spcAft>
                      </a:pPr>
                      <a:r>
                        <a:rPr lang="en-US" sz="1000" dirty="0">
                          <a:latin typeface="Times New Roman"/>
                          <a:ea typeface="Calibri"/>
                        </a:rPr>
                        <a:t>No fraudulent conveyance statute. </a:t>
                      </a:r>
                    </a:p>
                  </a:txBody>
                  <a:tcPr marL="63500" marR="63500" marT="0" marB="0"/>
                </a:tc>
              </a:tr>
              <a:tr h="370840">
                <a:tc>
                  <a:txBody>
                    <a:bodyPr/>
                    <a:lstStyle/>
                    <a:p>
                      <a:pPr marL="0" marR="0">
                        <a:lnSpc>
                          <a:spcPct val="115000"/>
                        </a:lnSpc>
                        <a:spcBef>
                          <a:spcPts val="500"/>
                        </a:spcBef>
                        <a:spcAft>
                          <a:spcPts val="270"/>
                        </a:spcAft>
                      </a:pPr>
                      <a:r>
                        <a:rPr lang="en-US" sz="1200" dirty="0">
                          <a:latin typeface="Times New Roman"/>
                          <a:ea typeface="Calibri"/>
                        </a:rPr>
                        <a:t>Effect on Known Preexisting Claims</a:t>
                      </a:r>
                      <a:endParaRPr lang="en-US" sz="1000" dirty="0">
                        <a:latin typeface="Times New Roman"/>
                        <a:ea typeface="Calibri"/>
                      </a:endParaRP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If a creditor when the transfer is made, the creditor must commence the action within 2 years of the transfer </a:t>
                      </a:r>
                      <a:r>
                        <a:rPr lang="en-US" sz="1000" i="1" dirty="0">
                          <a:latin typeface="Times New Roman"/>
                          <a:ea typeface="Calibri"/>
                        </a:rPr>
                        <a:t>OR</a:t>
                      </a:r>
                      <a:r>
                        <a:rPr lang="en-US" sz="1000" dirty="0">
                          <a:latin typeface="Times New Roman"/>
                          <a:ea typeface="Calibri"/>
                        </a:rPr>
                        <a:t> 6 months after the person discovers or reasonably should have discovered the transfer, whichever is later. </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If a person is a creditor before the settlor’s assets are transferred to the trust, an action must commence within 4 years of the transfer </a:t>
                      </a:r>
                      <a:r>
                        <a:rPr lang="en-US" sz="1000" i="1" dirty="0">
                          <a:latin typeface="Times New Roman"/>
                          <a:ea typeface="Calibri"/>
                        </a:rPr>
                        <a:t>OR</a:t>
                      </a:r>
                      <a:r>
                        <a:rPr lang="en-US" sz="1000" dirty="0">
                          <a:latin typeface="Times New Roman"/>
                          <a:ea typeface="Calibri"/>
                        </a:rPr>
                        <a:t> 1 year after the transfer is or reasonably could be discovered, whichever is later. </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If the person is a creditor when the transfer is made, an action must commence before the expiration of 2 years after the cause of action arose, regardless of when the creditor learned of this.  For transfers to international trusts, the action must commence no more than 1 year after the date of establishment or transfer. </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It is not possible to start a fraudulent conveyance action in Belize civil courts in order to recover the assets of a creditor protection trust in such foreign jurisdictions as the U.S.</a:t>
                      </a:r>
                    </a:p>
                  </a:txBody>
                  <a:tcPr marL="63500" marR="63500" marT="0" marB="0"/>
                </a:tc>
              </a:tr>
              <a:tr h="370840">
                <a:tc>
                  <a:txBody>
                    <a:bodyPr/>
                    <a:lstStyle/>
                    <a:p>
                      <a:pPr marL="0" marR="0">
                        <a:lnSpc>
                          <a:spcPct val="115000"/>
                        </a:lnSpc>
                        <a:spcBef>
                          <a:spcPts val="500"/>
                        </a:spcBef>
                        <a:spcAft>
                          <a:spcPts val="270"/>
                        </a:spcAft>
                      </a:pPr>
                      <a:r>
                        <a:rPr lang="en-US" sz="1200" dirty="0">
                          <a:latin typeface="Times New Roman"/>
                          <a:ea typeface="Calibri"/>
                        </a:rPr>
                        <a:t>Effect on Post-Transfer Fraudulent Claims</a:t>
                      </a:r>
                      <a:endParaRPr lang="en-US" sz="1000" dirty="0">
                        <a:latin typeface="Times New Roman"/>
                        <a:ea typeface="Calibri"/>
                      </a:endParaRP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If the person becomes a creditor after the transfer is made, the creditor must commence the action within 2 years of the transfer. </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If the person becomes a creditor subsequent to the transfer into trust, the action must commence within 4 years of the transfer</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A creditor whose claim arose after the transfer to a settled or established trust, cannot pursue the trust, even if within the 2 years.</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Belize has repealed provisions against fraudulent conveyances so that protection is immediate.  While a trust can be set aside for reasons such as duress, fraud, undue influence, or incapacity </a:t>
                      </a:r>
                      <a:r>
                        <a:rPr lang="en-US" sz="1000" u="sng" dirty="0">
                          <a:latin typeface="Times New Roman"/>
                          <a:ea typeface="Calibri"/>
                        </a:rPr>
                        <a:t>of the settlor</a:t>
                      </a:r>
                      <a:r>
                        <a:rPr lang="en-US" sz="1000" dirty="0">
                          <a:latin typeface="Times New Roman"/>
                          <a:ea typeface="Calibri"/>
                        </a:rPr>
                        <a:t>, it cannot be set aside for claims by creditors.</a:t>
                      </a:r>
                    </a:p>
                  </a:txBody>
                  <a:tcPr marL="63500" marR="63500" marT="0" marB="0"/>
                </a:tc>
              </a:tr>
            </a:tbl>
          </a:graphicData>
        </a:graphic>
      </p:graphicFrame>
      <p:sp>
        <p:nvSpPr>
          <p:cNvPr id="4" name="Slide Number Placeholder 3"/>
          <p:cNvSpPr txBox="1">
            <a:spLocks/>
          </p:cNvSpPr>
          <p:nvPr/>
        </p:nvSpPr>
        <p:spPr>
          <a:xfrm>
            <a:off x="8686800" y="6553200"/>
            <a:ext cx="457200" cy="30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F5C613-29AF-4EAA-8166-22D33E210C9A}" type="slidenum">
              <a:rPr lang="en-US" smtClean="0"/>
              <a:pPr/>
              <a:t>4</a:t>
            </a:fld>
            <a:endParaRPr lang="en-US"/>
          </a:p>
        </p:txBody>
      </p:sp>
      <p:pic>
        <p:nvPicPr>
          <p:cNvPr id="3" name="Picture 2" descr="Cover Page Only.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6019800"/>
            <a:ext cx="8610600" cy="553998"/>
          </a:xfrm>
          <a:prstGeom prst="rect">
            <a:avLst/>
          </a:prstGeom>
          <a:noFill/>
        </p:spPr>
        <p:txBody>
          <a:bodyPr wrap="square" rtlCol="0">
            <a:spAutoFit/>
          </a:bodyPr>
          <a:lstStyle/>
          <a:p>
            <a:r>
              <a:rPr lang="en-US" sz="1000" u="sng" dirty="0" smtClean="0"/>
              <a:t>Note</a:t>
            </a:r>
            <a:r>
              <a:rPr lang="en-US" sz="1000" dirty="0" smtClean="0"/>
              <a:t>: Out of the 13 states that allow Domestic Asset Protection Trusts, Nevada and Hawaii have a 2 year statute of limitations, South Dakota and Utah have a 3 year statute of limitations, and all other states have a 4 year statute of limitations. </a:t>
            </a:r>
          </a:p>
          <a:p>
            <a:endParaRPr lang="en-US" sz="1000" dirty="0"/>
          </a:p>
        </p:txBody>
      </p:sp>
      <p:sp>
        <p:nvSpPr>
          <p:cNvPr id="3" name="Title 1"/>
          <p:cNvSpPr>
            <a:spLocks noGrp="1"/>
          </p:cNvSpPr>
          <p:nvPr>
            <p:ph type="title"/>
          </p:nvPr>
        </p:nvSpPr>
        <p:spPr>
          <a:xfrm>
            <a:off x="0" y="0"/>
            <a:ext cx="9144000" cy="944562"/>
          </a:xfrm>
        </p:spPr>
        <p:txBody>
          <a:bodyPr>
            <a:noAutofit/>
          </a:bodyPr>
          <a:lstStyle/>
          <a:p>
            <a:r>
              <a:rPr lang="en-US" sz="2400" dirty="0" smtClean="0"/>
              <a:t>Fraudulent Conveyances &amp; Statutes of Limitations for Domestic and Foreign Trusts</a:t>
            </a:r>
            <a:endParaRPr lang="en-US" sz="2400" dirty="0"/>
          </a:p>
        </p:txBody>
      </p:sp>
      <p:graphicFrame>
        <p:nvGraphicFramePr>
          <p:cNvPr id="4" name="Table 3"/>
          <p:cNvGraphicFramePr>
            <a:graphicFrameLocks noGrp="1"/>
          </p:cNvGraphicFramePr>
          <p:nvPr/>
        </p:nvGraphicFramePr>
        <p:xfrm>
          <a:off x="75398" y="1126156"/>
          <a:ext cx="8839200" cy="4831080"/>
        </p:xfrm>
        <a:graphic>
          <a:graphicData uri="http://schemas.openxmlformats.org/drawingml/2006/table">
            <a:tbl>
              <a:tblPr firstRow="1" bandRow="1">
                <a:tableStyleId>{5940675A-B579-460E-94D1-54222C63F5DA}</a:tableStyleId>
              </a:tblPr>
              <a:tblGrid>
                <a:gridCol w="1767840"/>
                <a:gridCol w="1767840"/>
                <a:gridCol w="1767840"/>
                <a:gridCol w="1767840"/>
                <a:gridCol w="1767840"/>
              </a:tblGrid>
              <a:tr h="228600">
                <a:tc>
                  <a:txBody>
                    <a:bodyPr/>
                    <a:lstStyle/>
                    <a:p>
                      <a:endParaRPr lang="en-US" sz="1200" dirty="0"/>
                    </a:p>
                  </a:txBody>
                  <a:tcPr/>
                </a:tc>
                <a:tc>
                  <a:txBody>
                    <a:bodyPr/>
                    <a:lstStyle/>
                    <a:p>
                      <a:pPr algn="ctr"/>
                      <a:r>
                        <a:rPr lang="en-US" sz="1200" b="1" u="sng" dirty="0" smtClean="0"/>
                        <a:t>Nevada</a:t>
                      </a:r>
                      <a:endParaRPr lang="en-US" sz="1200" b="1" u="sng" dirty="0"/>
                    </a:p>
                  </a:txBody>
                  <a:tcPr/>
                </a:tc>
                <a:tc>
                  <a:txBody>
                    <a:bodyPr/>
                    <a:lstStyle/>
                    <a:p>
                      <a:pPr algn="ctr"/>
                      <a:r>
                        <a:rPr lang="en-US" sz="1200" b="1" u="sng" dirty="0" smtClean="0"/>
                        <a:t>Alaska</a:t>
                      </a:r>
                      <a:endParaRPr lang="en-US" sz="1200" b="1" u="sng" dirty="0"/>
                    </a:p>
                  </a:txBody>
                  <a:tcPr/>
                </a:tc>
                <a:tc>
                  <a:txBody>
                    <a:bodyPr/>
                    <a:lstStyle/>
                    <a:p>
                      <a:pPr algn="ctr"/>
                      <a:r>
                        <a:rPr lang="en-US" sz="1200" b="1" u="sng" dirty="0" smtClean="0"/>
                        <a:t>Nevis</a:t>
                      </a:r>
                      <a:endParaRPr lang="en-US" sz="1200" b="1" u="sng" dirty="0"/>
                    </a:p>
                  </a:txBody>
                  <a:tcPr/>
                </a:tc>
                <a:tc>
                  <a:txBody>
                    <a:bodyPr/>
                    <a:lstStyle/>
                    <a:p>
                      <a:pPr algn="ctr"/>
                      <a:r>
                        <a:rPr lang="en-US" sz="1200" b="1" u="sng" dirty="0" smtClean="0"/>
                        <a:t>Belize</a:t>
                      </a:r>
                      <a:endParaRPr lang="en-US" sz="1200" b="1" u="sng" dirty="0"/>
                    </a:p>
                  </a:txBody>
                  <a:tcPr/>
                </a:tc>
              </a:tr>
              <a:tr h="370840">
                <a:tc>
                  <a:txBody>
                    <a:bodyPr/>
                    <a:lstStyle/>
                    <a:p>
                      <a:pPr marL="0" marR="0">
                        <a:lnSpc>
                          <a:spcPct val="115000"/>
                        </a:lnSpc>
                        <a:spcBef>
                          <a:spcPts val="500"/>
                        </a:spcBef>
                        <a:spcAft>
                          <a:spcPts val="270"/>
                        </a:spcAft>
                      </a:pPr>
                      <a:r>
                        <a:rPr lang="en-US" sz="1200" dirty="0">
                          <a:latin typeface="Times New Roman"/>
                          <a:ea typeface="Calibri"/>
                        </a:rPr>
                        <a:t>Other Requirements</a:t>
                      </a:r>
                      <a:endParaRPr lang="en-US" sz="1000" dirty="0">
                        <a:latin typeface="Times New Roman"/>
                        <a:ea typeface="Calibri"/>
                      </a:endParaRPr>
                    </a:p>
                  </a:txBody>
                  <a:tcPr marL="63500" marR="63500" marT="0" marB="0"/>
                </a:tc>
                <a:tc>
                  <a:txBody>
                    <a:bodyPr/>
                    <a:lstStyle/>
                    <a:p>
                      <a:pPr marL="0" marR="0">
                        <a:lnSpc>
                          <a:spcPct val="115000"/>
                        </a:lnSpc>
                        <a:spcBef>
                          <a:spcPts val="0"/>
                        </a:spcBef>
                        <a:spcAft>
                          <a:spcPts val="0"/>
                        </a:spcAft>
                      </a:pPr>
                      <a:r>
                        <a:rPr lang="en-US" sz="1000" dirty="0">
                          <a:latin typeface="Times New Roman"/>
                          <a:ea typeface="Calibri"/>
                        </a:rPr>
                        <a:t>A creditor may not bring an action with respect to transfer of property to a spendthrift trust unless a creditor can prove by clear and convincing evidence that the transfer of property was a fraudulent transfer pursuant to chapter 112 of NRS, or that the transfer violates a legal obligation owed to the creditor under a contract or a valid court order that is legally enforceable by that creditor. </a:t>
                      </a:r>
                    </a:p>
                  </a:txBody>
                  <a:tcPr marL="63500" marR="63500" marT="0" marB="0"/>
                </a:tc>
                <a:tc>
                  <a:txBody>
                    <a:bodyPr/>
                    <a:lstStyle/>
                    <a:p>
                      <a:pPr marL="0" marR="0">
                        <a:lnSpc>
                          <a:spcPct val="115000"/>
                        </a:lnSpc>
                        <a:spcBef>
                          <a:spcPts val="500"/>
                        </a:spcBef>
                        <a:spcAft>
                          <a:spcPts val="0"/>
                        </a:spcAft>
                      </a:pPr>
                      <a:r>
                        <a:rPr lang="en-US" sz="1000" dirty="0">
                          <a:latin typeface="Times New Roman"/>
                          <a:ea typeface="Calibri"/>
                        </a:rPr>
                        <a:t>Must establish by clear and convincing evidence that the settlor’s transfer of property in trust was made with the intent to “defraud” that creditor, and the trust has certain provisions favoring the settlor.</a:t>
                      </a:r>
                    </a:p>
                    <a:p>
                      <a:pPr marL="0" marR="0">
                        <a:lnSpc>
                          <a:spcPct val="115000"/>
                        </a:lnSpc>
                        <a:spcBef>
                          <a:spcPts val="0"/>
                        </a:spcBef>
                        <a:spcAft>
                          <a:spcPts val="270"/>
                        </a:spcAft>
                      </a:pPr>
                      <a:r>
                        <a:rPr lang="en-US" sz="1000" dirty="0">
                          <a:latin typeface="Times New Roman"/>
                          <a:ea typeface="Calibri"/>
                        </a:rPr>
                        <a:t>If the trust is created with a transfer restriction, the settlor must sign a sworn affidavit with statements including – no pending or threatened court actions, not in default of child support payments, etc. </a:t>
                      </a:r>
                    </a:p>
                  </a:txBody>
                  <a:tcPr marL="63500" marR="63500" marT="0" marB="0"/>
                </a:tc>
                <a:tc>
                  <a:txBody>
                    <a:bodyPr/>
                    <a:lstStyle/>
                    <a:p>
                      <a:pPr marL="0" marR="0">
                        <a:lnSpc>
                          <a:spcPct val="115000"/>
                        </a:lnSpc>
                        <a:spcBef>
                          <a:spcPts val="500"/>
                        </a:spcBef>
                        <a:spcAft>
                          <a:spcPts val="0"/>
                        </a:spcAft>
                      </a:pPr>
                      <a:r>
                        <a:rPr lang="en-US" sz="1000" dirty="0">
                          <a:latin typeface="Times New Roman"/>
                          <a:ea typeface="Calibri"/>
                        </a:rPr>
                        <a:t>Standard is “beyond a reasonable doubt” that a transfer was fraudulent as to the particular </a:t>
                      </a:r>
                      <a:r>
                        <a:rPr lang="en-US" sz="1000" dirty="0" smtClean="0">
                          <a:latin typeface="Times New Roman"/>
                          <a:ea typeface="Calibri"/>
                        </a:rPr>
                        <a:t>creditor. </a:t>
                      </a:r>
                      <a:endParaRPr lang="en-US" sz="1000" dirty="0">
                        <a:latin typeface="Times New Roman"/>
                        <a:ea typeface="Calibri"/>
                      </a:endParaRPr>
                    </a:p>
                    <a:p>
                      <a:pPr marL="0" marR="0">
                        <a:lnSpc>
                          <a:spcPct val="115000"/>
                        </a:lnSpc>
                        <a:spcBef>
                          <a:spcPts val="0"/>
                        </a:spcBef>
                        <a:spcAft>
                          <a:spcPts val="270"/>
                        </a:spcAft>
                      </a:pPr>
                      <a:r>
                        <a:rPr lang="en-US" sz="1000" dirty="0">
                          <a:latin typeface="Times New Roman"/>
                          <a:ea typeface="Calibri"/>
                        </a:rPr>
                        <a:t>A creditor must post a bond of $12,500 to lodge a complaint against a trust registered in Nevis</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The Court may declare a trust invalid or unenforceable in accordance with the terms of the Trust Act. </a:t>
                      </a:r>
                    </a:p>
                  </a:txBody>
                  <a:tcPr marL="63500" marR="63500" marT="0" marB="0"/>
                </a:tc>
              </a:tr>
              <a:tr h="370840">
                <a:tc>
                  <a:txBody>
                    <a:bodyPr/>
                    <a:lstStyle/>
                    <a:p>
                      <a:pPr marL="0" marR="0">
                        <a:lnSpc>
                          <a:spcPct val="115000"/>
                        </a:lnSpc>
                        <a:spcBef>
                          <a:spcPts val="500"/>
                        </a:spcBef>
                        <a:spcAft>
                          <a:spcPts val="270"/>
                        </a:spcAft>
                      </a:pPr>
                      <a:r>
                        <a:rPr lang="en-US" sz="1200" dirty="0">
                          <a:latin typeface="Times New Roman"/>
                          <a:ea typeface="Calibri"/>
                        </a:rPr>
                        <a:t>Statutory Exception Creditors</a:t>
                      </a:r>
                      <a:endParaRPr lang="en-US" sz="1000" dirty="0">
                        <a:latin typeface="Times New Roman"/>
                        <a:ea typeface="Calibri"/>
                      </a:endParaRP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Does not provide for any</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Divorcing spouse – unless otherwise agreed to in writing by the parties to a marriage, the interest in the trust is property subject to division to the extent those assets were transferred after the settlor’s marriage </a:t>
                      </a:r>
                      <a:r>
                        <a:rPr lang="en-US" sz="1000" i="1" dirty="0">
                          <a:latin typeface="Times New Roman"/>
                          <a:ea typeface="Calibri"/>
                        </a:rPr>
                        <a:t>OR</a:t>
                      </a:r>
                      <a:r>
                        <a:rPr lang="en-US" sz="1000" dirty="0">
                          <a:latin typeface="Times New Roman"/>
                          <a:ea typeface="Calibri"/>
                        </a:rPr>
                        <a:t> within 30 days before the settlor’s marriage unless the settlor gives written notice to the other party to the marriage of the transfer </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Does not provide for any</a:t>
                      </a:r>
                    </a:p>
                  </a:txBody>
                  <a:tcPr marL="63500" marR="63500" marT="0" marB="0"/>
                </a:tc>
                <a:tc>
                  <a:txBody>
                    <a:bodyPr/>
                    <a:lstStyle/>
                    <a:p>
                      <a:pPr marL="0" marR="0">
                        <a:lnSpc>
                          <a:spcPct val="115000"/>
                        </a:lnSpc>
                        <a:spcBef>
                          <a:spcPts val="500"/>
                        </a:spcBef>
                        <a:spcAft>
                          <a:spcPts val="270"/>
                        </a:spcAft>
                      </a:pPr>
                      <a:r>
                        <a:rPr lang="en-US" sz="1000" dirty="0">
                          <a:latin typeface="Times New Roman"/>
                          <a:ea typeface="Calibri"/>
                        </a:rPr>
                        <a:t>Does not provide for any</a:t>
                      </a:r>
                    </a:p>
                  </a:txBody>
                  <a:tcPr marL="63500" marR="63500" marT="0" marB="0"/>
                </a:tc>
              </a:tr>
            </a:tbl>
          </a:graphicData>
        </a:graphic>
      </p:graphicFrame>
      <p:sp>
        <p:nvSpPr>
          <p:cNvPr id="5" name="Slide Number Placeholder 3"/>
          <p:cNvSpPr txBox="1">
            <a:spLocks/>
          </p:cNvSpPr>
          <p:nvPr/>
        </p:nvSpPr>
        <p:spPr>
          <a:xfrm>
            <a:off x="8686800" y="6553200"/>
            <a:ext cx="457200" cy="30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029200"/>
          </a:xfrm>
        </p:spPr>
        <p:txBody>
          <a:bodyPr>
            <a:noAutofit/>
          </a:bodyPr>
          <a:lstStyle/>
          <a:p>
            <a:pPr marL="457200" indent="-457200" algn="just">
              <a:buFont typeface="+mj-lt"/>
              <a:buAutoNum type="arabicPeriod" startAt="6"/>
            </a:pPr>
            <a:r>
              <a:rPr lang="en-US" sz="2000" dirty="0" smtClean="0">
                <a:solidFill>
                  <a:prstClr val="black"/>
                </a:solidFill>
              </a:rPr>
              <a:t>Consider implementing a gifting program for the $14,000 annual exclusion allowance, plus the $130,000 exemption increase.  </a:t>
            </a:r>
          </a:p>
          <a:p>
            <a:pPr marL="457200" indent="-457200" algn="just">
              <a:buFont typeface="+mj-lt"/>
              <a:buAutoNum type="arabicPeriod" startAt="6"/>
            </a:pPr>
            <a:endParaRPr lang="en-US" sz="2000" dirty="0" smtClean="0">
              <a:solidFill>
                <a:prstClr val="black"/>
              </a:solidFill>
            </a:endParaRPr>
          </a:p>
          <a:p>
            <a:pPr marL="457200" indent="-457200" algn="just">
              <a:buNone/>
            </a:pPr>
            <a:r>
              <a:rPr lang="en-US" sz="2000" dirty="0" smtClean="0">
                <a:solidFill>
                  <a:prstClr val="black"/>
                </a:solidFill>
              </a:rPr>
              <a:t>	Will increased exclusion gifting be done annually, every other year, or at some other regular frequency to avoid having to file gift tax returns every year?</a:t>
            </a:r>
          </a:p>
          <a:p>
            <a:pPr marL="342900" indent="-342900" algn="just">
              <a:buFont typeface="+mj-lt"/>
              <a:buAutoNum type="arabicPeriod" startAt="6"/>
            </a:pPr>
            <a:endParaRPr lang="en-US" sz="2000" dirty="0" smtClean="0">
              <a:solidFill>
                <a:prstClr val="black"/>
              </a:solidFill>
            </a:endParaRPr>
          </a:p>
        </p:txBody>
      </p:sp>
      <p:sp>
        <p:nvSpPr>
          <p:cNvPr id="2" name="Title 1"/>
          <p:cNvSpPr>
            <a:spLocks noGrp="1"/>
          </p:cNvSpPr>
          <p:nvPr>
            <p:ph type="title"/>
          </p:nvPr>
        </p:nvSpPr>
        <p:spPr>
          <a:xfrm>
            <a:off x="0" y="0"/>
            <a:ext cx="9144000" cy="1051560"/>
          </a:xfrm>
        </p:spPr>
        <p:txBody>
          <a:bodyPr>
            <a:normAutofit fontScale="90000"/>
          </a:bodyPr>
          <a:lstStyle/>
          <a:p>
            <a:r>
              <a:rPr lang="en-US" dirty="0" smtClean="0"/>
              <a:t>Action Checklist for 2013 Estate and Entity/Asset Structuring Update</a:t>
            </a:r>
            <a:endParaRPr lang="en-US" dirty="0"/>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41</a:t>
            </a:fld>
            <a:endParaRPr lang="en-US" dirty="0"/>
          </a:p>
        </p:txBody>
      </p:sp>
      <p:sp>
        <p:nvSpPr>
          <p:cNvPr id="5" name="TextBox 4"/>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6800" y="6492875"/>
            <a:ext cx="457200" cy="365125"/>
          </a:xfrm>
        </p:spPr>
        <p:txBody>
          <a:bodyPr/>
          <a:lstStyle/>
          <a:p>
            <a:fld id="{14F5C613-29AF-4EAA-8166-22D33E210C9A}" type="slidenum">
              <a:rPr lang="en-US" smtClean="0"/>
              <a:pPr/>
              <a:t>42</a:t>
            </a:fld>
            <a:endParaRPr lang="en-US" dirty="0"/>
          </a:p>
        </p:txBody>
      </p:sp>
      <p:graphicFrame>
        <p:nvGraphicFramePr>
          <p:cNvPr id="3" name="Table 2"/>
          <p:cNvGraphicFramePr>
            <a:graphicFrameLocks noGrp="1"/>
          </p:cNvGraphicFramePr>
          <p:nvPr/>
        </p:nvGraphicFramePr>
        <p:xfrm>
          <a:off x="0" y="838200"/>
          <a:ext cx="9144004" cy="5714995"/>
        </p:xfrm>
        <a:graphic>
          <a:graphicData uri="http://schemas.openxmlformats.org/drawingml/2006/table">
            <a:tbl>
              <a:tblPr/>
              <a:tblGrid>
                <a:gridCol w="602902"/>
                <a:gridCol w="1419330"/>
                <a:gridCol w="1293725"/>
                <a:gridCol w="1783583"/>
                <a:gridCol w="1256045"/>
                <a:gridCol w="1557496"/>
                <a:gridCol w="1230923"/>
              </a:tblGrid>
              <a:tr h="514585">
                <a:tc>
                  <a:txBody>
                    <a:bodyPr/>
                    <a:lstStyle/>
                    <a:p>
                      <a:pPr algn="ctr" fontAlgn="b"/>
                      <a:r>
                        <a:rPr lang="en-US" sz="1000" b="1" i="0" u="none" strike="noStrike">
                          <a:latin typeface="Arial"/>
                        </a:rPr>
                        <a:t>Year</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Reportable Gifting</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Cumulative Value with 6% Growth</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Gifting Equivalent Amount Applying 30% Discount </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Cumulative Value with 6% Growth</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Value Added By Discount Phenomenon</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40% Estate Tax Savings (40% of Value Added)</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$2,400.00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$28,840.00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$41,200.00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$12,360.00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$4,944.00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$44,570.40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$63,672.00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$19,101.60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$7,640.64</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$61,244.62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$87,492.32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$26,247.70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$10,499.08</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$78,919.30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$112,741.86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$33,822.56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$13,529.02</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$97,654.46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$139,506.37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$41,851.91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$16,740.76</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$117,513.73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$167,876.75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$50,363.03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$20,145.21</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$138,564.55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$197,949.36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$59,384.81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$23,753.92</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$160,878.42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$229,826.32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$68,947.90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$27,579.16</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$184,531.13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$263,615.90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$79,084.77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$31,633.91</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$195,603.00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$279,432.85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$83,829.86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$33,531.94</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$207,339.18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dirty="0">
                          <a:latin typeface="Arial"/>
                        </a:rPr>
                        <a:t>$296,198.82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$88,859.65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$35,543.86</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dirty="0">
                          <a:latin typeface="Arial"/>
                        </a:rPr>
                        <a:t>$219,779.53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$313,970.75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$94,191.23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$37,676.49</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$232,966.30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$332,809.00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$99,842.70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$39,937.08</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$246,944.28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$352,777.54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$105,833.26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$42,333.30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$261,760.93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$373,944.19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$112,183.26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$44,873.30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$277,466.59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$396,380.84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$118,914.25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$47,565.70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$294,114.58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$420,163.69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$126,049.11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$50,419.64</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19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$311,761.46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$445,373.51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$133,612.05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$53,444.82</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$330,467.15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$472,095.93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$141,628.78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$56,651.51</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$350,295.18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$500,421.68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$150,126.50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$60,050.60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$371,312.89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$530,446.98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$159,134.09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$63,653.64</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$393,591.66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$562,273.80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$168,682.14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$67,472.86</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$417,207.16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$596,010.23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$178,803.07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$71,521.23</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$442,239.59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$631,770.84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$189,531.25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$75,812.50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$468,773.96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$669,677.09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$200,903.13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$80,361.25</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$496,900.40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$709,857.72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$212,957.32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$85,182.93</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$526,714.43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$752,449.18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$225,734.75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$90,293.90</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29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$558,317.29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$797,596.13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$239,278.84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$95,711.54</a:t>
                      </a:r>
                    </a:p>
                  </a:txBody>
                  <a:tcPr marL="5024" marR="5024" marT="5024" marB="0" anchor="b">
                    <a:lnL>
                      <a:noFill/>
                    </a:lnL>
                    <a:lnR>
                      <a:noFill/>
                    </a:lnR>
                    <a:lnT>
                      <a:noFill/>
                    </a:lnT>
                    <a:lnB>
                      <a:noFill/>
                    </a:lnB>
                  </a:tcPr>
                </a:tc>
              </a:tr>
              <a:tr h="173347">
                <a:tc>
                  <a:txBody>
                    <a:bodyPr/>
                    <a:lstStyle/>
                    <a:p>
                      <a:pPr algn="ctr" fontAlgn="b"/>
                      <a:r>
                        <a:rPr lang="en-US" sz="1000" b="0" i="0" u="none" strike="noStrike">
                          <a:latin typeface="Arial"/>
                        </a:rPr>
                        <a:t>30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$591,816.33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$845,451.90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$253,635.57</a:t>
                      </a:r>
                    </a:p>
                  </a:txBody>
                  <a:tcPr marL="5024" marR="5024" marT="5024" marB="0" anchor="b">
                    <a:lnL>
                      <a:noFill/>
                    </a:lnL>
                    <a:lnR>
                      <a:noFill/>
                    </a:lnR>
                    <a:lnT>
                      <a:noFill/>
                    </a:lnT>
                    <a:lnB>
                      <a:noFill/>
                    </a:lnB>
                  </a:tcPr>
                </a:tc>
                <a:tc>
                  <a:txBody>
                    <a:bodyPr/>
                    <a:lstStyle/>
                    <a:p>
                      <a:pPr algn="ctr" fontAlgn="b"/>
                      <a:r>
                        <a:rPr lang="en-US" sz="1000" b="0" i="0" u="none" strike="noStrike" dirty="0">
                          <a:latin typeface="Arial"/>
                        </a:rPr>
                        <a:t>$101,454.23</a:t>
                      </a:r>
                    </a:p>
                  </a:txBody>
                  <a:tcPr marL="5024" marR="5024" marT="5024" marB="0" anchor="b">
                    <a:lnL>
                      <a:noFill/>
                    </a:lnL>
                    <a:lnR>
                      <a:noFill/>
                    </a:lnR>
                    <a:lnT>
                      <a:noFill/>
                    </a:lnT>
                    <a:lnB>
                      <a:noFill/>
                    </a:lnB>
                  </a:tcPr>
                </a:tc>
              </a:tr>
            </a:tbl>
          </a:graphicData>
        </a:graphic>
      </p:graphicFrame>
      <p:sp>
        <p:nvSpPr>
          <p:cNvPr id="4" name="TextBox 3"/>
          <p:cNvSpPr txBox="1"/>
          <p:nvPr/>
        </p:nvSpPr>
        <p:spPr>
          <a:xfrm>
            <a:off x="0" y="381000"/>
            <a:ext cx="2895600" cy="707886"/>
          </a:xfrm>
          <a:prstGeom prst="rect">
            <a:avLst/>
          </a:prstGeom>
          <a:noFill/>
        </p:spPr>
        <p:txBody>
          <a:bodyPr wrap="square" rtlCol="0">
            <a:spAutoFit/>
          </a:bodyPr>
          <a:lstStyle/>
          <a:p>
            <a:r>
              <a:rPr lang="en-US" sz="1000" dirty="0" smtClean="0"/>
              <a:t>MOVING MORE VALUE OUT OF TAXABLE ESTATES BY USING DISCOUNTED LIMITED PARTNERSHIP OR LLC ANNUAL GIFTING</a:t>
            </a:r>
            <a:endParaRPr lang="en-US" sz="1000" dirty="0"/>
          </a:p>
        </p:txBody>
      </p:sp>
      <p:sp>
        <p:nvSpPr>
          <p:cNvPr id="5" name="TextBox 4"/>
          <p:cNvSpPr txBox="1"/>
          <p:nvPr/>
        </p:nvSpPr>
        <p:spPr>
          <a:xfrm>
            <a:off x="0" y="0"/>
            <a:ext cx="9144000" cy="600164"/>
          </a:xfrm>
          <a:prstGeom prst="rect">
            <a:avLst/>
          </a:prstGeom>
          <a:noFill/>
        </p:spPr>
        <p:txBody>
          <a:bodyPr wrap="square" rtlCol="0">
            <a:spAutoFit/>
          </a:bodyPr>
          <a:lstStyle/>
          <a:p>
            <a:pPr algn="ctr"/>
            <a:r>
              <a:rPr lang="en-US" sz="1100" dirty="0" smtClean="0"/>
              <a:t>10 YEAR GIFTING PERIOD – ALLOWING GROWTH THEREAFTER</a:t>
            </a:r>
          </a:p>
          <a:p>
            <a:pPr algn="ctr"/>
            <a:r>
              <a:rPr lang="en-US" sz="1100" dirty="0" smtClean="0"/>
              <a:t>$14,000 ANNUAL EXCLUSION ALLOWANCE</a:t>
            </a:r>
          </a:p>
          <a:p>
            <a:pPr algn="ctr"/>
            <a:r>
              <a:rPr lang="en-US" sz="1100" dirty="0" smtClean="0"/>
              <a:t>30% VALUATION DISCOUNT</a:t>
            </a:r>
            <a:endParaRPr lang="en-US" sz="1100" dirty="0"/>
          </a:p>
        </p:txBody>
      </p:sp>
      <p:sp>
        <p:nvSpPr>
          <p:cNvPr id="6" name="Slide Number Placeholder 3"/>
          <p:cNvSpPr txBox="1">
            <a:spLocks/>
          </p:cNvSpPr>
          <p:nvPr/>
        </p:nvSpPr>
        <p:spPr>
          <a:xfrm>
            <a:off x="8686800" y="6492875"/>
            <a:ext cx="4572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bg2">
                    <a:shade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chemeClr val="bg2">
                  <a:shade val="50000"/>
                </a:schemeClr>
              </a:solidFill>
              <a:effectLst/>
              <a:uLnTx/>
              <a:uFillTx/>
              <a:latin typeface="+mn-lt"/>
              <a:ea typeface="+mn-ea"/>
              <a:cs typeface="+mn-cs"/>
            </a:endParaRPr>
          </a:p>
        </p:txBody>
      </p:sp>
      <p:sp>
        <p:nvSpPr>
          <p:cNvPr id="7" name="TextBox 6"/>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6800" y="6492875"/>
            <a:ext cx="457200" cy="365125"/>
          </a:xfrm>
        </p:spPr>
        <p:txBody>
          <a:bodyPr/>
          <a:lstStyle/>
          <a:p>
            <a:fld id="{14F5C613-29AF-4EAA-8166-22D33E210C9A}" type="slidenum">
              <a:rPr lang="en-US" smtClean="0"/>
              <a:pPr/>
              <a:t>43</a:t>
            </a:fld>
            <a:endParaRPr lang="en-US" dirty="0"/>
          </a:p>
        </p:txBody>
      </p:sp>
      <p:sp>
        <p:nvSpPr>
          <p:cNvPr id="4" name="TextBox 3"/>
          <p:cNvSpPr txBox="1"/>
          <p:nvPr/>
        </p:nvSpPr>
        <p:spPr>
          <a:xfrm>
            <a:off x="0" y="381000"/>
            <a:ext cx="2895600" cy="707886"/>
          </a:xfrm>
          <a:prstGeom prst="rect">
            <a:avLst/>
          </a:prstGeom>
          <a:noFill/>
        </p:spPr>
        <p:txBody>
          <a:bodyPr wrap="square" rtlCol="0">
            <a:spAutoFit/>
          </a:bodyPr>
          <a:lstStyle/>
          <a:p>
            <a:r>
              <a:rPr lang="en-US" sz="1000" dirty="0" smtClean="0"/>
              <a:t>MOVING MORE VALUE OUT OF TAXABLE ESTATES BY USING DISCOUNTED LIMITED PARTNERSHIP OR LLC ANNUAL GIFTING</a:t>
            </a:r>
            <a:endParaRPr lang="en-US" sz="1000" dirty="0"/>
          </a:p>
        </p:txBody>
      </p:sp>
      <p:sp>
        <p:nvSpPr>
          <p:cNvPr id="5" name="TextBox 4"/>
          <p:cNvSpPr txBox="1"/>
          <p:nvPr/>
        </p:nvSpPr>
        <p:spPr>
          <a:xfrm>
            <a:off x="0" y="0"/>
            <a:ext cx="9144000" cy="600164"/>
          </a:xfrm>
          <a:prstGeom prst="rect">
            <a:avLst/>
          </a:prstGeom>
          <a:noFill/>
        </p:spPr>
        <p:txBody>
          <a:bodyPr wrap="square" rtlCol="0">
            <a:spAutoFit/>
          </a:bodyPr>
          <a:lstStyle/>
          <a:p>
            <a:pPr algn="ctr"/>
            <a:r>
              <a:rPr lang="en-US" sz="1100" dirty="0" smtClean="0"/>
              <a:t>20 YEAR GIFTING PERIOD – ALLOWING GROWTH THEREAFTER</a:t>
            </a:r>
          </a:p>
          <a:p>
            <a:pPr algn="ctr"/>
            <a:r>
              <a:rPr lang="en-US" sz="1100" dirty="0" smtClean="0"/>
              <a:t>$14,000 ANNUAL EXCLUSION ALLOWANCE</a:t>
            </a:r>
          </a:p>
          <a:p>
            <a:pPr algn="ctr"/>
            <a:r>
              <a:rPr lang="en-US" sz="1100" dirty="0" smtClean="0"/>
              <a:t>30% VALUATION DISCOUNT</a:t>
            </a:r>
            <a:endParaRPr lang="en-US" sz="1100" dirty="0"/>
          </a:p>
        </p:txBody>
      </p:sp>
      <p:graphicFrame>
        <p:nvGraphicFramePr>
          <p:cNvPr id="6" name="Table 5"/>
          <p:cNvGraphicFramePr>
            <a:graphicFrameLocks noGrp="1"/>
          </p:cNvGraphicFramePr>
          <p:nvPr/>
        </p:nvGraphicFramePr>
        <p:xfrm>
          <a:off x="0" y="1066800"/>
          <a:ext cx="9144002" cy="5486392"/>
        </p:xfrm>
        <a:graphic>
          <a:graphicData uri="http://schemas.openxmlformats.org/drawingml/2006/table">
            <a:tbl>
              <a:tblPr/>
              <a:tblGrid>
                <a:gridCol w="602901"/>
                <a:gridCol w="1419330"/>
                <a:gridCol w="1293725"/>
                <a:gridCol w="1783583"/>
                <a:gridCol w="1256045"/>
                <a:gridCol w="1557495"/>
                <a:gridCol w="1230923"/>
              </a:tblGrid>
              <a:tr h="494002">
                <a:tc>
                  <a:txBody>
                    <a:bodyPr/>
                    <a:lstStyle/>
                    <a:p>
                      <a:pPr algn="ctr" fontAlgn="b"/>
                      <a:r>
                        <a:rPr lang="en-US" sz="1000" b="1" i="0" u="none" strike="noStrike" dirty="0">
                          <a:latin typeface="Arial"/>
                        </a:rPr>
                        <a:t>Year</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Reportable Gifting</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Cumulative Value with 6% Growth</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Gifting Equivalent Amount Applying 30% Discount </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Cumulative Value with 6% Growth</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Value Added By Discount Phenomenon</a:t>
                      </a:r>
                    </a:p>
                  </a:txBody>
                  <a:tcPr marL="5024" marR="5024" marT="5024" marB="0" anchor="b">
                    <a:lnL>
                      <a:noFill/>
                    </a:lnL>
                    <a:lnR>
                      <a:noFill/>
                    </a:lnR>
                    <a:lnT>
                      <a:noFill/>
                    </a:lnT>
                    <a:lnB>
                      <a:noFill/>
                    </a:lnB>
                  </a:tcPr>
                </a:tc>
                <a:tc>
                  <a:txBody>
                    <a:bodyPr/>
                    <a:lstStyle/>
                    <a:p>
                      <a:pPr algn="ctr" fontAlgn="b"/>
                      <a:r>
                        <a:rPr lang="en-US" sz="1000" b="1" i="0" u="none" strike="noStrike">
                          <a:latin typeface="Arial"/>
                        </a:rPr>
                        <a:t>40% Estate Tax Savings (40% of Value Added)</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$2,400.00</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$28,840.00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$41,200.00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$12,360.00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$4,944.00</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$44,570.40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$63,672.00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$19,101.60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$7,640.64</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$61,244.62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$87,492.32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$26,247.70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$10,499.08</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$78,919.30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$112,741.86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$33,822.56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$13,529.02</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dirty="0">
                          <a:latin typeface="Arial"/>
                        </a:rPr>
                        <a:t>$97,654.46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$139,506.37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$41,851.91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$16,740.76</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$117,513.73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$167,876.75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$50,363.03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$20,145.21</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$138,564.55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$197,949.36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$59,384.81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$23,753.92</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$160,878.42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$229,826.32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$68,947.90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$27,579.16</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10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$184,531.13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$263,615.90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$79,084.77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$31,633.91</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11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$209,603.00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$299,432.85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$89,829.86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$35,931.94</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12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$236,179.18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$337,398.82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$101,219.65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$40,487.86</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13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$264,349.93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$377,642.75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$113,292.83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$45,317.13</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14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$294,210.92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$420,301.32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$126,090.40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$50,436.16</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15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$325,863.58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$465,519.40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$139,655.82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$55,862.33</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16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$359,415.39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$513,450.56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$154,035.17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$61,614.07</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17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$394,980.32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$564,257.60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$169,277.28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$67,710.91</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18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$432,679.14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$618,113.05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$185,433.92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$74,173.57</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19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$472,639.88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$675,199.83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$202,559.95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$81,023.98</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20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$514,998.28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$20,000.00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$735,711.82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$220,713.55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$88,285.42</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21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$545,898.17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$779,854.53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$233,956.36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$93,582.54</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22</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$578,652.06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$826,645.81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$247,993.74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$99,197.50</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23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$613,371.19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$876,244.55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$262,873.37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$105,149.35</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24</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$650,173.46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$928,819.23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$278,645.77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$111,458.31</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25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$689,183.87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$984,548.38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$295,364.51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$118,145.81</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26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$730,534.90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$1,043,621.28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$313,086.39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$125,234.55</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27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$774,366.99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$1,106,238.56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$331,871.57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$132,748.63</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28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$820,829.01</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$1,172,612.87</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$351,783.86</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$140,713.54</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29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$870,078.75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$1,242,969.65</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$372,890.89</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$149,156.36</a:t>
                      </a:r>
                    </a:p>
                  </a:txBody>
                  <a:tcPr marL="5024" marR="5024" marT="5024" marB="0" anchor="b">
                    <a:lnL>
                      <a:noFill/>
                    </a:lnL>
                    <a:lnR>
                      <a:noFill/>
                    </a:lnR>
                    <a:lnT>
                      <a:noFill/>
                    </a:lnT>
                    <a:lnB>
                      <a:noFill/>
                    </a:lnB>
                  </a:tcPr>
                </a:tc>
              </a:tr>
              <a:tr h="166413">
                <a:tc>
                  <a:txBody>
                    <a:bodyPr/>
                    <a:lstStyle/>
                    <a:p>
                      <a:pPr algn="ctr" fontAlgn="b"/>
                      <a:r>
                        <a:rPr lang="en-US" sz="1000" b="0" i="0" u="none" strike="noStrike">
                          <a:latin typeface="Arial"/>
                        </a:rPr>
                        <a:t>30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$922,283.48</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$0.00</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$1,317,547.83</a:t>
                      </a:r>
                    </a:p>
                  </a:txBody>
                  <a:tcPr marL="5024" marR="5024" marT="5024" marB="0" anchor="b">
                    <a:lnL>
                      <a:noFill/>
                    </a:lnL>
                    <a:lnR>
                      <a:noFill/>
                    </a:lnR>
                    <a:lnT>
                      <a:noFill/>
                    </a:lnT>
                    <a:lnB>
                      <a:noFill/>
                    </a:lnB>
                  </a:tcPr>
                </a:tc>
                <a:tc>
                  <a:txBody>
                    <a:bodyPr/>
                    <a:lstStyle/>
                    <a:p>
                      <a:pPr algn="ctr" fontAlgn="b"/>
                      <a:r>
                        <a:rPr lang="en-US" sz="1000" b="0" i="0" u="none" strike="noStrike">
                          <a:latin typeface="Arial"/>
                        </a:rPr>
                        <a:t>$395,264.35</a:t>
                      </a:r>
                    </a:p>
                  </a:txBody>
                  <a:tcPr marL="5024" marR="5024" marT="5024" marB="0" anchor="b">
                    <a:lnL>
                      <a:noFill/>
                    </a:lnL>
                    <a:lnR>
                      <a:noFill/>
                    </a:lnR>
                    <a:lnT>
                      <a:noFill/>
                    </a:lnT>
                    <a:lnB>
                      <a:noFill/>
                    </a:lnB>
                  </a:tcPr>
                </a:tc>
                <a:tc>
                  <a:txBody>
                    <a:bodyPr/>
                    <a:lstStyle/>
                    <a:p>
                      <a:pPr algn="ctr" fontAlgn="b"/>
                      <a:r>
                        <a:rPr lang="en-US" sz="1000" b="0" i="0" u="none" strike="noStrike" dirty="0">
                          <a:latin typeface="Arial"/>
                        </a:rPr>
                        <a:t>$158,105.74</a:t>
                      </a:r>
                    </a:p>
                  </a:txBody>
                  <a:tcPr marL="5024" marR="5024" marT="5024" marB="0" anchor="b">
                    <a:lnL>
                      <a:noFill/>
                    </a:lnL>
                    <a:lnR>
                      <a:noFill/>
                    </a:lnR>
                    <a:lnT>
                      <a:noFill/>
                    </a:lnT>
                    <a:lnB>
                      <a:noFill/>
                    </a:lnB>
                  </a:tcPr>
                </a:tc>
              </a:tr>
            </a:tbl>
          </a:graphicData>
        </a:graphic>
      </p:graphicFrame>
      <p:sp>
        <p:nvSpPr>
          <p:cNvPr id="7" name="Slide Number Placeholder 3"/>
          <p:cNvSpPr txBox="1">
            <a:spLocks/>
          </p:cNvSpPr>
          <p:nvPr/>
        </p:nvSpPr>
        <p:spPr>
          <a:xfrm>
            <a:off x="8686800" y="6492875"/>
            <a:ext cx="4572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bg2">
                    <a:shade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chemeClr val="bg2">
                  <a:shade val="50000"/>
                </a:schemeClr>
              </a:solidFill>
              <a:effectLst/>
              <a:uLnTx/>
              <a:uFillTx/>
              <a:latin typeface="+mn-lt"/>
              <a:ea typeface="+mn-ea"/>
              <a:cs typeface="+mn-cs"/>
            </a:endParaRPr>
          </a:p>
        </p:txBody>
      </p:sp>
      <p:sp>
        <p:nvSpPr>
          <p:cNvPr id="8" name="TextBox 7"/>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6800" y="6492875"/>
            <a:ext cx="457200" cy="365125"/>
          </a:xfrm>
        </p:spPr>
        <p:txBody>
          <a:bodyPr/>
          <a:lstStyle/>
          <a:p>
            <a:fld id="{14F5C613-29AF-4EAA-8166-22D33E210C9A}" type="slidenum">
              <a:rPr lang="en-US" smtClean="0"/>
              <a:pPr/>
              <a:t>44</a:t>
            </a:fld>
            <a:endParaRPr lang="en-US" dirty="0"/>
          </a:p>
        </p:txBody>
      </p:sp>
      <p:sp>
        <p:nvSpPr>
          <p:cNvPr id="4" name="TextBox 3"/>
          <p:cNvSpPr txBox="1"/>
          <p:nvPr/>
        </p:nvSpPr>
        <p:spPr>
          <a:xfrm>
            <a:off x="0" y="381000"/>
            <a:ext cx="2895600" cy="707886"/>
          </a:xfrm>
          <a:prstGeom prst="rect">
            <a:avLst/>
          </a:prstGeom>
          <a:noFill/>
        </p:spPr>
        <p:txBody>
          <a:bodyPr wrap="square" rtlCol="0">
            <a:spAutoFit/>
          </a:bodyPr>
          <a:lstStyle/>
          <a:p>
            <a:r>
              <a:rPr lang="en-US" sz="1000" dirty="0" smtClean="0"/>
              <a:t>MOVING MORE VALUE OUT OF TAXABLE ESTATES BY USING DISCOUNTED LIMITED PARTNERSHIP OR LLC ANNUAL GIFTING</a:t>
            </a:r>
            <a:endParaRPr lang="en-US" sz="1000" dirty="0"/>
          </a:p>
        </p:txBody>
      </p:sp>
      <p:sp>
        <p:nvSpPr>
          <p:cNvPr id="5" name="TextBox 4"/>
          <p:cNvSpPr txBox="1"/>
          <p:nvPr/>
        </p:nvSpPr>
        <p:spPr>
          <a:xfrm>
            <a:off x="0" y="0"/>
            <a:ext cx="9144000" cy="600164"/>
          </a:xfrm>
          <a:prstGeom prst="rect">
            <a:avLst/>
          </a:prstGeom>
          <a:noFill/>
        </p:spPr>
        <p:txBody>
          <a:bodyPr wrap="square" rtlCol="0">
            <a:spAutoFit/>
          </a:bodyPr>
          <a:lstStyle/>
          <a:p>
            <a:pPr algn="ctr"/>
            <a:r>
              <a:rPr lang="en-US" sz="1100" dirty="0" smtClean="0"/>
              <a:t>10 YEAR GIFTING PERIOD – ALLOWING GROWTH THEREAFTER</a:t>
            </a:r>
          </a:p>
          <a:p>
            <a:pPr algn="ctr"/>
            <a:r>
              <a:rPr lang="en-US" sz="1100" dirty="0" smtClean="0"/>
              <a:t>$14,000 ANNUAL EXCLUSION ALLOWANCE</a:t>
            </a:r>
          </a:p>
          <a:p>
            <a:pPr algn="ctr"/>
            <a:r>
              <a:rPr lang="en-US" sz="1100" dirty="0" smtClean="0"/>
              <a:t>30% VALUATION DISCOUNT</a:t>
            </a:r>
            <a:endParaRPr lang="en-US" sz="1100" dirty="0"/>
          </a:p>
        </p:txBody>
      </p:sp>
      <p:graphicFrame>
        <p:nvGraphicFramePr>
          <p:cNvPr id="6" name="Table 5"/>
          <p:cNvGraphicFramePr>
            <a:graphicFrameLocks noGrp="1"/>
          </p:cNvGraphicFramePr>
          <p:nvPr/>
        </p:nvGraphicFramePr>
        <p:xfrm>
          <a:off x="0" y="1066800"/>
          <a:ext cx="9144000" cy="5486415"/>
        </p:xfrm>
        <a:graphic>
          <a:graphicData uri="http://schemas.openxmlformats.org/drawingml/2006/table">
            <a:tbl>
              <a:tblPr/>
              <a:tblGrid>
                <a:gridCol w="646410"/>
                <a:gridCol w="1131216"/>
                <a:gridCol w="1440954"/>
                <a:gridCol w="1521756"/>
                <a:gridCol w="1387087"/>
                <a:gridCol w="1669891"/>
                <a:gridCol w="1346686"/>
              </a:tblGrid>
              <a:tr h="498765">
                <a:tc>
                  <a:txBody>
                    <a:bodyPr/>
                    <a:lstStyle/>
                    <a:p>
                      <a:pPr algn="ctr" fontAlgn="b"/>
                      <a:r>
                        <a:rPr lang="en-US" sz="1000" b="1" i="0" u="none" strike="noStrike">
                          <a:latin typeface="Arial"/>
                        </a:rPr>
                        <a:t>Year</a:t>
                      </a:r>
                    </a:p>
                  </a:txBody>
                  <a:tcPr marL="5387" marR="5387" marT="5387" marB="0" anchor="b">
                    <a:lnL>
                      <a:noFill/>
                    </a:lnL>
                    <a:lnR>
                      <a:noFill/>
                    </a:lnR>
                    <a:lnT>
                      <a:noFill/>
                    </a:lnT>
                    <a:lnB>
                      <a:noFill/>
                    </a:lnB>
                  </a:tcPr>
                </a:tc>
                <a:tc>
                  <a:txBody>
                    <a:bodyPr/>
                    <a:lstStyle/>
                    <a:p>
                      <a:pPr algn="ctr" fontAlgn="b"/>
                      <a:r>
                        <a:rPr lang="en-US" sz="1000" b="1" i="0" u="none" strike="noStrike">
                          <a:latin typeface="Arial"/>
                        </a:rPr>
                        <a:t>Reportable Gifting</a:t>
                      </a:r>
                    </a:p>
                  </a:txBody>
                  <a:tcPr marL="5387" marR="5387" marT="5387" marB="0" anchor="b">
                    <a:lnL>
                      <a:noFill/>
                    </a:lnL>
                    <a:lnR>
                      <a:noFill/>
                    </a:lnR>
                    <a:lnT>
                      <a:noFill/>
                    </a:lnT>
                    <a:lnB>
                      <a:noFill/>
                    </a:lnB>
                  </a:tcPr>
                </a:tc>
                <a:tc>
                  <a:txBody>
                    <a:bodyPr/>
                    <a:lstStyle/>
                    <a:p>
                      <a:pPr algn="ctr" fontAlgn="b"/>
                      <a:r>
                        <a:rPr lang="en-US" sz="1000" b="1" i="0" u="none" strike="noStrike">
                          <a:latin typeface="Arial"/>
                        </a:rPr>
                        <a:t>Cumulative Value with 6% Growth</a:t>
                      </a:r>
                    </a:p>
                  </a:txBody>
                  <a:tcPr marL="5387" marR="5387" marT="5387" marB="0" anchor="b">
                    <a:lnL>
                      <a:noFill/>
                    </a:lnL>
                    <a:lnR>
                      <a:noFill/>
                    </a:lnR>
                    <a:lnT>
                      <a:noFill/>
                    </a:lnT>
                    <a:lnB>
                      <a:noFill/>
                    </a:lnB>
                  </a:tcPr>
                </a:tc>
                <a:tc>
                  <a:txBody>
                    <a:bodyPr/>
                    <a:lstStyle/>
                    <a:p>
                      <a:pPr algn="ctr" fontAlgn="b"/>
                      <a:r>
                        <a:rPr lang="en-US" sz="1000" b="1" i="0" u="none" strike="noStrike">
                          <a:latin typeface="Arial"/>
                        </a:rPr>
                        <a:t>Gifting Equivalent Amount Applying 30% Discount </a:t>
                      </a:r>
                    </a:p>
                  </a:txBody>
                  <a:tcPr marL="5387" marR="5387" marT="5387" marB="0" anchor="b">
                    <a:lnL>
                      <a:noFill/>
                    </a:lnL>
                    <a:lnR>
                      <a:noFill/>
                    </a:lnR>
                    <a:lnT>
                      <a:noFill/>
                    </a:lnT>
                    <a:lnB>
                      <a:noFill/>
                    </a:lnB>
                  </a:tcPr>
                </a:tc>
                <a:tc>
                  <a:txBody>
                    <a:bodyPr/>
                    <a:lstStyle/>
                    <a:p>
                      <a:pPr algn="ctr" fontAlgn="b"/>
                      <a:r>
                        <a:rPr lang="en-US" sz="1000" b="1" i="0" u="none" strike="noStrike">
                          <a:latin typeface="Arial"/>
                        </a:rPr>
                        <a:t>Cumulative Value with 6% Growth</a:t>
                      </a:r>
                    </a:p>
                  </a:txBody>
                  <a:tcPr marL="5387" marR="5387" marT="5387" marB="0" anchor="b">
                    <a:lnL>
                      <a:noFill/>
                    </a:lnL>
                    <a:lnR>
                      <a:noFill/>
                    </a:lnR>
                    <a:lnT>
                      <a:noFill/>
                    </a:lnT>
                    <a:lnB>
                      <a:noFill/>
                    </a:lnB>
                  </a:tcPr>
                </a:tc>
                <a:tc>
                  <a:txBody>
                    <a:bodyPr/>
                    <a:lstStyle/>
                    <a:p>
                      <a:pPr algn="ctr" fontAlgn="b"/>
                      <a:r>
                        <a:rPr lang="en-US" sz="1000" b="1" i="0" u="none" strike="noStrike">
                          <a:latin typeface="Arial"/>
                        </a:rPr>
                        <a:t>Value Added By Discount Phenomenon</a:t>
                      </a:r>
                    </a:p>
                  </a:txBody>
                  <a:tcPr marL="5387" marR="5387" marT="5387" marB="0" anchor="b">
                    <a:lnL>
                      <a:noFill/>
                    </a:lnL>
                    <a:lnR>
                      <a:noFill/>
                    </a:lnR>
                    <a:lnT>
                      <a:noFill/>
                    </a:lnT>
                    <a:lnB>
                      <a:noFill/>
                    </a:lnB>
                  </a:tcPr>
                </a:tc>
                <a:tc>
                  <a:txBody>
                    <a:bodyPr/>
                    <a:lstStyle/>
                    <a:p>
                      <a:pPr algn="ctr" fontAlgn="b"/>
                      <a:r>
                        <a:rPr lang="en-US" sz="1000" b="1" i="0" u="none" strike="noStrike">
                          <a:latin typeface="Arial"/>
                        </a:rPr>
                        <a:t>40% Estate Tax Savings (40% of Value Added)</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1</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$214,000.00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$214,000.00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$305,714.29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$305,714.29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$91,714.29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$36,685.71</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2</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$240,840.00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$20,000.00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$344,057.14</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$103,217.14</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$41,286.86</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3</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$269,290.40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$20,000.00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$384,700.57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$115,410.17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$46,164.07</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4</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$299,447.82</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$20,000.00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$427,782.61</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$128,334.78</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$51,333.91</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5</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$331,414.69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$20,000.00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$473,449.56</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$142,034.87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$56,813.95</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6</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$365,299.58</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$20,000.00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$521,856.54</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$156,556.96</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$62,622.78</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$401,217.55</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$20,000.00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$573,167.93</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$171,950.38</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$68,780.15</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8</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$439,290.60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$20,000.00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$627,558.00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$188,267.40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$75,306.96</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$14,000.00</a:t>
                      </a:r>
                    </a:p>
                  </a:txBody>
                  <a:tcPr marL="5387" marR="5387" marT="5387" marB="0" anchor="b">
                    <a:lnL>
                      <a:noFill/>
                    </a:lnL>
                    <a:lnR>
                      <a:noFill/>
                    </a:lnR>
                    <a:lnT>
                      <a:noFill/>
                    </a:lnT>
                    <a:lnB>
                      <a:noFill/>
                    </a:lnB>
                  </a:tcPr>
                </a:tc>
                <a:tc>
                  <a:txBody>
                    <a:bodyPr/>
                    <a:lstStyle/>
                    <a:p>
                      <a:pPr algn="ctr" fontAlgn="b"/>
                      <a:r>
                        <a:rPr lang="en-US" sz="1000" b="0" i="0" u="none" strike="noStrike" dirty="0">
                          <a:latin typeface="Arial"/>
                        </a:rPr>
                        <a:t>$479,648.04</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$20,000.00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$685,211.48</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$205,563.45</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$82,225.38</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10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$522,426.92</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$20,000.00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$746,324.17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$223,897.25</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$89,558.90</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11</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$553,772.54</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$791,103.62</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$237,331.09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$94,932.43</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12</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$586,998.89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$838,569.84</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$251,570.95</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$100,628.38</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13</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$622,218.82</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$888,884.03</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$266,665.21</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$106,666.08</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14</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$659,551.95</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$942,217.07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$282,665.12</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$113,066.05</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15</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$699,125.07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$998,750.10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$299,625.03</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$119,850.01</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16</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$741,072.57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$1,058,675.10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$317,602.53</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$127,041.01</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17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$785,536.93</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$1,122,195.61</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$336,658.68</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$134,663.47</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18</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$832,669.14</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$1,189,527.35</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$356,858.20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$142,743.28</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19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$882,629.29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$1,260,898.99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$378,269.70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$151,307.88</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20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$935,587.05</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$1,336,552.93</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$400,965.88</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$160,386.35</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21</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$991,722.27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$1,416,746.10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$425,023.83</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$170,009.53</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22</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$1,051,225.61</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$1,501,750.87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$450,525.26</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$180,210.10</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23</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$1,114,299.14</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$1,591,855.92</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$477,556.78</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$191,022.71</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24</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$1,181,157.09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$1,687,367.27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$506,210.18</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$202,484.07</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25</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$1,252,026.52</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$1,788,609.31</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$536,582.79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$214,633.12</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26</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$1,327,148.11</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$1,895,925.87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$568,777.76</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$227,511.10</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27</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$1,406,777.00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$2,009,681.42</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$602,904.43</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$241,161.77</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28</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$1,491,183.62</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$2,130,262.31</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$639,078.69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$255,631.48</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29</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$1,580,654.63</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$2,258,078.05</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$677,423.41</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$270,969.37</a:t>
                      </a:r>
                    </a:p>
                  </a:txBody>
                  <a:tcPr marL="5387" marR="5387" marT="5387" marB="0" anchor="b">
                    <a:lnL>
                      <a:noFill/>
                    </a:lnL>
                    <a:lnR>
                      <a:noFill/>
                    </a:lnR>
                    <a:lnT>
                      <a:noFill/>
                    </a:lnT>
                    <a:lnB>
                      <a:noFill/>
                    </a:lnB>
                  </a:tcPr>
                </a:tc>
              </a:tr>
              <a:tr h="166255">
                <a:tc>
                  <a:txBody>
                    <a:bodyPr/>
                    <a:lstStyle/>
                    <a:p>
                      <a:pPr algn="ctr" fontAlgn="b"/>
                      <a:r>
                        <a:rPr lang="en-US" sz="1000" b="0" i="0" u="none" strike="noStrike">
                          <a:latin typeface="Arial"/>
                        </a:rPr>
                        <a:t>30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$1,675,493.91</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$0.00</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$2,393,562.73</a:t>
                      </a:r>
                    </a:p>
                  </a:txBody>
                  <a:tcPr marL="5387" marR="5387" marT="5387" marB="0" anchor="b">
                    <a:lnL>
                      <a:noFill/>
                    </a:lnL>
                    <a:lnR>
                      <a:noFill/>
                    </a:lnR>
                    <a:lnT>
                      <a:noFill/>
                    </a:lnT>
                    <a:lnB>
                      <a:noFill/>
                    </a:lnB>
                  </a:tcPr>
                </a:tc>
                <a:tc>
                  <a:txBody>
                    <a:bodyPr/>
                    <a:lstStyle/>
                    <a:p>
                      <a:pPr algn="ctr" fontAlgn="b"/>
                      <a:r>
                        <a:rPr lang="en-US" sz="1000" b="0" i="0" u="none" strike="noStrike">
                          <a:latin typeface="Arial"/>
                        </a:rPr>
                        <a:t>$718,068.82</a:t>
                      </a:r>
                    </a:p>
                  </a:txBody>
                  <a:tcPr marL="5387" marR="5387" marT="5387" marB="0" anchor="b">
                    <a:lnL>
                      <a:noFill/>
                    </a:lnL>
                    <a:lnR>
                      <a:noFill/>
                    </a:lnR>
                    <a:lnT>
                      <a:noFill/>
                    </a:lnT>
                    <a:lnB>
                      <a:noFill/>
                    </a:lnB>
                  </a:tcPr>
                </a:tc>
                <a:tc>
                  <a:txBody>
                    <a:bodyPr/>
                    <a:lstStyle/>
                    <a:p>
                      <a:pPr algn="ctr" fontAlgn="b"/>
                      <a:r>
                        <a:rPr lang="en-US" sz="1000" b="0" i="0" u="none" strike="noStrike" dirty="0">
                          <a:latin typeface="Arial"/>
                        </a:rPr>
                        <a:t>$287,227.53</a:t>
                      </a:r>
                    </a:p>
                  </a:txBody>
                  <a:tcPr marL="5387" marR="5387" marT="5387" marB="0" anchor="b">
                    <a:lnL>
                      <a:noFill/>
                    </a:lnL>
                    <a:lnR>
                      <a:noFill/>
                    </a:lnR>
                    <a:lnT>
                      <a:noFill/>
                    </a:lnT>
                    <a:lnB>
                      <a:noFill/>
                    </a:lnB>
                  </a:tcPr>
                </a:tc>
              </a:tr>
            </a:tbl>
          </a:graphicData>
        </a:graphic>
      </p:graphicFrame>
      <p:sp>
        <p:nvSpPr>
          <p:cNvPr id="7" name="Slide Number Placeholder 3"/>
          <p:cNvSpPr txBox="1">
            <a:spLocks/>
          </p:cNvSpPr>
          <p:nvPr/>
        </p:nvSpPr>
        <p:spPr>
          <a:xfrm>
            <a:off x="8686800" y="6492875"/>
            <a:ext cx="4572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bg2">
                    <a:shade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chemeClr val="bg2">
                  <a:shade val="50000"/>
                </a:schemeClr>
              </a:solidFill>
              <a:effectLst/>
              <a:uLnTx/>
              <a:uFillTx/>
              <a:latin typeface="+mn-lt"/>
              <a:ea typeface="+mn-ea"/>
              <a:cs typeface="+mn-cs"/>
            </a:endParaRPr>
          </a:p>
        </p:txBody>
      </p:sp>
      <p:sp>
        <p:nvSpPr>
          <p:cNvPr id="8" name="TextBox 7"/>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371600"/>
            <a:ext cx="9144000" cy="1477328"/>
          </a:xfrm>
          <a:prstGeom prst="rect">
            <a:avLst/>
          </a:prstGeom>
        </p:spPr>
        <p:txBody>
          <a:bodyPr wrap="square">
            <a:spAutoFit/>
          </a:bodyPr>
          <a:lstStyle/>
          <a:p>
            <a:pPr marL="342900" indent="-342900" algn="just">
              <a:buFont typeface="+mj-lt"/>
              <a:buAutoNum type="arabicPeriod" startAt="7"/>
            </a:pPr>
            <a:r>
              <a:rPr lang="en-US" dirty="0" smtClean="0">
                <a:solidFill>
                  <a:prstClr val="black"/>
                </a:solidFill>
              </a:rPr>
              <a:t>Calendar additional gifts once the gift tax statute of limitations has run on returns filed for large 2011 and 2012 discounted gifts to make use of remaining credit exemption amounts.</a:t>
            </a:r>
          </a:p>
          <a:p>
            <a:pPr marL="342900" indent="-342900" algn="just">
              <a:buFont typeface="+mj-lt"/>
              <a:buAutoNum type="arabicPeriod" startAt="7"/>
            </a:pPr>
            <a:endParaRPr lang="en-US" dirty="0" smtClean="0">
              <a:solidFill>
                <a:prstClr val="black"/>
              </a:solidFill>
            </a:endParaRPr>
          </a:p>
          <a:p>
            <a:pPr marL="342900" indent="-342900" algn="just"/>
            <a:r>
              <a:rPr lang="en-US" dirty="0" smtClean="0">
                <a:solidFill>
                  <a:prstClr val="black"/>
                </a:solidFill>
              </a:rPr>
              <a:t>	Calendar review of possible exercise of powers of appointment?</a:t>
            </a:r>
          </a:p>
        </p:txBody>
      </p:sp>
      <p:sp>
        <p:nvSpPr>
          <p:cNvPr id="4" name="Title 1"/>
          <p:cNvSpPr txBox="1">
            <a:spLocks/>
          </p:cNvSpPr>
          <p:nvPr/>
        </p:nvSpPr>
        <p:spPr>
          <a:xfrm>
            <a:off x="0" y="0"/>
            <a:ext cx="9144000" cy="1051560"/>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Action Checklist for 2013 Estate and Entity/Asset Structuring Update</a:t>
            </a:r>
            <a:endParaRPr kumimoji="0" lang="en-U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5" name="Slide Number Placeholder 3"/>
          <p:cNvSpPr txBox="1">
            <a:spLocks/>
          </p:cNvSpPr>
          <p:nvPr/>
        </p:nvSpPr>
        <p:spPr>
          <a:xfrm>
            <a:off x="8686800" y="6492875"/>
            <a:ext cx="4572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bg2">
                    <a:shade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chemeClr val="bg2">
                  <a:shade val="50000"/>
                </a:schemeClr>
              </a:solidFill>
              <a:effectLst/>
              <a:uLnTx/>
              <a:uFillTx/>
              <a:latin typeface="+mn-lt"/>
              <a:ea typeface="+mn-ea"/>
              <a:cs typeface="+mn-cs"/>
            </a:endParaRPr>
          </a:p>
        </p:txBody>
      </p:sp>
      <p:sp>
        <p:nvSpPr>
          <p:cNvPr id="6" name="TextBox 5"/>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2400" y="1582341"/>
            <a:ext cx="8763000" cy="1200329"/>
          </a:xfrm>
          <a:prstGeom prst="rect">
            <a:avLst/>
          </a:prstGeom>
        </p:spPr>
        <p:txBody>
          <a:bodyPr wrap="square">
            <a:spAutoFit/>
          </a:bodyPr>
          <a:lstStyle/>
          <a:p>
            <a:pPr marL="342900" indent="-342900" algn="just">
              <a:buFont typeface="+mj-lt"/>
              <a:buAutoNum type="arabicPeriod" startAt="8"/>
            </a:pPr>
            <a:r>
              <a:rPr lang="en-US" dirty="0" smtClean="0">
                <a:solidFill>
                  <a:prstClr val="black"/>
                </a:solidFill>
              </a:rPr>
              <a:t>Lock in discounts now on remaining entity interests by installment sale, GRAT or CLAT transactions, just in case the administration eliminates  discounts.</a:t>
            </a:r>
          </a:p>
          <a:p>
            <a:pPr marL="342900" indent="-342900" algn="just">
              <a:buFont typeface="+mj-lt"/>
              <a:buAutoNum type="arabicPeriod" startAt="8"/>
            </a:pPr>
            <a:endParaRPr lang="en-US" dirty="0" smtClean="0">
              <a:solidFill>
                <a:prstClr val="black"/>
              </a:solidFill>
            </a:endParaRPr>
          </a:p>
        </p:txBody>
      </p:sp>
      <p:sp>
        <p:nvSpPr>
          <p:cNvPr id="4" name="Title 1"/>
          <p:cNvSpPr txBox="1">
            <a:spLocks/>
          </p:cNvSpPr>
          <p:nvPr/>
        </p:nvSpPr>
        <p:spPr>
          <a:xfrm>
            <a:off x="0" y="0"/>
            <a:ext cx="9144000" cy="1051560"/>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Action Checklist for 2013 Estate and Entity/Asset Structuring Update</a:t>
            </a:r>
            <a:endParaRPr kumimoji="0" lang="en-U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5" name="Slide Number Placeholder 3"/>
          <p:cNvSpPr txBox="1">
            <a:spLocks/>
          </p:cNvSpPr>
          <p:nvPr/>
        </p:nvSpPr>
        <p:spPr>
          <a:xfrm>
            <a:off x="8686800" y="6492875"/>
            <a:ext cx="4572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bg2">
                    <a:shade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schemeClr val="bg2">
                  <a:shade val="50000"/>
                </a:schemeClr>
              </a:solidFill>
              <a:effectLst/>
              <a:uLnTx/>
              <a:uFillTx/>
              <a:latin typeface="+mn-lt"/>
              <a:ea typeface="+mn-ea"/>
              <a:cs typeface="+mn-cs"/>
            </a:endParaRPr>
          </a:p>
        </p:txBody>
      </p:sp>
      <p:sp>
        <p:nvSpPr>
          <p:cNvPr id="6" name="TextBox 5"/>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
        <p:nvSpPr>
          <p:cNvPr id="7"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46</a:t>
            </a:fld>
            <a:endParaRPr lang="en-US" dirty="0"/>
          </a:p>
        </p:txBody>
      </p:sp>
      <p:sp>
        <p:nvSpPr>
          <p:cNvPr id="8" name="TextBox 7"/>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31"/>
          <p:cNvSpPr txBox="1">
            <a:spLocks noChangeArrowheads="1"/>
          </p:cNvSpPr>
          <p:nvPr/>
        </p:nvSpPr>
        <p:spPr bwMode="auto">
          <a:xfrm>
            <a:off x="0" y="0"/>
            <a:ext cx="9144000" cy="746358"/>
          </a:xfrm>
          <a:prstGeom prst="rect">
            <a:avLst/>
          </a:prstGeom>
          <a:noFill/>
          <a:ln w="9525">
            <a:noFill/>
            <a:miter lim="800000"/>
            <a:headEnd/>
            <a:tailEnd/>
          </a:ln>
        </p:spPr>
        <p:txBody>
          <a:bodyPr>
            <a:spAutoFit/>
          </a:bodyPr>
          <a:lstStyle/>
          <a:p>
            <a:pPr algn="ctr"/>
            <a:r>
              <a:rPr lang="en-US" sz="1450" b="1" dirty="0">
                <a:solidFill>
                  <a:schemeClr val="accent1">
                    <a:tint val="88000"/>
                    <a:satMod val="150000"/>
                  </a:schemeClr>
                </a:solidFill>
                <a:latin typeface="+mj-lt"/>
                <a:ea typeface="+mj-ea"/>
                <a:cs typeface="+mj-cs"/>
              </a:rPr>
              <a:t>$1,000,000 PROMISSORY NOTE/SCIN/PRIVATE ANNUITY/GRAT ALTERNATIVES</a:t>
            </a:r>
          </a:p>
          <a:p>
            <a:pPr algn="ctr"/>
            <a:r>
              <a:rPr lang="en-US" sz="1400" b="1" dirty="0" smtClean="0">
                <a:solidFill>
                  <a:schemeClr val="accent1">
                    <a:tint val="88000"/>
                    <a:satMod val="150000"/>
                  </a:schemeClr>
                </a:solidFill>
                <a:latin typeface="+mj-lt"/>
                <a:ea typeface="+mj-ea"/>
                <a:cs typeface="+mj-cs"/>
              </a:rPr>
              <a:t>FEBRUARY 2013</a:t>
            </a:r>
            <a:endParaRPr lang="en-US" sz="1400" b="1" dirty="0">
              <a:solidFill>
                <a:schemeClr val="accent1">
                  <a:tint val="88000"/>
                  <a:satMod val="150000"/>
                </a:schemeClr>
              </a:solidFill>
              <a:latin typeface="+mj-lt"/>
              <a:ea typeface="+mj-ea"/>
              <a:cs typeface="+mj-cs"/>
            </a:endParaRPr>
          </a:p>
          <a:p>
            <a:pPr algn="ctr"/>
            <a:r>
              <a:rPr lang="en-US" sz="1400" b="1" dirty="0">
                <a:solidFill>
                  <a:schemeClr val="accent1">
                    <a:tint val="88000"/>
                    <a:satMod val="150000"/>
                  </a:schemeClr>
                </a:solidFill>
                <a:latin typeface="+mj-lt"/>
                <a:ea typeface="+mj-ea"/>
                <a:cs typeface="+mj-cs"/>
              </a:rPr>
              <a:t>CLIENT AGE 73</a:t>
            </a:r>
          </a:p>
        </p:txBody>
      </p:sp>
      <p:sp>
        <p:nvSpPr>
          <p:cNvPr id="16388" name="TextBox 4"/>
          <p:cNvSpPr txBox="1">
            <a:spLocks noChangeArrowheads="1"/>
          </p:cNvSpPr>
          <p:nvPr/>
        </p:nvSpPr>
        <p:spPr bwMode="auto">
          <a:xfrm>
            <a:off x="838200" y="914400"/>
            <a:ext cx="7086600" cy="461963"/>
          </a:xfrm>
          <a:prstGeom prst="rect">
            <a:avLst/>
          </a:prstGeom>
          <a:noFill/>
          <a:ln w="9525">
            <a:noFill/>
            <a:miter lim="800000"/>
            <a:headEnd/>
            <a:tailEnd/>
          </a:ln>
        </p:spPr>
        <p:txBody>
          <a:bodyPr>
            <a:spAutoFit/>
          </a:bodyPr>
          <a:lstStyle/>
          <a:p>
            <a:r>
              <a:rPr lang="en-US" sz="1200" dirty="0"/>
              <a:t>Alternatives: (Using </a:t>
            </a:r>
            <a:r>
              <a:rPr lang="en-US" sz="1200" dirty="0" smtClean="0"/>
              <a:t>December 2012 </a:t>
            </a:r>
            <a:r>
              <a:rPr lang="en-US" sz="1200" dirty="0"/>
              <a:t>Applicable Federal Rate, </a:t>
            </a:r>
            <a:r>
              <a:rPr lang="en-US" sz="1200" dirty="0" smtClean="0"/>
              <a:t>January 2013 Applicable </a:t>
            </a:r>
            <a:r>
              <a:rPr lang="en-US" sz="1200" dirty="0"/>
              <a:t>Federal Rate and </a:t>
            </a:r>
            <a:r>
              <a:rPr lang="en-US" sz="1200" dirty="0" smtClean="0"/>
              <a:t>February 2013 7520 </a:t>
            </a:r>
            <a:r>
              <a:rPr lang="en-US" sz="1200" dirty="0"/>
              <a:t>Rate)</a:t>
            </a:r>
          </a:p>
        </p:txBody>
      </p:sp>
      <p:cxnSp>
        <p:nvCxnSpPr>
          <p:cNvPr id="16389" name="Straight Arrow Connector 5"/>
          <p:cNvCxnSpPr>
            <a:cxnSpLocks noChangeShapeType="1"/>
          </p:cNvCxnSpPr>
          <p:nvPr/>
        </p:nvCxnSpPr>
        <p:spPr bwMode="auto">
          <a:xfrm flipH="1" flipV="1">
            <a:off x="1676400" y="2536825"/>
            <a:ext cx="5795963" cy="14288"/>
          </a:xfrm>
          <a:prstGeom prst="straightConnector1">
            <a:avLst/>
          </a:prstGeom>
          <a:noFill/>
          <a:ln w="9525" algn="ctr">
            <a:solidFill>
              <a:srgbClr val="000000"/>
            </a:solidFill>
            <a:round/>
            <a:headEnd/>
            <a:tailEnd type="triangle" w="med" len="med"/>
          </a:ln>
        </p:spPr>
      </p:cxnSp>
      <p:cxnSp>
        <p:nvCxnSpPr>
          <p:cNvPr id="16390" name="Straight Arrow Connector 6"/>
          <p:cNvCxnSpPr>
            <a:cxnSpLocks noChangeShapeType="1"/>
          </p:cNvCxnSpPr>
          <p:nvPr/>
        </p:nvCxnSpPr>
        <p:spPr bwMode="auto">
          <a:xfrm flipH="1" flipV="1">
            <a:off x="1676400" y="1828800"/>
            <a:ext cx="6065838" cy="46038"/>
          </a:xfrm>
          <a:prstGeom prst="straightConnector1">
            <a:avLst/>
          </a:prstGeom>
          <a:noFill/>
          <a:ln w="9525" algn="ctr">
            <a:solidFill>
              <a:srgbClr val="000000"/>
            </a:solidFill>
            <a:round/>
            <a:headEnd/>
            <a:tailEnd type="triangle" w="med" len="med"/>
          </a:ln>
        </p:spPr>
      </p:cxnSp>
      <p:cxnSp>
        <p:nvCxnSpPr>
          <p:cNvPr id="16391" name="Straight Arrow Connector 7"/>
          <p:cNvCxnSpPr>
            <a:cxnSpLocks noChangeShapeType="1"/>
          </p:cNvCxnSpPr>
          <p:nvPr/>
        </p:nvCxnSpPr>
        <p:spPr bwMode="auto">
          <a:xfrm flipH="1">
            <a:off x="1676400" y="2205038"/>
            <a:ext cx="6165850" cy="4762"/>
          </a:xfrm>
          <a:prstGeom prst="straightConnector1">
            <a:avLst/>
          </a:prstGeom>
          <a:noFill/>
          <a:ln w="9525" algn="ctr">
            <a:solidFill>
              <a:srgbClr val="000000"/>
            </a:solidFill>
            <a:round/>
            <a:headEnd/>
            <a:tailEnd type="triangle" w="med" len="med"/>
          </a:ln>
        </p:spPr>
      </p:cxnSp>
      <p:sp>
        <p:nvSpPr>
          <p:cNvPr id="9" name="Rectangle 8"/>
          <p:cNvSpPr/>
          <p:nvPr/>
        </p:nvSpPr>
        <p:spPr bwMode="auto">
          <a:xfrm>
            <a:off x="838200" y="1524000"/>
            <a:ext cx="803275" cy="244316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400" b="1" dirty="0"/>
              <a:t>CLIENT</a:t>
            </a:r>
          </a:p>
          <a:p>
            <a:pPr algn="ctr">
              <a:defRPr/>
            </a:pPr>
            <a:r>
              <a:rPr lang="en-US" sz="1000" b="1" dirty="0"/>
              <a:t>(AGE 73)</a:t>
            </a:r>
          </a:p>
        </p:txBody>
      </p:sp>
      <p:cxnSp>
        <p:nvCxnSpPr>
          <p:cNvPr id="16393" name="Straight Arrow Connector 9"/>
          <p:cNvCxnSpPr>
            <a:cxnSpLocks noChangeShapeType="1"/>
          </p:cNvCxnSpPr>
          <p:nvPr/>
        </p:nvCxnSpPr>
        <p:spPr bwMode="auto">
          <a:xfrm flipH="1" flipV="1">
            <a:off x="1689100" y="2871788"/>
            <a:ext cx="6076950" cy="9525"/>
          </a:xfrm>
          <a:prstGeom prst="straightConnector1">
            <a:avLst/>
          </a:prstGeom>
          <a:noFill/>
          <a:ln w="9525" algn="ctr">
            <a:solidFill>
              <a:srgbClr val="000000"/>
            </a:solidFill>
            <a:round/>
            <a:headEnd/>
            <a:tailEnd type="triangle" w="med" len="med"/>
          </a:ln>
        </p:spPr>
      </p:cxnSp>
      <p:cxnSp>
        <p:nvCxnSpPr>
          <p:cNvPr id="16394" name="Straight Arrow Connector 10"/>
          <p:cNvCxnSpPr>
            <a:cxnSpLocks noChangeShapeType="1"/>
          </p:cNvCxnSpPr>
          <p:nvPr/>
        </p:nvCxnSpPr>
        <p:spPr bwMode="auto">
          <a:xfrm flipH="1" flipV="1">
            <a:off x="1676400" y="3200400"/>
            <a:ext cx="6065838" cy="12700"/>
          </a:xfrm>
          <a:prstGeom prst="straightConnector1">
            <a:avLst/>
          </a:prstGeom>
          <a:noFill/>
          <a:ln w="9525" algn="ctr">
            <a:solidFill>
              <a:srgbClr val="000000"/>
            </a:solidFill>
            <a:round/>
            <a:headEnd/>
            <a:tailEnd type="triangle" w="med" len="med"/>
          </a:ln>
        </p:spPr>
      </p:cxnSp>
      <p:cxnSp>
        <p:nvCxnSpPr>
          <p:cNvPr id="16395" name="Straight Arrow Connector 11"/>
          <p:cNvCxnSpPr>
            <a:cxnSpLocks noChangeShapeType="1"/>
          </p:cNvCxnSpPr>
          <p:nvPr/>
        </p:nvCxnSpPr>
        <p:spPr bwMode="auto">
          <a:xfrm flipH="1" flipV="1">
            <a:off x="1709738" y="3548063"/>
            <a:ext cx="6048375" cy="19050"/>
          </a:xfrm>
          <a:prstGeom prst="straightConnector1">
            <a:avLst/>
          </a:prstGeom>
          <a:noFill/>
          <a:ln w="9525" algn="ctr">
            <a:solidFill>
              <a:srgbClr val="000000"/>
            </a:solidFill>
            <a:round/>
            <a:headEnd/>
            <a:tailEnd type="triangle" w="med" len="med"/>
          </a:ln>
        </p:spPr>
      </p:cxnSp>
      <p:cxnSp>
        <p:nvCxnSpPr>
          <p:cNvPr id="16396" name="Straight Arrow Connector 12"/>
          <p:cNvCxnSpPr>
            <a:cxnSpLocks noChangeShapeType="1"/>
          </p:cNvCxnSpPr>
          <p:nvPr/>
        </p:nvCxnSpPr>
        <p:spPr bwMode="auto">
          <a:xfrm flipH="1" flipV="1">
            <a:off x="1709738" y="3865563"/>
            <a:ext cx="6062662" cy="17462"/>
          </a:xfrm>
          <a:prstGeom prst="straightConnector1">
            <a:avLst/>
          </a:prstGeom>
          <a:noFill/>
          <a:ln w="9525" algn="ctr">
            <a:solidFill>
              <a:srgbClr val="000000"/>
            </a:solidFill>
            <a:round/>
            <a:headEnd/>
            <a:tailEnd type="triangle" w="med" len="med"/>
          </a:ln>
        </p:spPr>
      </p:cxnSp>
      <p:sp>
        <p:nvSpPr>
          <p:cNvPr id="14" name="Rectangle 13"/>
          <p:cNvSpPr/>
          <p:nvPr/>
        </p:nvSpPr>
        <p:spPr bwMode="auto">
          <a:xfrm>
            <a:off x="7162800" y="1524000"/>
            <a:ext cx="960438" cy="238601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400" b="1" dirty="0"/>
              <a:t>TRUST</a:t>
            </a:r>
            <a:r>
              <a:rPr lang="en-US" sz="900" b="1" dirty="0"/>
              <a:t> (PURCHASER</a:t>
            </a:r>
            <a:r>
              <a:rPr lang="en-US" sz="900" dirty="0"/>
              <a:t>)</a:t>
            </a:r>
          </a:p>
        </p:txBody>
      </p:sp>
      <p:sp>
        <p:nvSpPr>
          <p:cNvPr id="16398" name="TextBox 14"/>
          <p:cNvSpPr txBox="1">
            <a:spLocks noChangeArrowheads="1"/>
          </p:cNvSpPr>
          <p:nvPr/>
        </p:nvSpPr>
        <p:spPr bwMode="auto">
          <a:xfrm>
            <a:off x="1752600" y="1600200"/>
            <a:ext cx="5334000" cy="215444"/>
          </a:xfrm>
          <a:prstGeom prst="rect">
            <a:avLst/>
          </a:prstGeom>
          <a:noFill/>
          <a:ln w="9525">
            <a:noFill/>
            <a:miter lim="800000"/>
            <a:headEnd/>
            <a:tailEnd/>
          </a:ln>
        </p:spPr>
        <p:txBody>
          <a:bodyPr wrap="square">
            <a:spAutoFit/>
          </a:bodyPr>
          <a:lstStyle/>
          <a:p>
            <a:pPr algn="ctr"/>
            <a:r>
              <a:rPr lang="en-US" sz="800" dirty="0"/>
              <a:t>&lt;3 Year Interest Only Installment Note @ .21% - </a:t>
            </a:r>
            <a:r>
              <a:rPr lang="en-US" sz="800" b="1" dirty="0"/>
              <a:t>Payment = $2,100 per year*</a:t>
            </a:r>
            <a:endParaRPr lang="en-US" sz="800" dirty="0"/>
          </a:p>
        </p:txBody>
      </p:sp>
      <p:sp>
        <p:nvSpPr>
          <p:cNvPr id="16399" name="TextBox 15"/>
          <p:cNvSpPr txBox="1">
            <a:spLocks noChangeArrowheads="1"/>
          </p:cNvSpPr>
          <p:nvPr/>
        </p:nvSpPr>
        <p:spPr bwMode="auto">
          <a:xfrm>
            <a:off x="1752600" y="1905000"/>
            <a:ext cx="5334000" cy="215444"/>
          </a:xfrm>
          <a:prstGeom prst="rect">
            <a:avLst/>
          </a:prstGeom>
          <a:noFill/>
          <a:ln w="9525">
            <a:noFill/>
            <a:miter lim="800000"/>
            <a:headEnd/>
            <a:tailEnd/>
          </a:ln>
        </p:spPr>
        <p:txBody>
          <a:bodyPr wrap="square">
            <a:spAutoFit/>
          </a:bodyPr>
          <a:lstStyle/>
          <a:p>
            <a:pPr algn="ctr"/>
            <a:r>
              <a:rPr lang="en-US" sz="800" dirty="0"/>
              <a:t>9 Year Interest Only Installment Note @ .</a:t>
            </a:r>
            <a:r>
              <a:rPr lang="en-US" sz="800" dirty="0" smtClean="0"/>
              <a:t>87% </a:t>
            </a:r>
            <a:r>
              <a:rPr lang="en-US" sz="800" dirty="0"/>
              <a:t>- </a:t>
            </a:r>
            <a:r>
              <a:rPr lang="en-US" sz="800" b="1" dirty="0"/>
              <a:t>Payment = $</a:t>
            </a:r>
            <a:r>
              <a:rPr lang="en-US" sz="800" b="1" dirty="0" smtClean="0"/>
              <a:t>8,700 </a:t>
            </a:r>
            <a:r>
              <a:rPr lang="en-US" sz="800" b="1" dirty="0"/>
              <a:t>per year*</a:t>
            </a:r>
            <a:endParaRPr lang="en-US" sz="800" dirty="0"/>
          </a:p>
        </p:txBody>
      </p:sp>
      <p:sp>
        <p:nvSpPr>
          <p:cNvPr id="16400" name="TextBox 16"/>
          <p:cNvSpPr txBox="1">
            <a:spLocks noChangeArrowheads="1"/>
          </p:cNvSpPr>
          <p:nvPr/>
        </p:nvSpPr>
        <p:spPr bwMode="auto">
          <a:xfrm>
            <a:off x="1768475" y="2265363"/>
            <a:ext cx="5334000" cy="215444"/>
          </a:xfrm>
          <a:prstGeom prst="rect">
            <a:avLst/>
          </a:prstGeom>
          <a:noFill/>
          <a:ln w="9525">
            <a:noFill/>
            <a:miter lim="800000"/>
            <a:headEnd/>
            <a:tailEnd/>
          </a:ln>
        </p:spPr>
        <p:txBody>
          <a:bodyPr wrap="square">
            <a:spAutoFit/>
          </a:bodyPr>
          <a:lstStyle/>
          <a:p>
            <a:pPr algn="ctr"/>
            <a:r>
              <a:rPr lang="en-US" sz="800" dirty="0"/>
              <a:t>&gt;</a:t>
            </a:r>
            <a:r>
              <a:rPr lang="en-US" sz="800" smtClean="0"/>
              <a:t>9 </a:t>
            </a:r>
            <a:r>
              <a:rPr lang="en-US" sz="800" dirty="0"/>
              <a:t>Year Interest Only Installment Note @ </a:t>
            </a:r>
            <a:r>
              <a:rPr lang="en-US" sz="800" dirty="0" smtClean="0"/>
              <a:t>2.31% </a:t>
            </a:r>
            <a:r>
              <a:rPr lang="en-US" sz="800" dirty="0"/>
              <a:t>- </a:t>
            </a:r>
            <a:r>
              <a:rPr lang="en-US" sz="800" b="1" dirty="0"/>
              <a:t>Payment = $</a:t>
            </a:r>
            <a:r>
              <a:rPr lang="en-US" sz="800" b="1" dirty="0" smtClean="0"/>
              <a:t>23,100 </a:t>
            </a:r>
            <a:r>
              <a:rPr lang="en-US" sz="800" b="1" dirty="0"/>
              <a:t>per year*</a:t>
            </a:r>
            <a:endParaRPr lang="en-US" sz="800" dirty="0"/>
          </a:p>
        </p:txBody>
      </p:sp>
      <p:sp>
        <p:nvSpPr>
          <p:cNvPr id="16401" name="TextBox 17"/>
          <p:cNvSpPr txBox="1">
            <a:spLocks noChangeArrowheads="1"/>
          </p:cNvSpPr>
          <p:nvPr/>
        </p:nvSpPr>
        <p:spPr bwMode="auto">
          <a:xfrm>
            <a:off x="1752600" y="2590800"/>
            <a:ext cx="5334000" cy="215444"/>
          </a:xfrm>
          <a:prstGeom prst="rect">
            <a:avLst/>
          </a:prstGeom>
          <a:noFill/>
          <a:ln w="9525">
            <a:noFill/>
            <a:miter lim="800000"/>
            <a:headEnd/>
            <a:tailEnd/>
          </a:ln>
        </p:spPr>
        <p:txBody>
          <a:bodyPr wrap="square">
            <a:spAutoFit/>
          </a:bodyPr>
          <a:lstStyle/>
          <a:p>
            <a:pPr algn="ctr"/>
            <a:r>
              <a:rPr lang="en-US" sz="800" dirty="0"/>
              <a:t>12 Year Interest Only SCIN @ 6.587% - </a:t>
            </a:r>
            <a:r>
              <a:rPr lang="en-US" sz="800" b="1" dirty="0"/>
              <a:t>Payment = $65,866 per year*</a:t>
            </a:r>
            <a:endParaRPr lang="en-US" sz="800" dirty="0"/>
          </a:p>
        </p:txBody>
      </p:sp>
      <p:sp>
        <p:nvSpPr>
          <p:cNvPr id="16402" name="TextBox 18"/>
          <p:cNvSpPr txBox="1">
            <a:spLocks noChangeArrowheads="1"/>
          </p:cNvSpPr>
          <p:nvPr/>
        </p:nvSpPr>
        <p:spPr bwMode="auto">
          <a:xfrm>
            <a:off x="1785938" y="3267075"/>
            <a:ext cx="5334000" cy="215444"/>
          </a:xfrm>
          <a:prstGeom prst="rect">
            <a:avLst/>
          </a:prstGeom>
          <a:noFill/>
          <a:ln w="9525">
            <a:noFill/>
            <a:miter lim="800000"/>
            <a:headEnd/>
            <a:tailEnd/>
          </a:ln>
        </p:spPr>
        <p:txBody>
          <a:bodyPr wrap="square">
            <a:spAutoFit/>
          </a:bodyPr>
          <a:lstStyle/>
          <a:p>
            <a:pPr algn="ctr"/>
            <a:r>
              <a:rPr lang="en-US" sz="800" dirty="0"/>
              <a:t>3 Year Level Payment GRAT @ 1.2% - </a:t>
            </a:r>
            <a:r>
              <a:rPr lang="en-US" sz="800" b="1" dirty="0"/>
              <a:t>Payment = $339,660 per year*</a:t>
            </a:r>
            <a:endParaRPr lang="en-US" sz="800" dirty="0"/>
          </a:p>
        </p:txBody>
      </p:sp>
      <p:sp>
        <p:nvSpPr>
          <p:cNvPr id="16403" name="TextBox 19"/>
          <p:cNvSpPr txBox="1">
            <a:spLocks noChangeArrowheads="1"/>
          </p:cNvSpPr>
          <p:nvPr/>
        </p:nvSpPr>
        <p:spPr bwMode="auto">
          <a:xfrm>
            <a:off x="1736725" y="2928938"/>
            <a:ext cx="5334000" cy="215444"/>
          </a:xfrm>
          <a:prstGeom prst="rect">
            <a:avLst/>
          </a:prstGeom>
          <a:noFill/>
          <a:ln w="9525">
            <a:noFill/>
            <a:miter lim="800000"/>
            <a:headEnd/>
            <a:tailEnd/>
          </a:ln>
        </p:spPr>
        <p:txBody>
          <a:bodyPr wrap="square">
            <a:spAutoFit/>
          </a:bodyPr>
          <a:lstStyle/>
          <a:p>
            <a:pPr algn="ctr"/>
            <a:r>
              <a:rPr lang="en-US" sz="800" dirty="0"/>
              <a:t>Private Annuity Level Annual Payment - </a:t>
            </a:r>
            <a:r>
              <a:rPr lang="en-US" sz="800" b="1" dirty="0"/>
              <a:t>Payment = $89,736 per year*</a:t>
            </a:r>
            <a:endParaRPr lang="en-US" sz="800" dirty="0"/>
          </a:p>
        </p:txBody>
      </p:sp>
      <p:sp>
        <p:nvSpPr>
          <p:cNvPr id="16404" name="TextBox 20"/>
          <p:cNvSpPr txBox="1">
            <a:spLocks noChangeArrowheads="1"/>
          </p:cNvSpPr>
          <p:nvPr/>
        </p:nvSpPr>
        <p:spPr bwMode="auto">
          <a:xfrm>
            <a:off x="1339850" y="3597275"/>
            <a:ext cx="5778500" cy="215444"/>
          </a:xfrm>
          <a:prstGeom prst="rect">
            <a:avLst/>
          </a:prstGeom>
          <a:noFill/>
          <a:ln w="9525">
            <a:noFill/>
            <a:miter lim="800000"/>
            <a:headEnd/>
            <a:tailEnd/>
          </a:ln>
        </p:spPr>
        <p:txBody>
          <a:bodyPr wrap="square">
            <a:spAutoFit/>
          </a:bodyPr>
          <a:lstStyle/>
          <a:p>
            <a:pPr algn="ctr"/>
            <a:r>
              <a:rPr lang="en-US" sz="800" dirty="0"/>
              <a:t>**3 Year GRAT @ 1.2% - </a:t>
            </a:r>
            <a:r>
              <a:rPr lang="en-US" sz="800" b="1" dirty="0"/>
              <a:t>Initial Payment = $280,345 and Increases Annually by 20%</a:t>
            </a:r>
            <a:endParaRPr lang="en-US" sz="800" dirty="0"/>
          </a:p>
        </p:txBody>
      </p:sp>
      <p:sp>
        <p:nvSpPr>
          <p:cNvPr id="16405" name="TextBox 84"/>
          <p:cNvSpPr txBox="1">
            <a:spLocks noChangeArrowheads="1"/>
          </p:cNvSpPr>
          <p:nvPr/>
        </p:nvSpPr>
        <p:spPr bwMode="auto">
          <a:xfrm>
            <a:off x="838200" y="4191000"/>
            <a:ext cx="7086600" cy="2492375"/>
          </a:xfrm>
          <a:prstGeom prst="rect">
            <a:avLst/>
          </a:prstGeom>
          <a:noFill/>
          <a:ln w="9525">
            <a:noFill/>
            <a:miter lim="800000"/>
            <a:headEnd/>
            <a:tailEnd/>
          </a:ln>
        </p:spPr>
        <p:txBody>
          <a:bodyPr>
            <a:spAutoFit/>
          </a:bodyPr>
          <a:lstStyle/>
          <a:p>
            <a:r>
              <a:rPr lang="en-US" sz="1200" dirty="0"/>
              <a:t>* Notes would have no penalty for prepayment – minimum payments are shown above.</a:t>
            </a:r>
          </a:p>
          <a:p>
            <a:r>
              <a:rPr lang="en-US" sz="1200" dirty="0"/>
              <a:t>Self-cancelling installment Notes must balloon before life expectancy as measured at time of Note being made.  John Smith’s life expectancy is 12.33 years under IRS tables.</a:t>
            </a:r>
          </a:p>
          <a:p>
            <a:r>
              <a:rPr lang="en-US" sz="1200" dirty="0"/>
              <a:t>The SCIN calculations above are based on a 12-year note term.</a:t>
            </a:r>
          </a:p>
          <a:p>
            <a:endParaRPr lang="en-US" sz="1200" dirty="0"/>
          </a:p>
          <a:p>
            <a:r>
              <a:rPr lang="en-US" sz="1200" dirty="0"/>
              <a:t>** This GRAT assumes that each annuity payment will increase by 20% each year.</a:t>
            </a:r>
          </a:p>
          <a:p>
            <a:endParaRPr lang="en-US" sz="1200" dirty="0"/>
          </a:p>
          <a:p>
            <a:r>
              <a:rPr lang="en-US" sz="1200" b="1" dirty="0"/>
              <a:t>All GRATs assume a taxable gift of approximately $5,000.00 on funding</a:t>
            </a:r>
          </a:p>
          <a:p>
            <a:endParaRPr lang="en-US" sz="1200" b="1" dirty="0"/>
          </a:p>
          <a:p>
            <a:r>
              <a:rPr lang="en-US" sz="1200" dirty="0"/>
              <a:t>		Note: </a:t>
            </a:r>
            <a:r>
              <a:rPr lang="en-US" sz="1200" dirty="0" smtClean="0"/>
              <a:t>February 2013 </a:t>
            </a:r>
            <a:r>
              <a:rPr lang="en-US" sz="1200" dirty="0"/>
              <a:t>rates for annual compounding are:</a:t>
            </a:r>
          </a:p>
          <a:p>
            <a:r>
              <a:rPr lang="en-US" sz="1200" dirty="0"/>
              <a:t>		Short-Term </a:t>
            </a:r>
            <a:r>
              <a:rPr lang="en-US" sz="1200" dirty="0" smtClean="0"/>
              <a:t>-- .21%</a:t>
            </a:r>
            <a:endParaRPr lang="en-US" sz="1200" dirty="0"/>
          </a:p>
          <a:p>
            <a:r>
              <a:rPr lang="en-US" sz="1200" dirty="0"/>
              <a:t>		Mid-Term </a:t>
            </a:r>
            <a:r>
              <a:rPr lang="en-US" sz="1200" dirty="0" smtClean="0"/>
              <a:t>– 1.01%</a:t>
            </a:r>
            <a:r>
              <a:rPr lang="en-US" sz="1200" dirty="0"/>
              <a:t>	</a:t>
            </a:r>
            <a:r>
              <a:rPr lang="en-US" sz="1200" dirty="0" smtClean="0"/>
              <a:t> 	Usable </a:t>
            </a:r>
            <a:r>
              <a:rPr lang="en-US" sz="1200" dirty="0"/>
              <a:t>through </a:t>
            </a:r>
            <a:r>
              <a:rPr lang="en-US" sz="1200" dirty="0" smtClean="0"/>
              <a:t>April 30, 2013</a:t>
            </a:r>
            <a:endParaRPr lang="en-US" sz="1200" dirty="0"/>
          </a:p>
          <a:p>
            <a:r>
              <a:rPr lang="en-US" sz="1200" dirty="0"/>
              <a:t>		Long-Term – </a:t>
            </a:r>
            <a:r>
              <a:rPr lang="en-US" sz="1200" dirty="0" smtClean="0"/>
              <a:t>2.52%</a:t>
            </a:r>
            <a:endParaRPr lang="en-US" sz="1200" dirty="0"/>
          </a:p>
        </p:txBody>
      </p:sp>
      <p:sp>
        <p:nvSpPr>
          <p:cNvPr id="86" name="Right Brace 85"/>
          <p:cNvSpPr/>
          <p:nvPr/>
        </p:nvSpPr>
        <p:spPr>
          <a:xfrm>
            <a:off x="4648200" y="6096000"/>
            <a:ext cx="609600" cy="533400"/>
          </a:xfrm>
          <a:prstGeom prst="rightBrace">
            <a:avLst/>
          </a:prstGeom>
          <a:ln>
            <a:solidFill>
              <a:schemeClr val="tx1"/>
            </a:solidFill>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23" name="Slide Number Placeholder 4"/>
          <p:cNvSpPr>
            <a:spLocks noGrp="1"/>
          </p:cNvSpPr>
          <p:nvPr>
            <p:ph type="sldNum" sz="quarter" idx="4294967295"/>
          </p:nvPr>
        </p:nvSpPr>
        <p:spPr>
          <a:xfrm>
            <a:off x="7010400" y="6492875"/>
            <a:ext cx="2133600" cy="365125"/>
          </a:xfrm>
          <a:prstGeom prst="rect">
            <a:avLst/>
          </a:prstGeom>
        </p:spPr>
        <p:txBody>
          <a:bodyPr/>
          <a:lstStyle/>
          <a:p>
            <a:pPr algn="r">
              <a:defRPr/>
            </a:pPr>
            <a:fld id="{C0247F17-B987-497C-8CEA-FB62099BB936}" type="slidenum">
              <a:rPr lang="en-US"/>
              <a:pPr algn="r">
                <a:defRPr/>
              </a:pPr>
              <a:t>47</a:t>
            </a:fld>
            <a:endParaRPr lang="en-US" dirty="0"/>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257800"/>
          </a:xfrm>
        </p:spPr>
        <p:txBody>
          <a:bodyPr>
            <a:noAutofit/>
          </a:bodyPr>
          <a:lstStyle/>
          <a:p>
            <a:pPr marL="742950" indent="-742950">
              <a:buFont typeface="+mj-lt"/>
              <a:buAutoNum type="arabicPeriod" startAt="9"/>
            </a:pPr>
            <a:r>
              <a:rPr lang="en-US" sz="2400" dirty="0" smtClean="0"/>
              <a:t>Consider toggling off the grantor trust status of some irrevocable trusts so that the income of the trust will no longer be taxable to the grantor but instead will be taxable to the beneficiaries of the trust.</a:t>
            </a:r>
          </a:p>
          <a:p>
            <a:pPr>
              <a:buNone/>
            </a:pPr>
            <a:r>
              <a:rPr lang="en-US" sz="2400" dirty="0" smtClean="0"/>
              <a:t>	</a:t>
            </a:r>
          </a:p>
          <a:p>
            <a:pPr marL="746125" indent="-4763">
              <a:buNone/>
            </a:pPr>
            <a:r>
              <a:rPr lang="en-US" sz="2400" dirty="0" smtClean="0"/>
              <a:t>	If you are going to toggle off the grantor trust status of a trust, have the grantor replace the low basis assets of the trust with high basis assets before the status of the trust is changed.</a:t>
            </a:r>
          </a:p>
          <a:p>
            <a:pPr>
              <a:buNone/>
            </a:pPr>
            <a:endParaRPr lang="en-US" sz="2400" dirty="0" smtClean="0"/>
          </a:p>
          <a:p>
            <a:endParaRPr lang="en-US" sz="2400" dirty="0" smtClean="0"/>
          </a:p>
          <a:p>
            <a:pPr>
              <a:buNone/>
            </a:pPr>
            <a:endParaRPr lang="en-US" sz="2400" dirty="0" smtClean="0"/>
          </a:p>
        </p:txBody>
      </p:sp>
      <p:sp>
        <p:nvSpPr>
          <p:cNvPr id="2" name="Title 1"/>
          <p:cNvSpPr>
            <a:spLocks noGrp="1"/>
          </p:cNvSpPr>
          <p:nvPr>
            <p:ph type="title"/>
          </p:nvPr>
        </p:nvSpPr>
        <p:spPr>
          <a:xfrm>
            <a:off x="0" y="0"/>
            <a:ext cx="9144000" cy="1051560"/>
          </a:xfrm>
        </p:spPr>
        <p:txBody>
          <a:bodyPr>
            <a:normAutofit fontScale="90000"/>
          </a:bodyPr>
          <a:lstStyle/>
          <a:p>
            <a:r>
              <a:rPr lang="en-US" dirty="0" smtClean="0"/>
              <a:t>Action Checklist for 2013 Estate and Entity/Asset Structuring Update</a:t>
            </a:r>
            <a:endParaRPr lang="en-US" dirty="0"/>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48</a:t>
            </a:fld>
            <a:endParaRPr lang="en-US" dirty="0"/>
          </a:p>
        </p:txBody>
      </p:sp>
      <p:sp>
        <p:nvSpPr>
          <p:cNvPr id="5" name="TextBox 4"/>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257800"/>
          </a:xfrm>
        </p:spPr>
        <p:txBody>
          <a:bodyPr>
            <a:normAutofit/>
          </a:bodyPr>
          <a:lstStyle/>
          <a:p>
            <a:pPr marL="742950" indent="-742950">
              <a:buFont typeface="+mj-lt"/>
              <a:buAutoNum type="arabicPeriod" startAt="10"/>
            </a:pPr>
            <a:r>
              <a:rPr lang="en-US" sz="2400" dirty="0" smtClean="0"/>
              <a:t>Elect a November year end for estates and revocable trusts where possible to have 11 months of 2013 income not be subject to the 3.8% Medicare tax and the 39.6% tax bracket, as well as other 2013 tax increases.</a:t>
            </a:r>
          </a:p>
          <a:p>
            <a:pPr marL="742950" indent="-742950">
              <a:buFont typeface="+mj-lt"/>
              <a:buAutoNum type="arabicPeriod" startAt="10"/>
            </a:pPr>
            <a:endParaRPr lang="en-US" sz="2400" dirty="0" smtClean="0"/>
          </a:p>
          <a:p>
            <a:endParaRPr lang="en-US" sz="2400" dirty="0" smtClean="0"/>
          </a:p>
          <a:p>
            <a:pPr>
              <a:buNone/>
            </a:pPr>
            <a:endParaRPr lang="en-US" sz="2400" dirty="0" smtClean="0"/>
          </a:p>
        </p:txBody>
      </p:sp>
      <p:sp>
        <p:nvSpPr>
          <p:cNvPr id="2" name="Title 1"/>
          <p:cNvSpPr>
            <a:spLocks noGrp="1"/>
          </p:cNvSpPr>
          <p:nvPr>
            <p:ph type="title"/>
          </p:nvPr>
        </p:nvSpPr>
        <p:spPr>
          <a:xfrm>
            <a:off x="0" y="0"/>
            <a:ext cx="9144000" cy="1051560"/>
          </a:xfrm>
        </p:spPr>
        <p:txBody>
          <a:bodyPr>
            <a:normAutofit fontScale="90000"/>
          </a:bodyPr>
          <a:lstStyle/>
          <a:p>
            <a:r>
              <a:rPr lang="en-US" dirty="0" smtClean="0"/>
              <a:t>Action Checklist for 2013 Estate and Entity/Asset Structuring Update</a:t>
            </a:r>
            <a:endParaRPr lang="en-US" dirty="0"/>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49</a:t>
            </a:fld>
            <a:endParaRPr lang="en-US" dirty="0"/>
          </a:p>
        </p:txBody>
      </p:sp>
      <p:sp>
        <p:nvSpPr>
          <p:cNvPr id="5" name="TextBox 4"/>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457200" y="0"/>
            <a:ext cx="8229600" cy="1066800"/>
          </a:xfrm>
        </p:spPr>
        <p:txBody>
          <a:bodyPr>
            <a:noAutofit/>
          </a:bodyPr>
          <a:lstStyle/>
          <a:p>
            <a:pPr algn="ctr">
              <a:buFont typeface="Arial" pitchFamily="34" charset="0"/>
              <a:buNone/>
            </a:pPr>
            <a:r>
              <a:rPr lang="en-US" sz="1400" b="1" dirty="0" smtClean="0">
                <a:solidFill>
                  <a:schemeClr val="accent1">
                    <a:tint val="88000"/>
                    <a:satMod val="150000"/>
                  </a:schemeClr>
                </a:solidFill>
                <a:latin typeface="+mj-lt"/>
                <a:ea typeface="+mj-ea"/>
                <a:cs typeface="+mj-cs"/>
              </a:rPr>
              <a:t>2013 TAX RATES SUMMARY FROM BOOK ENTITLED THE ESSENTIAL PLANNING GUIDE TO THE 2013 INCOME AND ESTATE TAX INCREASES</a:t>
            </a:r>
            <a:r>
              <a:rPr lang="en-US" sz="1400" b="1" i="1" dirty="0" smtClean="0"/>
              <a:t/>
            </a:r>
            <a:br>
              <a:rPr lang="en-US" sz="1400" b="1" i="1" dirty="0" smtClean="0"/>
            </a:br>
            <a:r>
              <a:rPr lang="en-US" sz="1400" dirty="0" smtClean="0"/>
              <a:t>Copyright </a:t>
            </a:r>
            <a:r>
              <a:rPr lang="en-US" sz="1400" dirty="0" smtClean="0">
                <a:latin typeface="Arial" pitchFamily="34" charset="0"/>
                <a:cs typeface="Arial" pitchFamily="34" charset="0"/>
              </a:rPr>
              <a:t>© 2013 Haddon Hall Publishing, LLP</a:t>
            </a:r>
            <a:endParaRPr lang="en-US" sz="1400" dirty="0" smtClean="0"/>
          </a:p>
        </p:txBody>
      </p:sp>
      <p:graphicFrame>
        <p:nvGraphicFramePr>
          <p:cNvPr id="4" name="Table 3"/>
          <p:cNvGraphicFramePr>
            <a:graphicFrameLocks noGrp="1"/>
          </p:cNvGraphicFramePr>
          <p:nvPr/>
        </p:nvGraphicFramePr>
        <p:xfrm>
          <a:off x="152400" y="838200"/>
          <a:ext cx="8839200" cy="5019040"/>
        </p:xfrm>
        <a:graphic>
          <a:graphicData uri="http://schemas.openxmlformats.org/drawingml/2006/table">
            <a:tbl>
              <a:tblPr firstRow="1" bandRow="1">
                <a:tableStyleId>{5940675A-B579-460E-94D1-54222C63F5DA}</a:tableStyleId>
              </a:tblPr>
              <a:tblGrid>
                <a:gridCol w="1767840"/>
                <a:gridCol w="1767840"/>
                <a:gridCol w="1767840"/>
                <a:gridCol w="1767840"/>
                <a:gridCol w="1767840"/>
              </a:tblGrid>
              <a:tr h="152400">
                <a:tc>
                  <a:txBody>
                    <a:bodyPr/>
                    <a:lstStyle/>
                    <a:p>
                      <a:pPr algn="ctr"/>
                      <a:endParaRPr lang="en-US" sz="1100" b="1" dirty="0"/>
                    </a:p>
                  </a:txBody>
                  <a:tcPr/>
                </a:tc>
                <a:tc>
                  <a:txBody>
                    <a:bodyPr/>
                    <a:lstStyle/>
                    <a:p>
                      <a:pPr algn="ctr"/>
                      <a:r>
                        <a:rPr lang="en-US" sz="1100" b="1" dirty="0" smtClean="0"/>
                        <a:t>2012</a:t>
                      </a:r>
                      <a:endParaRPr lang="en-US" sz="1100" b="1" dirty="0"/>
                    </a:p>
                  </a:txBody>
                  <a:tcPr/>
                </a:tc>
                <a:tc>
                  <a:txBody>
                    <a:bodyPr/>
                    <a:lstStyle/>
                    <a:p>
                      <a:pPr algn="ctr"/>
                      <a:r>
                        <a:rPr lang="en-US" sz="1100" b="1" dirty="0" smtClean="0"/>
                        <a:t>2013</a:t>
                      </a:r>
                      <a:endParaRPr lang="en-US" sz="1100" b="1" dirty="0"/>
                    </a:p>
                  </a:txBody>
                  <a:tcPr/>
                </a:tc>
                <a:tc>
                  <a:txBody>
                    <a:bodyPr/>
                    <a:lstStyle/>
                    <a:p>
                      <a:pPr algn="ctr"/>
                      <a:r>
                        <a:rPr lang="en-US" sz="1100" b="1" dirty="0" smtClean="0"/>
                        <a:t>2013 Medicare Tax</a:t>
                      </a:r>
                      <a:endParaRPr lang="en-US" sz="1100" b="1" dirty="0"/>
                    </a:p>
                  </a:txBody>
                  <a:tcPr/>
                </a:tc>
                <a:tc>
                  <a:txBody>
                    <a:bodyPr/>
                    <a:lstStyle/>
                    <a:p>
                      <a:pPr algn="ctr"/>
                      <a:r>
                        <a:rPr lang="en-US" sz="1100" b="1" dirty="0" smtClean="0"/>
                        <a:t>2013</a:t>
                      </a:r>
                      <a:r>
                        <a:rPr lang="en-US" sz="1100" b="1" baseline="0" dirty="0" smtClean="0"/>
                        <a:t> Highest Tax</a:t>
                      </a:r>
                      <a:endParaRPr lang="en-US" sz="1100" b="1" dirty="0"/>
                    </a:p>
                  </a:txBody>
                  <a:tcPr/>
                </a:tc>
              </a:tr>
              <a:tr h="370840">
                <a:tc>
                  <a:txBody>
                    <a:bodyPr/>
                    <a:lstStyle/>
                    <a:p>
                      <a:r>
                        <a:rPr lang="en-US" sz="1200" b="1" dirty="0" smtClean="0"/>
                        <a:t>Long Term Capital Gain</a:t>
                      </a:r>
                      <a:endParaRPr lang="en-US" sz="1200" b="1" dirty="0"/>
                    </a:p>
                  </a:txBody>
                  <a:tcPr/>
                </a:tc>
                <a:tc>
                  <a:txBody>
                    <a:bodyPr/>
                    <a:lstStyle/>
                    <a:p>
                      <a:pPr algn="ctr"/>
                      <a:r>
                        <a:rPr lang="en-US" sz="1200" dirty="0" smtClean="0"/>
                        <a:t>15%</a:t>
                      </a:r>
                      <a:endParaRPr lang="en-US" sz="1200" dirty="0"/>
                    </a:p>
                  </a:txBody>
                  <a:tcPr/>
                </a:tc>
                <a:tc>
                  <a:txBody>
                    <a:bodyPr/>
                    <a:lstStyle/>
                    <a:p>
                      <a:pPr algn="ctr"/>
                      <a:r>
                        <a:rPr lang="en-US" sz="1200" dirty="0" smtClean="0"/>
                        <a:t>20%</a:t>
                      </a:r>
                      <a:endParaRPr lang="en-US" sz="1200" dirty="0"/>
                    </a:p>
                  </a:txBody>
                  <a:tcPr/>
                </a:tc>
                <a:tc>
                  <a:txBody>
                    <a:bodyPr/>
                    <a:lstStyle/>
                    <a:p>
                      <a:pPr algn="ctr"/>
                      <a:r>
                        <a:rPr lang="en-US" sz="1200" dirty="0" smtClean="0"/>
                        <a:t>3.8%</a:t>
                      </a:r>
                      <a:endParaRPr lang="en-US" sz="1200" dirty="0"/>
                    </a:p>
                  </a:txBody>
                  <a:tcPr/>
                </a:tc>
                <a:tc>
                  <a:txBody>
                    <a:bodyPr/>
                    <a:lstStyle/>
                    <a:p>
                      <a:pPr algn="ctr"/>
                      <a:r>
                        <a:rPr lang="en-US" sz="1200" dirty="0" smtClean="0"/>
                        <a:t>23.8%</a:t>
                      </a:r>
                      <a:endParaRPr lang="en-US" sz="1200" dirty="0"/>
                    </a:p>
                  </a:txBody>
                  <a:tcPr/>
                </a:tc>
              </a:tr>
              <a:tr h="370840">
                <a:tc>
                  <a:txBody>
                    <a:bodyPr/>
                    <a:lstStyle/>
                    <a:p>
                      <a:r>
                        <a:rPr lang="en-US" sz="1200" b="1" dirty="0" smtClean="0"/>
                        <a:t>Short Term Capital Gain</a:t>
                      </a:r>
                      <a:endParaRPr lang="en-US" sz="1200" b="1" dirty="0"/>
                    </a:p>
                  </a:txBody>
                  <a:tcPr/>
                </a:tc>
                <a:tc>
                  <a:txBody>
                    <a:bodyPr/>
                    <a:lstStyle/>
                    <a:p>
                      <a:pPr algn="ctr"/>
                      <a:r>
                        <a:rPr lang="en-US" sz="1200" dirty="0" smtClean="0"/>
                        <a:t>35%</a:t>
                      </a:r>
                      <a:endParaRPr lang="en-US" sz="1200" dirty="0"/>
                    </a:p>
                  </a:txBody>
                  <a:tcPr/>
                </a:tc>
                <a:tc>
                  <a:txBody>
                    <a:bodyPr/>
                    <a:lstStyle/>
                    <a:p>
                      <a:pPr algn="ctr"/>
                      <a:r>
                        <a:rPr lang="en-US" sz="1200" dirty="0" smtClean="0"/>
                        <a:t>39.6%</a:t>
                      </a:r>
                      <a:endParaRPr lang="en-US" sz="1200" dirty="0"/>
                    </a:p>
                  </a:txBody>
                  <a:tcPr/>
                </a:tc>
                <a:tc>
                  <a:txBody>
                    <a:bodyPr/>
                    <a:lstStyle/>
                    <a:p>
                      <a:pPr algn="ctr"/>
                      <a:r>
                        <a:rPr lang="en-US" sz="1200" dirty="0" smtClean="0"/>
                        <a:t>3.8%</a:t>
                      </a:r>
                      <a:endParaRPr lang="en-US" sz="1200" dirty="0"/>
                    </a:p>
                  </a:txBody>
                  <a:tcPr/>
                </a:tc>
                <a:tc>
                  <a:txBody>
                    <a:bodyPr/>
                    <a:lstStyle/>
                    <a:p>
                      <a:pPr algn="ctr"/>
                      <a:r>
                        <a:rPr lang="en-US" sz="1200" dirty="0" smtClean="0"/>
                        <a:t>43.4%</a:t>
                      </a:r>
                      <a:endParaRPr lang="en-US" sz="1200" dirty="0"/>
                    </a:p>
                  </a:txBody>
                  <a:tcPr/>
                </a:tc>
              </a:tr>
              <a:tr h="370840">
                <a:tc>
                  <a:txBody>
                    <a:bodyPr/>
                    <a:lstStyle/>
                    <a:p>
                      <a:r>
                        <a:rPr lang="en-US" sz="1200" b="1" dirty="0" smtClean="0"/>
                        <a:t>C Corporation Dividend</a:t>
                      </a:r>
                      <a:r>
                        <a:rPr lang="en-US" sz="1200" b="1" baseline="0" dirty="0" smtClean="0"/>
                        <a:t> Income</a:t>
                      </a:r>
                      <a:endParaRPr lang="en-US" sz="1200" b="1" dirty="0"/>
                    </a:p>
                  </a:txBody>
                  <a:tcPr/>
                </a:tc>
                <a:tc>
                  <a:txBody>
                    <a:bodyPr/>
                    <a:lstStyle/>
                    <a:p>
                      <a:pPr algn="ctr"/>
                      <a:r>
                        <a:rPr lang="en-US" sz="1200" dirty="0" smtClean="0"/>
                        <a:t>15%</a:t>
                      </a:r>
                      <a:endParaRPr lang="en-US" sz="1200" dirty="0"/>
                    </a:p>
                  </a:txBody>
                  <a:tcPr/>
                </a:tc>
                <a:tc>
                  <a:txBody>
                    <a:bodyPr/>
                    <a:lstStyle/>
                    <a:p>
                      <a:pPr algn="ctr"/>
                      <a:r>
                        <a:rPr lang="en-US" sz="1200" dirty="0" smtClean="0"/>
                        <a:t>20%</a:t>
                      </a:r>
                      <a:endParaRPr lang="en-US" sz="1200" dirty="0"/>
                    </a:p>
                  </a:txBody>
                  <a:tcPr/>
                </a:tc>
                <a:tc>
                  <a:txBody>
                    <a:bodyPr/>
                    <a:lstStyle/>
                    <a:p>
                      <a:pPr algn="ctr"/>
                      <a:r>
                        <a:rPr lang="en-US" sz="1200" dirty="0" smtClean="0"/>
                        <a:t>3.8%</a:t>
                      </a:r>
                      <a:endParaRPr lang="en-US" sz="1200" dirty="0"/>
                    </a:p>
                  </a:txBody>
                  <a:tcPr/>
                </a:tc>
                <a:tc>
                  <a:txBody>
                    <a:bodyPr/>
                    <a:lstStyle/>
                    <a:p>
                      <a:pPr algn="ctr"/>
                      <a:r>
                        <a:rPr lang="en-US" sz="1200" dirty="0" smtClean="0"/>
                        <a:t>23.8%</a:t>
                      </a:r>
                      <a:endParaRPr lang="en-US" sz="1200" dirty="0"/>
                    </a:p>
                  </a:txBody>
                  <a:tcPr/>
                </a:tc>
              </a:tr>
              <a:tr h="370840">
                <a:tc>
                  <a:txBody>
                    <a:bodyPr/>
                    <a:lstStyle/>
                    <a:p>
                      <a:r>
                        <a:rPr lang="en-US" sz="1200" b="1" dirty="0" smtClean="0"/>
                        <a:t>Ordinary Income</a:t>
                      </a:r>
                      <a:endParaRPr lang="en-US" sz="1200" b="1" dirty="0"/>
                    </a:p>
                  </a:txBody>
                  <a:tcPr/>
                </a:tc>
                <a:tc>
                  <a:txBody>
                    <a:bodyPr/>
                    <a:lstStyle/>
                    <a:p>
                      <a:pPr algn="ctr"/>
                      <a:r>
                        <a:rPr lang="en-US" sz="1200" dirty="0" smtClean="0"/>
                        <a:t>35%</a:t>
                      </a:r>
                      <a:endParaRPr lang="en-US" sz="1200" dirty="0"/>
                    </a:p>
                  </a:txBody>
                  <a:tcPr/>
                </a:tc>
                <a:tc>
                  <a:txBody>
                    <a:bodyPr/>
                    <a:lstStyle/>
                    <a:p>
                      <a:pPr algn="ctr"/>
                      <a:r>
                        <a:rPr lang="en-US" sz="1200" dirty="0" smtClean="0"/>
                        <a:t>39.6%</a:t>
                      </a:r>
                      <a:endParaRPr lang="en-US" sz="1200" dirty="0"/>
                    </a:p>
                  </a:txBody>
                  <a:tcPr/>
                </a:tc>
                <a:tc>
                  <a:txBody>
                    <a:bodyPr/>
                    <a:lstStyle/>
                    <a:p>
                      <a:pPr algn="ctr"/>
                      <a:r>
                        <a:rPr lang="en-US" sz="1200" dirty="0" smtClean="0"/>
                        <a:t>3.8%</a:t>
                      </a:r>
                      <a:endParaRPr lang="en-US" sz="1200" dirty="0"/>
                    </a:p>
                  </a:txBody>
                  <a:tcPr/>
                </a:tc>
                <a:tc>
                  <a:txBody>
                    <a:bodyPr/>
                    <a:lstStyle/>
                    <a:p>
                      <a:pPr algn="ctr"/>
                      <a:r>
                        <a:rPr lang="en-US" sz="1200" dirty="0" smtClean="0"/>
                        <a:t>43.4%</a:t>
                      </a:r>
                      <a:endParaRPr lang="en-US" sz="1200" dirty="0"/>
                    </a:p>
                  </a:txBody>
                  <a:tcPr/>
                </a:tc>
              </a:tr>
              <a:tr h="370840">
                <a:tc>
                  <a:txBody>
                    <a:bodyPr/>
                    <a:lstStyle/>
                    <a:p>
                      <a:r>
                        <a:rPr lang="en-US" sz="1200" b="1" dirty="0" smtClean="0"/>
                        <a:t>Employment Taxes</a:t>
                      </a:r>
                      <a:endParaRPr lang="en-US" sz="1200" b="1" dirty="0"/>
                    </a:p>
                  </a:txBody>
                  <a:tcPr/>
                </a:tc>
                <a:tc>
                  <a:txBody>
                    <a:bodyPr/>
                    <a:lstStyle/>
                    <a:p>
                      <a:r>
                        <a:rPr lang="en-US" sz="1200" dirty="0" smtClean="0"/>
                        <a:t>Employer:	1.45%</a:t>
                      </a:r>
                    </a:p>
                    <a:p>
                      <a:r>
                        <a:rPr lang="en-US" sz="1200" dirty="0" smtClean="0"/>
                        <a:t>Employee:	</a:t>
                      </a:r>
                      <a:r>
                        <a:rPr lang="en-US" sz="1200" i="0" u="sng" dirty="0" smtClean="0"/>
                        <a:t>1.45%</a:t>
                      </a:r>
                    </a:p>
                    <a:p>
                      <a:r>
                        <a:rPr lang="en-US" sz="1200" dirty="0" smtClean="0"/>
                        <a:t>Total:	2.9%</a:t>
                      </a:r>
                      <a:endParaRPr lang="en-US" sz="1200" dirty="0"/>
                    </a:p>
                  </a:txBody>
                  <a:tcPr/>
                </a:tc>
                <a:tc>
                  <a:txBody>
                    <a:bodyPr/>
                    <a:lstStyle/>
                    <a:p>
                      <a:r>
                        <a:rPr lang="en-US" sz="1200" dirty="0" smtClean="0"/>
                        <a:t>Employer:	1.45%</a:t>
                      </a:r>
                    </a:p>
                    <a:p>
                      <a:r>
                        <a:rPr lang="en-US" sz="1200" dirty="0" smtClean="0"/>
                        <a:t>Employee:	</a:t>
                      </a:r>
                      <a:r>
                        <a:rPr lang="en-US" sz="1200" i="0" u="sng" dirty="0" smtClean="0"/>
                        <a:t>2.35%</a:t>
                      </a:r>
                    </a:p>
                    <a:p>
                      <a:r>
                        <a:rPr lang="en-US" sz="1200" dirty="0" smtClean="0"/>
                        <a:t>Total:	            3.8%</a:t>
                      </a:r>
                    </a:p>
                    <a:p>
                      <a:pPr algn="ctr"/>
                      <a:r>
                        <a:rPr lang="en-US" sz="1200" dirty="0" smtClean="0"/>
                        <a:t>(The additional .9% only applies as shown</a:t>
                      </a:r>
                      <a:r>
                        <a:rPr lang="en-US" sz="1200" baseline="0" dirty="0" smtClean="0"/>
                        <a:t> to the right.)</a:t>
                      </a:r>
                      <a:endParaRPr lang="en-US" sz="1200" dirty="0" smtClean="0"/>
                    </a:p>
                    <a:p>
                      <a:endParaRPr lang="en-US" sz="1200" dirty="0"/>
                    </a:p>
                  </a:txBody>
                  <a:tcPr/>
                </a:tc>
                <a:tc>
                  <a:txBody>
                    <a:bodyPr/>
                    <a:lstStyle/>
                    <a:p>
                      <a:pPr algn="ctr"/>
                      <a:r>
                        <a:rPr lang="en-US" sz="1200" dirty="0" smtClean="0"/>
                        <a:t>Additional .9% on</a:t>
                      </a:r>
                      <a:r>
                        <a:rPr lang="en-US" sz="1200" baseline="0" dirty="0" smtClean="0"/>
                        <a:t> wages exceeding $200,000 for single taxpayers and $250,000 or married taxpayers.</a:t>
                      </a:r>
                      <a:endParaRPr lang="en-US" sz="1200" dirty="0"/>
                    </a:p>
                  </a:txBody>
                  <a:tcPr/>
                </a:tc>
                <a:tc>
                  <a:txBody>
                    <a:bodyPr/>
                    <a:lstStyle/>
                    <a:p>
                      <a:pPr algn="ctr"/>
                      <a:r>
                        <a:rPr lang="en-US" sz="1200" dirty="0" smtClean="0"/>
                        <a:t>3.8% total</a:t>
                      </a:r>
                      <a:endParaRPr lang="en-US" sz="1200" dirty="0"/>
                    </a:p>
                  </a:txBody>
                  <a:tcPr/>
                </a:tc>
              </a:tr>
              <a:tr h="370840">
                <a:tc>
                  <a:txBody>
                    <a:bodyPr/>
                    <a:lstStyle/>
                    <a:p>
                      <a:r>
                        <a:rPr lang="en-US" sz="1200" b="1" dirty="0" smtClean="0"/>
                        <a:t>FICA/FUTA Taxes</a:t>
                      </a:r>
                      <a:endParaRPr lang="en-US" sz="1200" b="1" dirty="0"/>
                    </a:p>
                  </a:txBody>
                  <a:tcPr/>
                </a:tc>
                <a:tc>
                  <a:txBody>
                    <a:bodyPr/>
                    <a:lstStyle/>
                    <a:p>
                      <a:pPr algn="ctr"/>
                      <a:r>
                        <a:rPr lang="en-US" sz="1200" dirty="0" smtClean="0"/>
                        <a:t>6.2% Employer/4.2%</a:t>
                      </a:r>
                      <a:r>
                        <a:rPr lang="en-US" sz="1200" baseline="0" dirty="0" smtClean="0"/>
                        <a:t> Employee on wages up to $110,100.</a:t>
                      </a:r>
                      <a:endParaRPr lang="en-US" sz="1200" dirty="0"/>
                    </a:p>
                  </a:txBody>
                  <a:tcPr/>
                </a:tc>
                <a:tc>
                  <a:txBody>
                    <a:bodyPr/>
                    <a:lstStyle/>
                    <a:p>
                      <a:pPr algn="ctr"/>
                      <a:r>
                        <a:rPr lang="en-US" sz="1200" dirty="0" smtClean="0"/>
                        <a:t>6.2%</a:t>
                      </a:r>
                      <a:r>
                        <a:rPr lang="en-US" sz="1200" baseline="0" dirty="0" smtClean="0"/>
                        <a:t> Employer</a:t>
                      </a:r>
                    </a:p>
                    <a:p>
                      <a:pPr algn="ctr"/>
                      <a:r>
                        <a:rPr lang="en-US" sz="1200" baseline="0" dirty="0" smtClean="0"/>
                        <a:t>6.2% Employee on wages up to $113,700.</a:t>
                      </a:r>
                      <a:endParaRPr lang="en-US" sz="1200" dirty="0"/>
                    </a:p>
                  </a:txBody>
                  <a:tcPr/>
                </a:tc>
                <a:tc>
                  <a:txBody>
                    <a:bodyPr/>
                    <a:lstStyle/>
                    <a:p>
                      <a:pPr algn="ctr"/>
                      <a:r>
                        <a:rPr lang="en-US" sz="1200" dirty="0" smtClean="0"/>
                        <a:t>N/A</a:t>
                      </a:r>
                      <a:endParaRPr lang="en-US" sz="1200" dirty="0"/>
                    </a:p>
                  </a:txBody>
                  <a:tcPr/>
                </a:tc>
                <a:tc>
                  <a:txBody>
                    <a:bodyPr/>
                    <a:lstStyle/>
                    <a:p>
                      <a:pPr algn="ctr"/>
                      <a:r>
                        <a:rPr lang="en-US" sz="1200" dirty="0" smtClean="0"/>
                        <a:t>12.4%</a:t>
                      </a:r>
                      <a:r>
                        <a:rPr lang="en-US" sz="1200" baseline="0" dirty="0" smtClean="0"/>
                        <a:t> on wages up to $113,700.</a:t>
                      </a:r>
                      <a:endParaRPr lang="en-US" sz="1200" dirty="0"/>
                    </a:p>
                  </a:txBody>
                  <a:tcPr/>
                </a:tc>
              </a:tr>
              <a:tr h="370840">
                <a:tc>
                  <a:txBody>
                    <a:bodyPr/>
                    <a:lstStyle/>
                    <a:p>
                      <a:r>
                        <a:rPr lang="en-US" sz="1200" b="1" dirty="0" smtClean="0"/>
                        <a:t>Estate Tax</a:t>
                      </a:r>
                      <a:endParaRPr lang="en-US" sz="1200" b="1" dirty="0"/>
                    </a:p>
                  </a:txBody>
                  <a:tcPr/>
                </a:tc>
                <a:tc>
                  <a:txBody>
                    <a:bodyPr/>
                    <a:lstStyle/>
                    <a:p>
                      <a:pPr algn="ctr"/>
                      <a:r>
                        <a:rPr lang="en-US" sz="1200" dirty="0" smtClean="0"/>
                        <a:t>$5,250,000</a:t>
                      </a:r>
                      <a:r>
                        <a:rPr lang="en-US" sz="1200" baseline="0" dirty="0" smtClean="0"/>
                        <a:t> </a:t>
                      </a:r>
                      <a:r>
                        <a:rPr lang="en-US" sz="1200" baseline="0" dirty="0" smtClean="0"/>
                        <a:t>Exemption</a:t>
                      </a:r>
                    </a:p>
                    <a:p>
                      <a:pPr algn="ctr"/>
                      <a:r>
                        <a:rPr lang="en-US" sz="1200" baseline="0" dirty="0" smtClean="0"/>
                        <a:t>35% Rate</a:t>
                      </a:r>
                      <a:endParaRPr lang="en-US" sz="1200" dirty="0"/>
                    </a:p>
                  </a:txBody>
                  <a:tcPr/>
                </a:tc>
                <a:tc>
                  <a:txBody>
                    <a:bodyPr/>
                    <a:lstStyle/>
                    <a:p>
                      <a:pPr algn="ctr"/>
                      <a:r>
                        <a:rPr lang="en-US" sz="1200" smtClean="0"/>
                        <a:t>$5,250,000</a:t>
                      </a:r>
                      <a:endParaRPr lang="en-US" sz="1200" dirty="0" smtClean="0"/>
                    </a:p>
                    <a:p>
                      <a:pPr algn="ctr"/>
                      <a:r>
                        <a:rPr lang="en-US" sz="1200" dirty="0" smtClean="0"/>
                        <a:t>40% Rate</a:t>
                      </a:r>
                      <a:endParaRPr lang="en-US" sz="1200" dirty="0"/>
                    </a:p>
                  </a:txBody>
                  <a:tcPr/>
                </a:tc>
                <a:tc>
                  <a:txBody>
                    <a:bodyPr/>
                    <a:lstStyle/>
                    <a:p>
                      <a:pPr algn="ctr"/>
                      <a:r>
                        <a:rPr lang="en-US" sz="1200" dirty="0" smtClean="0"/>
                        <a:t>N/A</a:t>
                      </a:r>
                      <a:endParaRPr lang="en-US" sz="1200" dirty="0"/>
                    </a:p>
                  </a:txBody>
                  <a:tcPr/>
                </a:tc>
                <a:tc>
                  <a:txBody>
                    <a:bodyPr/>
                    <a:lstStyle/>
                    <a:p>
                      <a:pPr algn="ctr"/>
                      <a:r>
                        <a:rPr lang="en-US" sz="1200" dirty="0" smtClean="0"/>
                        <a:t>40%</a:t>
                      </a:r>
                      <a:endParaRPr lang="en-US" sz="1200" dirty="0"/>
                    </a:p>
                  </a:txBody>
                  <a:tcPr/>
                </a:tc>
              </a:tr>
            </a:tbl>
          </a:graphicData>
        </a:graphic>
      </p:graphicFrame>
      <p:sp>
        <p:nvSpPr>
          <p:cNvPr id="6" name="Slide Number Placeholder 5"/>
          <p:cNvSpPr>
            <a:spLocks noGrp="1"/>
          </p:cNvSpPr>
          <p:nvPr>
            <p:ph type="sldNum" sz="quarter" idx="12"/>
          </p:nvPr>
        </p:nvSpPr>
        <p:spPr>
          <a:xfrm>
            <a:off x="8686800" y="6492875"/>
            <a:ext cx="457200" cy="365125"/>
          </a:xfrm>
        </p:spPr>
        <p:txBody>
          <a:bodyPr/>
          <a:lstStyle/>
          <a:p>
            <a:fld id="{14F5C613-29AF-4EAA-8166-22D33E210C9A}" type="slidenum">
              <a:rPr lang="en-US" smtClean="0"/>
              <a:pPr/>
              <a:t>5</a:t>
            </a:fld>
            <a:endParaRPr lang="en-US"/>
          </a:p>
        </p:txBody>
      </p:sp>
      <p:sp>
        <p:nvSpPr>
          <p:cNvPr id="7" name="TextBox 6"/>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257800"/>
          </a:xfrm>
        </p:spPr>
        <p:txBody>
          <a:bodyPr>
            <a:normAutofit/>
          </a:bodyPr>
          <a:lstStyle/>
          <a:p>
            <a:pPr marL="742950" indent="-742950">
              <a:buFont typeface="+mj-lt"/>
              <a:buAutoNum type="arabicPeriod" startAt="11"/>
            </a:pPr>
            <a:r>
              <a:rPr lang="en-US" sz="2400" dirty="0" smtClean="0"/>
              <a:t>Reduce life insurance </a:t>
            </a:r>
            <a:r>
              <a:rPr lang="en-US" sz="2400" dirty="0" err="1" smtClean="0"/>
              <a:t>coverages</a:t>
            </a:r>
            <a:r>
              <a:rPr lang="en-US" sz="2400" dirty="0" smtClean="0"/>
              <a:t> that might not be necessary due to the increased estate tax exclusion.</a:t>
            </a:r>
          </a:p>
          <a:p>
            <a:endParaRPr lang="en-US" sz="2400" dirty="0" smtClean="0"/>
          </a:p>
          <a:p>
            <a:pPr>
              <a:buNone/>
            </a:pPr>
            <a:endParaRPr lang="en-US" sz="2400" dirty="0" smtClean="0"/>
          </a:p>
        </p:txBody>
      </p:sp>
      <p:sp>
        <p:nvSpPr>
          <p:cNvPr id="2" name="Title 1"/>
          <p:cNvSpPr>
            <a:spLocks noGrp="1"/>
          </p:cNvSpPr>
          <p:nvPr>
            <p:ph type="title"/>
          </p:nvPr>
        </p:nvSpPr>
        <p:spPr>
          <a:xfrm>
            <a:off x="0" y="0"/>
            <a:ext cx="9144000" cy="1051560"/>
          </a:xfrm>
        </p:spPr>
        <p:txBody>
          <a:bodyPr>
            <a:normAutofit fontScale="90000"/>
          </a:bodyPr>
          <a:lstStyle/>
          <a:p>
            <a:r>
              <a:rPr lang="en-US" dirty="0" smtClean="0"/>
              <a:t>Action Checklist for 2013 Estate and Entity/Asset Structuring Update</a:t>
            </a:r>
            <a:endParaRPr lang="en-US" dirty="0"/>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50</a:t>
            </a:fld>
            <a:endParaRPr lang="en-US"/>
          </a:p>
        </p:txBody>
      </p:sp>
      <p:sp>
        <p:nvSpPr>
          <p:cNvPr id="5" name="TextBox 4"/>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6481763"/>
          </a:xfrm>
          <a:prstGeom prst="rect">
            <a:avLst/>
          </a:prstGeom>
          <a:noFill/>
        </p:spPr>
        <p:txBody>
          <a:bodyPr>
            <a:normAutofit fontScale="62500" lnSpcReduction="20000"/>
          </a:bodyPr>
          <a:lstStyle/>
          <a:p>
            <a:pPr algn="ctr" fontAlgn="auto">
              <a:spcBef>
                <a:spcPts val="0"/>
              </a:spcBef>
              <a:spcAft>
                <a:spcPts val="0"/>
              </a:spcAft>
              <a:defRPr/>
            </a:pPr>
            <a:r>
              <a:rPr lang="en-US" sz="2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WHAT TO DO WITH LIFE INSURANCE THAT WAS ACQUIRED TO REPLACE ESTATE TAX LOSSES: </a:t>
            </a:r>
            <a:r>
              <a:rPr lang="en-US" sz="26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TIME  </a:t>
            </a:r>
            <a:r>
              <a:rPr lang="en-US" sz="2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TO DROP THIS COVERAGE OR STOP MAKING PAYMENTS FOR NOW?</a:t>
            </a:r>
          </a:p>
          <a:p>
            <a:pPr fontAlgn="auto">
              <a:spcBef>
                <a:spcPts val="0"/>
              </a:spcBef>
              <a:spcAft>
                <a:spcPts val="0"/>
              </a:spcAft>
              <a:defRPr/>
            </a:pPr>
            <a:r>
              <a:rPr lang="en-US" dirty="0">
                <a:latin typeface="+mn-lt"/>
                <a:cs typeface="+mn-cs"/>
              </a:rPr>
              <a:t> </a:t>
            </a:r>
          </a:p>
          <a:p>
            <a:pPr fontAlgn="auto">
              <a:spcBef>
                <a:spcPts val="0"/>
              </a:spcBef>
              <a:spcAft>
                <a:spcPts val="0"/>
              </a:spcAft>
              <a:defRPr/>
            </a:pPr>
            <a:r>
              <a:rPr lang="en-US" dirty="0">
                <a:latin typeface="+mn-lt"/>
                <a:cs typeface="+mn-cs"/>
              </a:rPr>
              <a:t>	</a:t>
            </a:r>
            <a:r>
              <a:rPr lang="en-US" sz="1900" dirty="0">
                <a:latin typeface="+mn-lt"/>
                <a:cs typeface="+mn-cs"/>
              </a:rPr>
              <a:t>This can be a complicated question.  Many clients have purchased second-to-die or individual life insurance policies, and have placed them under life insurance trusts to facilitate having value to replace the federal estate tax.  No one is able to predict what may happen with the estate tax law in 2013 or thereafter, but if the exclusions remain at </a:t>
            </a:r>
            <a:r>
              <a:rPr lang="en-US" sz="1900" dirty="0" smtClean="0">
                <a:latin typeface="+mn-lt"/>
                <a:cs typeface="+mn-cs"/>
              </a:rPr>
              <a:t>$5,250,000 </a:t>
            </a:r>
            <a:r>
              <a:rPr lang="en-US" sz="1900" dirty="0">
                <a:latin typeface="+mn-lt"/>
                <a:cs typeface="+mn-cs"/>
              </a:rPr>
              <a:t>per person and continue to be adjusted for CPI, we expect many taxpayers will no longer find it worthwhile to pay premiums in exchange for life insurance death benefits that they will never live to enjoy.</a:t>
            </a:r>
          </a:p>
          <a:p>
            <a:pPr fontAlgn="auto">
              <a:spcBef>
                <a:spcPts val="0"/>
              </a:spcBef>
              <a:spcAft>
                <a:spcPts val="0"/>
              </a:spcAft>
              <a:defRPr/>
            </a:pPr>
            <a:r>
              <a:rPr lang="en-US" sz="1900" dirty="0">
                <a:latin typeface="+mn-lt"/>
                <a:cs typeface="+mn-cs"/>
              </a:rPr>
              <a:t> </a:t>
            </a:r>
          </a:p>
          <a:p>
            <a:pPr fontAlgn="auto">
              <a:spcBef>
                <a:spcPts val="0"/>
              </a:spcBef>
              <a:spcAft>
                <a:spcPts val="0"/>
              </a:spcAft>
              <a:defRPr/>
            </a:pPr>
            <a:r>
              <a:rPr lang="en-US" sz="1900" dirty="0">
                <a:latin typeface="+mn-lt"/>
                <a:cs typeface="+mn-cs"/>
              </a:rPr>
              <a:t>	On the other hand, life insurance proceeds can still be useful to family members, and even if the federal estate tax disappears or even remains at </a:t>
            </a:r>
            <a:r>
              <a:rPr lang="en-US" sz="1900" dirty="0" smtClean="0">
                <a:latin typeface="+mn-lt"/>
                <a:cs typeface="+mn-cs"/>
              </a:rPr>
              <a:t>$5,250,000 </a:t>
            </a:r>
            <a:r>
              <a:rPr lang="en-US" sz="1900" dirty="0">
                <a:latin typeface="+mn-lt"/>
                <a:cs typeface="+mn-cs"/>
              </a:rPr>
              <a:t>per person exclusions, future legislation could always modify these provisions.</a:t>
            </a:r>
          </a:p>
          <a:p>
            <a:pPr fontAlgn="auto">
              <a:spcBef>
                <a:spcPts val="0"/>
              </a:spcBef>
              <a:spcAft>
                <a:spcPts val="0"/>
              </a:spcAft>
              <a:defRPr/>
            </a:pPr>
            <a:r>
              <a:rPr lang="en-US" sz="1900" dirty="0">
                <a:latin typeface="+mn-lt"/>
                <a:cs typeface="+mn-cs"/>
              </a:rPr>
              <a:t> </a:t>
            </a:r>
          </a:p>
          <a:p>
            <a:pPr fontAlgn="auto">
              <a:spcBef>
                <a:spcPts val="0"/>
              </a:spcBef>
              <a:spcAft>
                <a:spcPts val="0"/>
              </a:spcAft>
              <a:defRPr/>
            </a:pPr>
            <a:r>
              <a:rPr lang="en-US" sz="1900" dirty="0">
                <a:latin typeface="+mn-lt"/>
                <a:cs typeface="+mn-cs"/>
              </a:rPr>
              <a:t>	Some clients have flexible permanent life insurance policies, under which they face negligible negative consequences if they stop making premium payments for a year or two.  The insurance carrier can determine what the financial repercussions will be if the client skips a year or two of payments, so the client can decide whether it is worthwhile to do so.</a:t>
            </a:r>
          </a:p>
          <a:p>
            <a:pPr fontAlgn="auto">
              <a:spcBef>
                <a:spcPts val="0"/>
              </a:spcBef>
              <a:spcAft>
                <a:spcPts val="0"/>
              </a:spcAft>
              <a:defRPr/>
            </a:pPr>
            <a:r>
              <a:rPr lang="en-US" sz="1900" dirty="0">
                <a:latin typeface="+mn-lt"/>
                <a:cs typeface="+mn-cs"/>
              </a:rPr>
              <a:t> </a:t>
            </a:r>
          </a:p>
          <a:p>
            <a:pPr fontAlgn="auto">
              <a:spcBef>
                <a:spcPts val="0"/>
              </a:spcBef>
              <a:spcAft>
                <a:spcPts val="0"/>
              </a:spcAft>
              <a:defRPr/>
            </a:pPr>
            <a:r>
              <a:rPr lang="en-US" sz="1900" dirty="0">
                <a:latin typeface="+mn-lt"/>
                <a:cs typeface="+mn-cs"/>
              </a:rPr>
              <a:t>	Some clients have guaranteed premium products, where notwithstanding a policy’s performance, the carrier agrees to pay the death benefit as long as all premiums are timely paid.  Policyholders should not skip premium payments on these products, which have been offered by many carriers, including John Hancock, Pacific Mutual, and ING.</a:t>
            </a:r>
          </a:p>
          <a:p>
            <a:pPr fontAlgn="auto">
              <a:spcBef>
                <a:spcPts val="0"/>
              </a:spcBef>
              <a:spcAft>
                <a:spcPts val="0"/>
              </a:spcAft>
              <a:defRPr/>
            </a:pPr>
            <a:r>
              <a:rPr lang="en-US" sz="1900" dirty="0">
                <a:latin typeface="+mn-lt"/>
                <a:cs typeface="+mn-cs"/>
              </a:rPr>
              <a:t> </a:t>
            </a:r>
          </a:p>
          <a:p>
            <a:pPr fontAlgn="auto">
              <a:spcBef>
                <a:spcPts val="0"/>
              </a:spcBef>
              <a:spcAft>
                <a:spcPts val="0"/>
              </a:spcAft>
              <a:defRPr/>
            </a:pPr>
            <a:r>
              <a:rPr lang="en-US" sz="1900" dirty="0">
                <a:latin typeface="+mn-lt"/>
                <a:cs typeface="+mn-cs"/>
              </a:rPr>
              <a:t>	Many life insurance policies have significant surrender charges, and clients are disappointed to find that when they cash the policies in, they receive much less than they paid in premiums over the years.  As a result, families are often best served by reducing the death benefit of a policy in lieu of terminating it.  Then the cash value existing in the policy can grow, or at least reduce the rate of depletion, to have the best possible expected future value for the family.</a:t>
            </a:r>
          </a:p>
          <a:p>
            <a:pPr fontAlgn="auto">
              <a:spcBef>
                <a:spcPts val="0"/>
              </a:spcBef>
              <a:spcAft>
                <a:spcPts val="0"/>
              </a:spcAft>
              <a:defRPr/>
            </a:pPr>
            <a:r>
              <a:rPr lang="en-US" sz="1900" dirty="0">
                <a:latin typeface="+mn-lt"/>
                <a:cs typeface="+mn-cs"/>
              </a:rPr>
              <a:t> </a:t>
            </a:r>
          </a:p>
          <a:p>
            <a:pPr fontAlgn="auto">
              <a:spcBef>
                <a:spcPts val="0"/>
              </a:spcBef>
              <a:spcAft>
                <a:spcPts val="0"/>
              </a:spcAft>
              <a:defRPr/>
            </a:pPr>
            <a:r>
              <a:rPr lang="en-US" sz="1900" dirty="0">
                <a:latin typeface="+mn-lt"/>
                <a:cs typeface="+mn-cs"/>
              </a:rPr>
              <a:t>	Many life insurance policies have a feature whereby the dividends earned within the policy are applied to purchase more life coverage, so the death benefit increases gradually each year.  A carrier or agency can forecast what the premiums and/or cash value amounts under the policy will be if the death benefit no longer increases, by reason of paid up additions being applied to reduce premiums or increase cash values.</a:t>
            </a:r>
          </a:p>
          <a:p>
            <a:pPr fontAlgn="auto">
              <a:spcBef>
                <a:spcPts val="0"/>
              </a:spcBef>
              <a:spcAft>
                <a:spcPts val="0"/>
              </a:spcAft>
              <a:defRPr/>
            </a:pPr>
            <a:r>
              <a:rPr lang="en-US" sz="1900" dirty="0">
                <a:latin typeface="+mn-lt"/>
                <a:cs typeface="+mn-cs"/>
              </a:rPr>
              <a:t> </a:t>
            </a:r>
          </a:p>
          <a:p>
            <a:pPr fontAlgn="auto">
              <a:spcBef>
                <a:spcPts val="0"/>
              </a:spcBef>
              <a:spcAft>
                <a:spcPts val="0"/>
              </a:spcAft>
              <a:defRPr/>
            </a:pPr>
            <a:r>
              <a:rPr lang="en-US" sz="1900" dirty="0">
                <a:latin typeface="+mn-lt"/>
                <a:cs typeface="+mn-cs"/>
              </a:rPr>
              <a:t>	Clients whose health has declined since acquiring policies might consider selling them to </a:t>
            </a:r>
            <a:r>
              <a:rPr lang="en-US" sz="1900" dirty="0" err="1">
                <a:latin typeface="+mn-lt"/>
                <a:cs typeface="+mn-cs"/>
              </a:rPr>
              <a:t>viatical</a:t>
            </a:r>
            <a:r>
              <a:rPr lang="en-US" sz="1900" dirty="0">
                <a:latin typeface="+mn-lt"/>
                <a:cs typeface="+mn-cs"/>
              </a:rPr>
              <a:t> organizations, which commonly purchase these though the same licensed agents who sold them to the client in the first place.</a:t>
            </a:r>
            <a:endParaRPr lang="en-US" dirty="0">
              <a:latin typeface="+mn-lt"/>
              <a:cs typeface="+mn-cs"/>
            </a:endParaRPr>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51</a:t>
            </a:fld>
            <a:endParaRPr lang="en-US" dirty="0"/>
          </a:p>
        </p:txBody>
      </p:sp>
      <p:sp>
        <p:nvSpPr>
          <p:cNvPr id="5" name="TextBox 4"/>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itle 1"/>
          <p:cNvSpPr txBox="1">
            <a:spLocks/>
          </p:cNvSpPr>
          <p:nvPr/>
        </p:nvSpPr>
        <p:spPr bwMode="auto">
          <a:xfrm>
            <a:off x="-28575" y="4763"/>
            <a:ext cx="9172575" cy="473075"/>
          </a:xfrm>
          <a:prstGeom prst="rect">
            <a:avLst/>
          </a:prstGeom>
          <a:noFill/>
          <a:ln w="9525">
            <a:noFill/>
            <a:miter lim="800000"/>
            <a:headEnd/>
            <a:tailEnd/>
          </a:ln>
        </p:spPr>
        <p:txBody>
          <a:bodyPr/>
          <a:lstStyle/>
          <a:p>
            <a:pPr algn="ct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BUYING CONVERTIBLE TERM INSURANCE</a:t>
            </a:r>
          </a:p>
        </p:txBody>
      </p:sp>
      <p:sp>
        <p:nvSpPr>
          <p:cNvPr id="41987" name="Rectangle 3"/>
          <p:cNvSpPr txBox="1">
            <a:spLocks noChangeArrowheads="1"/>
          </p:cNvSpPr>
          <p:nvPr/>
        </p:nvSpPr>
        <p:spPr bwMode="auto">
          <a:xfrm>
            <a:off x="0" y="914400"/>
            <a:ext cx="9144000" cy="5562600"/>
          </a:xfrm>
          <a:prstGeom prst="rect">
            <a:avLst/>
          </a:prstGeom>
          <a:noFill/>
          <a:ln w="9525">
            <a:noFill/>
            <a:miter lim="800000"/>
            <a:headEnd/>
            <a:tailEnd/>
          </a:ln>
        </p:spPr>
        <p:txBody>
          <a:bodyPr>
            <a:normAutofit fontScale="92500"/>
          </a:bodyPr>
          <a:lstStyle/>
          <a:p>
            <a:pPr marL="342900" indent="-342900" fontAlgn="auto">
              <a:lnSpc>
                <a:spcPct val="90000"/>
              </a:lnSpc>
              <a:spcBef>
                <a:spcPct val="20000"/>
              </a:spcBef>
              <a:spcAft>
                <a:spcPts val="0"/>
              </a:spcAft>
              <a:buFont typeface="Arial" pitchFamily="34" charset="0"/>
              <a:buChar char="•"/>
              <a:defRPr/>
            </a:pPr>
            <a:r>
              <a:rPr lang="en-US" sz="2400" dirty="0">
                <a:latin typeface="Times New Roman" pitchFamily="18" charset="0"/>
                <a:cs typeface="Times New Roman" pitchFamily="18" charset="0"/>
              </a:rPr>
              <a:t>You can ask an independent agent who writes for many carriers to have the client take the physical so that they can get quotes from several carriers. </a:t>
            </a:r>
            <a:endParaRPr lang="en-US" sz="2400" dirty="0" smtClean="0">
              <a:latin typeface="Times New Roman" pitchFamily="18" charset="0"/>
              <a:cs typeface="Times New Roman" pitchFamily="18" charset="0"/>
            </a:endParaRPr>
          </a:p>
          <a:p>
            <a:pPr marL="342900" indent="-342900" fontAlgn="auto">
              <a:lnSpc>
                <a:spcPct val="90000"/>
              </a:lnSpc>
              <a:spcBef>
                <a:spcPct val="20000"/>
              </a:spcBef>
              <a:spcAft>
                <a:spcPts val="0"/>
              </a:spcAft>
              <a:buFont typeface="Arial" pitchFamily="34" charset="0"/>
              <a:buChar char="•"/>
              <a:defRPr/>
            </a:pPr>
            <a:endParaRPr lang="en-US" sz="2400" dirty="0">
              <a:latin typeface="Times New Roman" pitchFamily="18" charset="0"/>
              <a:cs typeface="Times New Roman" pitchFamily="18" charset="0"/>
            </a:endParaRPr>
          </a:p>
          <a:p>
            <a:pPr marL="342900" indent="-342900" fontAlgn="auto">
              <a:lnSpc>
                <a:spcPct val="90000"/>
              </a:lnSpc>
              <a:spcBef>
                <a:spcPct val="20000"/>
              </a:spcBef>
              <a:spcAft>
                <a:spcPts val="0"/>
              </a:spcAft>
              <a:buFont typeface="Arial" pitchFamily="34" charset="0"/>
              <a:buChar char="•"/>
              <a:defRPr/>
            </a:pPr>
            <a:r>
              <a:rPr lang="en-US" sz="2400" dirty="0">
                <a:latin typeface="Times New Roman" pitchFamily="18" charset="0"/>
                <a:cs typeface="Times New Roman" pitchFamily="18" charset="0"/>
              </a:rPr>
              <a:t>You can ask that all results and quotes be confidential and not given to the bureau that all carriers belong to and share information with. Once a carrier turns the client down or </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rates" the client all other carriers know. </a:t>
            </a:r>
          </a:p>
          <a:p>
            <a:pPr marL="342900" indent="-342900" fontAlgn="auto">
              <a:lnSpc>
                <a:spcPct val="90000"/>
              </a:lnSpc>
              <a:spcBef>
                <a:spcPct val="20000"/>
              </a:spcBef>
              <a:spcAft>
                <a:spcPts val="0"/>
              </a:spcAft>
              <a:buFont typeface="Arial" pitchFamily="34" charset="0"/>
              <a:buChar char="•"/>
              <a:defRPr/>
            </a:pPr>
            <a:endParaRPr lang="en-US" sz="2400" dirty="0" smtClean="0">
              <a:latin typeface="Times New Roman" pitchFamily="18" charset="0"/>
              <a:cs typeface="Times New Roman" pitchFamily="18" charset="0"/>
            </a:endParaRPr>
          </a:p>
          <a:p>
            <a:pPr marL="342900" indent="-342900" fontAlgn="auto">
              <a:lnSpc>
                <a:spcPct val="90000"/>
              </a:lnSpc>
              <a:spcBef>
                <a:spcPct val="20000"/>
              </a:spcBef>
              <a:spcAft>
                <a:spcPts val="0"/>
              </a:spcAft>
              <a:buFont typeface="Arial" pitchFamily="34" charset="0"/>
              <a:buChar char="•"/>
              <a:defRPr/>
            </a:pP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is called an "informal application" and then the carriers can each give informal quotes for term coverage. If the client likes the quote then he or she can buy it. </a:t>
            </a:r>
          </a:p>
          <a:p>
            <a:pPr marL="342900" indent="-342900" fontAlgn="auto">
              <a:lnSpc>
                <a:spcPct val="90000"/>
              </a:lnSpc>
              <a:spcBef>
                <a:spcPct val="20000"/>
              </a:spcBef>
              <a:spcAft>
                <a:spcPts val="0"/>
              </a:spcAft>
              <a:buFont typeface="Arial" pitchFamily="34" charset="0"/>
              <a:buChar char="•"/>
              <a:defRPr/>
            </a:pPr>
            <a:endParaRPr lang="en-US" sz="2400" dirty="0" smtClean="0">
              <a:latin typeface="Times New Roman" pitchFamily="18" charset="0"/>
              <a:cs typeface="Times New Roman" pitchFamily="18" charset="0"/>
            </a:endParaRPr>
          </a:p>
          <a:p>
            <a:pPr marL="342900" indent="-342900" fontAlgn="auto">
              <a:lnSpc>
                <a:spcPct val="90000"/>
              </a:lnSpc>
              <a:spcBef>
                <a:spcPct val="20000"/>
              </a:spcBef>
              <a:spcAft>
                <a:spcPts val="0"/>
              </a:spcAft>
              <a:buFont typeface="Arial" pitchFamily="34" charset="0"/>
              <a:buChar char="•"/>
              <a:defRPr/>
            </a:pPr>
            <a:r>
              <a:rPr lang="en-US" sz="2400" dirty="0" smtClean="0">
                <a:latin typeface="Times New Roman" pitchFamily="18" charset="0"/>
                <a:cs typeface="Times New Roman" pitchFamily="18" charset="0"/>
              </a:rPr>
              <a:t>You </a:t>
            </a:r>
            <a:r>
              <a:rPr lang="en-US" sz="2400" dirty="0">
                <a:latin typeface="Times New Roman" pitchFamily="18" charset="0"/>
                <a:cs typeface="Times New Roman" pitchFamily="18" charset="0"/>
              </a:rPr>
              <a:t>might spread this among 2 or 3 carriers in case one goes under. </a:t>
            </a:r>
          </a:p>
          <a:p>
            <a:pPr marL="342900" indent="-342900" fontAlgn="auto">
              <a:lnSpc>
                <a:spcPct val="90000"/>
              </a:lnSpc>
              <a:spcBef>
                <a:spcPct val="20000"/>
              </a:spcBef>
              <a:spcAft>
                <a:spcPts val="0"/>
              </a:spcAft>
              <a:buFont typeface="Arial" pitchFamily="34" charset="0"/>
              <a:buChar char="•"/>
              <a:defRPr/>
            </a:pPr>
            <a:endParaRPr lang="en-US" sz="2400" dirty="0" smtClean="0">
              <a:latin typeface="Times New Roman" pitchFamily="18" charset="0"/>
              <a:cs typeface="Times New Roman" pitchFamily="18" charset="0"/>
            </a:endParaRPr>
          </a:p>
          <a:p>
            <a:pPr marL="342900" indent="-342900" fontAlgn="auto">
              <a:lnSpc>
                <a:spcPct val="90000"/>
              </a:lnSpc>
              <a:spcBef>
                <a:spcPct val="20000"/>
              </a:spcBef>
              <a:spcAft>
                <a:spcPts val="0"/>
              </a:spcAft>
              <a:buFont typeface="Arial" pitchFamily="34" charset="0"/>
              <a:buChar char="•"/>
              <a:defRPr/>
            </a:pPr>
            <a:r>
              <a:rPr lang="en-US" sz="2400" dirty="0" smtClean="0">
                <a:latin typeface="Times New Roman" pitchFamily="18" charset="0"/>
                <a:cs typeface="Times New Roman" pitchFamily="18" charset="0"/>
              </a:rPr>
              <a:t>Sample </a:t>
            </a:r>
            <a:r>
              <a:rPr lang="en-US" sz="2400" dirty="0">
                <a:latin typeface="Times New Roman" pitchFamily="18" charset="0"/>
                <a:cs typeface="Times New Roman" pitchFamily="18" charset="0"/>
              </a:rPr>
              <a:t>term rates for "preferred", "standard" and "standard smoker" individuals at ages 35, 40, 45, 50 and 55 are as follows:</a:t>
            </a:r>
          </a:p>
        </p:txBody>
      </p:sp>
      <p:sp>
        <p:nvSpPr>
          <p:cNvPr id="5"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52</a:t>
            </a:fld>
            <a:endParaRPr lang="en-US" dirty="0"/>
          </a:p>
        </p:txBody>
      </p:sp>
      <p:sp>
        <p:nvSpPr>
          <p:cNvPr id="6" name="TextBox 5"/>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0" y="0"/>
            <a:ext cx="9144000" cy="403225"/>
          </a:xfrm>
          <a:prstGeom prst="rect">
            <a:avLst/>
          </a:prstGeom>
          <a:noFill/>
          <a:ln w="9525">
            <a:noFill/>
            <a:miter lim="800000"/>
            <a:headEnd/>
            <a:tailEnd/>
          </a:ln>
        </p:spPr>
        <p:txBody>
          <a:bodyPr lIns="79234" tIns="39617" rIns="79234" bIns="39617">
            <a:spAutoFit/>
          </a:bodyPr>
          <a:lstStyle/>
          <a:p>
            <a:pPr algn="ctr" defTabSz="711200">
              <a:spcBef>
                <a:spcPct val="50000"/>
              </a:spcBef>
            </a:pP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BUYING TERM INSURANCE</a:t>
            </a:r>
          </a:p>
        </p:txBody>
      </p:sp>
      <p:graphicFrame>
        <p:nvGraphicFramePr>
          <p:cNvPr id="4" name="Table 3"/>
          <p:cNvGraphicFramePr>
            <a:graphicFrameLocks noGrp="1"/>
          </p:cNvGraphicFramePr>
          <p:nvPr/>
        </p:nvGraphicFramePr>
        <p:xfrm>
          <a:off x="161925" y="650875"/>
          <a:ext cx="8839199" cy="4419597"/>
        </p:xfrm>
        <a:graphic>
          <a:graphicData uri="http://schemas.openxmlformats.org/drawingml/2006/table">
            <a:tbl>
              <a:tblPr firstRow="1" bandRow="1">
                <a:tableStyleId>{5940675A-B579-460E-94D1-54222C63F5DA}</a:tableStyleId>
              </a:tblPr>
              <a:tblGrid>
                <a:gridCol w="2209799"/>
                <a:gridCol w="1104900"/>
                <a:gridCol w="1104900"/>
                <a:gridCol w="1104900"/>
                <a:gridCol w="1104900"/>
                <a:gridCol w="1104900"/>
                <a:gridCol w="1104900"/>
              </a:tblGrid>
              <a:tr h="406805">
                <a:tc gridSpan="7">
                  <a:txBody>
                    <a:bodyPr/>
                    <a:lstStyle/>
                    <a:p>
                      <a:pPr algn="ctr"/>
                      <a:r>
                        <a:rPr lang="en-US" sz="1800" b="1" u="sng" baseline="0" dirty="0" smtClean="0"/>
                        <a:t>AGE 30</a:t>
                      </a:r>
                      <a:endParaRPr lang="en-US" sz="18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00959">
                <a:tc>
                  <a:txBody>
                    <a:bodyPr/>
                    <a:lstStyle/>
                    <a:p>
                      <a:endParaRPr lang="en-US" sz="1200" dirty="0"/>
                    </a:p>
                  </a:txBody>
                  <a:tcPr marT="45713" marB="45713"/>
                </a:tc>
                <a:tc gridSpan="2">
                  <a:txBody>
                    <a:bodyPr/>
                    <a:lstStyle/>
                    <a:p>
                      <a:pPr algn="ctr"/>
                      <a:r>
                        <a:rPr lang="en-US" sz="1200" b="1" u="sng" dirty="0" smtClean="0"/>
                        <a:t>PREFERRED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 SMOKER</a:t>
                      </a:r>
                      <a:endParaRPr lang="en-US" sz="1200" b="1" u="sng" dirty="0"/>
                    </a:p>
                  </a:txBody>
                  <a:tcPr marT="45713" marB="45713"/>
                </a:tc>
                <a:tc hMerge="1">
                  <a:txBody>
                    <a:bodyPr/>
                    <a:lstStyle/>
                    <a:p>
                      <a:endParaRPr lang="en-US"/>
                    </a:p>
                  </a:txBody>
                  <a:tcPr/>
                </a:tc>
              </a:tr>
              <a:tr h="300959">
                <a:tc>
                  <a:txBody>
                    <a:bodyPr/>
                    <a:lstStyle/>
                    <a:p>
                      <a:endParaRPr lang="en-US" sz="1200"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r>
              <a:tr h="300959">
                <a:tc>
                  <a:txBody>
                    <a:bodyPr/>
                    <a:lstStyle/>
                    <a:p>
                      <a:r>
                        <a:rPr lang="en-US" sz="1200" dirty="0" smtClean="0"/>
                        <a:t>10 Year</a:t>
                      </a:r>
                      <a:r>
                        <a:rPr lang="en-US" sz="1200" baseline="0" dirty="0" smtClean="0"/>
                        <a:t> Term</a:t>
                      </a:r>
                      <a:endParaRPr lang="en-US" sz="1200" dirty="0"/>
                    </a:p>
                  </a:txBody>
                  <a:tcPr marT="45713" marB="45713"/>
                </a:tc>
                <a:tc>
                  <a:txBody>
                    <a:bodyPr/>
                    <a:lstStyle/>
                    <a:p>
                      <a:r>
                        <a:rPr lang="en-US" sz="1200" dirty="0" smtClean="0"/>
                        <a:t>$378</a:t>
                      </a:r>
                      <a:endParaRPr lang="en-US" sz="1200" dirty="0"/>
                    </a:p>
                  </a:txBody>
                  <a:tcPr marT="45713" marB="45713"/>
                </a:tc>
                <a:tc>
                  <a:txBody>
                    <a:bodyPr/>
                    <a:lstStyle/>
                    <a:p>
                      <a:r>
                        <a:rPr lang="en-US" sz="1200" dirty="0" smtClean="0"/>
                        <a:t>$328</a:t>
                      </a:r>
                      <a:endParaRPr lang="en-US" sz="1200" dirty="0"/>
                    </a:p>
                  </a:txBody>
                  <a:tcPr marT="45713" marB="45713"/>
                </a:tc>
                <a:tc>
                  <a:txBody>
                    <a:bodyPr/>
                    <a:lstStyle/>
                    <a:p>
                      <a:r>
                        <a:rPr lang="en-US" sz="1200" dirty="0" smtClean="0"/>
                        <a:t>$658</a:t>
                      </a:r>
                      <a:endParaRPr lang="en-US" sz="1200" dirty="0"/>
                    </a:p>
                  </a:txBody>
                  <a:tcPr marT="45713" marB="45713"/>
                </a:tc>
                <a:tc>
                  <a:txBody>
                    <a:bodyPr/>
                    <a:lstStyle/>
                    <a:p>
                      <a:r>
                        <a:rPr lang="en-US" sz="1200" dirty="0" smtClean="0"/>
                        <a:t>$518</a:t>
                      </a:r>
                      <a:endParaRPr lang="en-US" sz="1200" dirty="0"/>
                    </a:p>
                  </a:txBody>
                  <a:tcPr marT="45713" marB="45713"/>
                </a:tc>
                <a:tc>
                  <a:txBody>
                    <a:bodyPr/>
                    <a:lstStyle/>
                    <a:p>
                      <a:r>
                        <a:rPr lang="en-US" sz="1200" dirty="0" smtClean="0"/>
                        <a:t>$1,548</a:t>
                      </a:r>
                      <a:endParaRPr lang="en-US" sz="1200" dirty="0"/>
                    </a:p>
                  </a:txBody>
                  <a:tcPr marT="45713" marB="45713"/>
                </a:tc>
                <a:tc>
                  <a:txBody>
                    <a:bodyPr/>
                    <a:lstStyle/>
                    <a:p>
                      <a:r>
                        <a:rPr lang="en-US" sz="1200" dirty="0" smtClean="0"/>
                        <a:t>$1,218</a:t>
                      </a:r>
                      <a:endParaRPr lang="en-US" sz="1200" dirty="0"/>
                    </a:p>
                  </a:txBody>
                  <a:tcPr marT="45713" marB="45713"/>
                </a:tc>
              </a:tr>
              <a:tr h="300959">
                <a:tc>
                  <a:txBody>
                    <a:bodyPr/>
                    <a:lstStyle/>
                    <a:p>
                      <a:r>
                        <a:rPr lang="en-US" sz="1200" dirty="0" smtClean="0"/>
                        <a:t>15</a:t>
                      </a:r>
                      <a:r>
                        <a:rPr lang="en-US" sz="1200" baseline="0" dirty="0" smtClean="0"/>
                        <a:t> Year Term</a:t>
                      </a:r>
                      <a:endParaRPr lang="en-US" sz="1200" dirty="0"/>
                    </a:p>
                  </a:txBody>
                  <a:tcPr marT="45713" marB="45713"/>
                </a:tc>
                <a:tc>
                  <a:txBody>
                    <a:bodyPr/>
                    <a:lstStyle/>
                    <a:p>
                      <a:r>
                        <a:rPr lang="en-US" sz="1200" dirty="0" smtClean="0"/>
                        <a:t>$458</a:t>
                      </a:r>
                      <a:endParaRPr lang="en-US" sz="1200" dirty="0"/>
                    </a:p>
                  </a:txBody>
                  <a:tcPr marT="45713" marB="45713"/>
                </a:tc>
                <a:tc>
                  <a:txBody>
                    <a:bodyPr/>
                    <a:lstStyle/>
                    <a:p>
                      <a:r>
                        <a:rPr lang="en-US" sz="1200" dirty="0" smtClean="0"/>
                        <a:t>$398</a:t>
                      </a:r>
                      <a:endParaRPr lang="en-US" sz="1200" dirty="0"/>
                    </a:p>
                  </a:txBody>
                  <a:tcPr marT="45713" marB="45713"/>
                </a:tc>
                <a:tc>
                  <a:txBody>
                    <a:bodyPr/>
                    <a:lstStyle/>
                    <a:p>
                      <a:r>
                        <a:rPr lang="en-US" sz="1200" dirty="0" smtClean="0"/>
                        <a:t>$768</a:t>
                      </a:r>
                      <a:endParaRPr lang="en-US" sz="1200" dirty="0"/>
                    </a:p>
                  </a:txBody>
                  <a:tcPr marT="45713" marB="45713"/>
                </a:tc>
                <a:tc>
                  <a:txBody>
                    <a:bodyPr/>
                    <a:lstStyle/>
                    <a:p>
                      <a:r>
                        <a:rPr lang="en-US" sz="1200" dirty="0" smtClean="0"/>
                        <a:t>$688</a:t>
                      </a:r>
                      <a:endParaRPr lang="en-US" sz="1200" dirty="0"/>
                    </a:p>
                  </a:txBody>
                  <a:tcPr marT="45713" marB="45713"/>
                </a:tc>
                <a:tc>
                  <a:txBody>
                    <a:bodyPr/>
                    <a:lstStyle/>
                    <a:p>
                      <a:r>
                        <a:rPr lang="en-US" sz="1200" dirty="0" smtClean="0"/>
                        <a:t>$1,918</a:t>
                      </a:r>
                      <a:endParaRPr lang="en-US" sz="1200" dirty="0"/>
                    </a:p>
                  </a:txBody>
                  <a:tcPr marT="45713" marB="45713"/>
                </a:tc>
                <a:tc>
                  <a:txBody>
                    <a:bodyPr/>
                    <a:lstStyle/>
                    <a:p>
                      <a:r>
                        <a:rPr lang="en-US" sz="1200" dirty="0" smtClean="0"/>
                        <a:t>$1,438</a:t>
                      </a:r>
                      <a:endParaRPr lang="en-US" sz="1200" dirty="0"/>
                    </a:p>
                  </a:txBody>
                  <a:tcPr marT="45713" marB="45713"/>
                </a:tc>
              </a:tr>
              <a:tr h="300959">
                <a:tc>
                  <a:txBody>
                    <a:bodyPr/>
                    <a:lstStyle/>
                    <a:p>
                      <a:r>
                        <a:rPr lang="en-US" sz="1200" dirty="0" smtClean="0"/>
                        <a:t>20 Year Term</a:t>
                      </a:r>
                      <a:endParaRPr lang="en-US" sz="1200" dirty="0"/>
                    </a:p>
                  </a:txBody>
                  <a:tcPr marT="45713" marB="45713"/>
                </a:tc>
                <a:tc>
                  <a:txBody>
                    <a:bodyPr/>
                    <a:lstStyle/>
                    <a:p>
                      <a:r>
                        <a:rPr lang="en-US" sz="1200" dirty="0" smtClean="0"/>
                        <a:t>$608</a:t>
                      </a:r>
                      <a:endParaRPr lang="en-US" sz="1200" dirty="0"/>
                    </a:p>
                  </a:txBody>
                  <a:tcPr marT="45713" marB="45713"/>
                </a:tc>
                <a:tc>
                  <a:txBody>
                    <a:bodyPr/>
                    <a:lstStyle/>
                    <a:p>
                      <a:r>
                        <a:rPr lang="en-US" sz="1200" dirty="0" smtClean="0"/>
                        <a:t>$478</a:t>
                      </a:r>
                      <a:endParaRPr lang="en-US" sz="1200" dirty="0"/>
                    </a:p>
                  </a:txBody>
                  <a:tcPr marT="45713" marB="45713"/>
                </a:tc>
                <a:tc>
                  <a:txBody>
                    <a:bodyPr/>
                    <a:lstStyle/>
                    <a:p>
                      <a:r>
                        <a:rPr lang="en-US" sz="1200" dirty="0" smtClean="0"/>
                        <a:t>$968</a:t>
                      </a:r>
                      <a:endParaRPr lang="en-US" sz="1200" dirty="0"/>
                    </a:p>
                  </a:txBody>
                  <a:tcPr marT="45713" marB="45713"/>
                </a:tc>
                <a:tc>
                  <a:txBody>
                    <a:bodyPr/>
                    <a:lstStyle/>
                    <a:p>
                      <a:r>
                        <a:rPr lang="en-US" sz="1200" dirty="0" smtClean="0"/>
                        <a:t>$738</a:t>
                      </a:r>
                      <a:endParaRPr lang="en-US" sz="1200" dirty="0"/>
                    </a:p>
                  </a:txBody>
                  <a:tcPr marT="45713" marB="45713"/>
                </a:tc>
                <a:tc>
                  <a:txBody>
                    <a:bodyPr/>
                    <a:lstStyle/>
                    <a:p>
                      <a:r>
                        <a:rPr lang="en-US" sz="1200" dirty="0" smtClean="0"/>
                        <a:t>$2,278</a:t>
                      </a:r>
                      <a:endParaRPr lang="en-US" sz="1200" dirty="0"/>
                    </a:p>
                  </a:txBody>
                  <a:tcPr marT="45713" marB="45713"/>
                </a:tc>
                <a:tc>
                  <a:txBody>
                    <a:bodyPr/>
                    <a:lstStyle/>
                    <a:p>
                      <a:r>
                        <a:rPr lang="en-US" sz="1200" dirty="0" smtClean="0"/>
                        <a:t>$1,638</a:t>
                      </a:r>
                      <a:endParaRPr lang="en-US" sz="1200" dirty="0"/>
                    </a:p>
                  </a:txBody>
                  <a:tcPr marT="45713" marB="45713"/>
                </a:tc>
              </a:tr>
              <a:tr h="300959">
                <a:tc>
                  <a:txBody>
                    <a:bodyPr/>
                    <a:lstStyle/>
                    <a:p>
                      <a:r>
                        <a:rPr lang="en-US" sz="1200" dirty="0" smtClean="0"/>
                        <a:t>30</a:t>
                      </a:r>
                      <a:r>
                        <a:rPr lang="en-US" sz="1200" baseline="0" dirty="0" smtClean="0"/>
                        <a:t> Year Term</a:t>
                      </a:r>
                      <a:endParaRPr lang="en-US" sz="1200" dirty="0"/>
                    </a:p>
                  </a:txBody>
                  <a:tcPr marT="45713" marB="45713"/>
                </a:tc>
                <a:tc>
                  <a:txBody>
                    <a:bodyPr/>
                    <a:lstStyle/>
                    <a:p>
                      <a:r>
                        <a:rPr lang="en-US" sz="1200" dirty="0" smtClean="0"/>
                        <a:t>$938</a:t>
                      </a:r>
                      <a:endParaRPr lang="en-US" sz="1200" dirty="0"/>
                    </a:p>
                  </a:txBody>
                  <a:tcPr marT="45713" marB="45713"/>
                </a:tc>
                <a:tc>
                  <a:txBody>
                    <a:bodyPr/>
                    <a:lstStyle/>
                    <a:p>
                      <a:r>
                        <a:rPr lang="en-US" sz="1200" dirty="0" smtClean="0"/>
                        <a:t>$768</a:t>
                      </a:r>
                      <a:endParaRPr lang="en-US" sz="1200" dirty="0"/>
                    </a:p>
                  </a:txBody>
                  <a:tcPr marT="45713" marB="45713"/>
                </a:tc>
                <a:tc>
                  <a:txBody>
                    <a:bodyPr/>
                    <a:lstStyle/>
                    <a:p>
                      <a:r>
                        <a:rPr lang="en-US" sz="1200" dirty="0" smtClean="0"/>
                        <a:t>$1,518</a:t>
                      </a:r>
                      <a:endParaRPr lang="en-US" sz="1200" dirty="0"/>
                    </a:p>
                  </a:txBody>
                  <a:tcPr marT="45713" marB="45713"/>
                </a:tc>
                <a:tc>
                  <a:txBody>
                    <a:bodyPr/>
                    <a:lstStyle/>
                    <a:p>
                      <a:r>
                        <a:rPr lang="en-US" sz="1200" dirty="0" smtClean="0"/>
                        <a:t>$1,218</a:t>
                      </a:r>
                      <a:endParaRPr lang="en-US" sz="1200" dirty="0"/>
                    </a:p>
                  </a:txBody>
                  <a:tcPr marT="45713" marB="45713"/>
                </a:tc>
                <a:tc>
                  <a:txBody>
                    <a:bodyPr/>
                    <a:lstStyle/>
                    <a:p>
                      <a:r>
                        <a:rPr lang="en-US" sz="1200" dirty="0" smtClean="0"/>
                        <a:t>$3,908</a:t>
                      </a:r>
                      <a:endParaRPr lang="en-US" sz="1200" dirty="0"/>
                    </a:p>
                  </a:txBody>
                  <a:tcPr marT="45713" marB="45713"/>
                </a:tc>
                <a:tc>
                  <a:txBody>
                    <a:bodyPr/>
                    <a:lstStyle/>
                    <a:p>
                      <a:r>
                        <a:rPr lang="en-US" sz="1200" smtClean="0"/>
                        <a:t>$3,018</a:t>
                      </a:r>
                      <a:endParaRPr lang="en-US" sz="1200" dirty="0"/>
                    </a:p>
                  </a:txBody>
                  <a:tcPr marT="45713" marB="45713"/>
                </a:tc>
              </a:tr>
              <a:tr h="401284">
                <a:tc gridSpan="7">
                  <a:txBody>
                    <a:bodyPr/>
                    <a:lstStyle/>
                    <a:p>
                      <a:pPr algn="ctr"/>
                      <a:r>
                        <a:rPr lang="en-US" sz="1800" b="1" u="sng" baseline="0" dirty="0" smtClean="0"/>
                        <a:t>AGE 35</a:t>
                      </a:r>
                      <a:endParaRPr lang="en-US" sz="18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00959">
                <a:tc>
                  <a:txBody>
                    <a:bodyPr/>
                    <a:lstStyle/>
                    <a:p>
                      <a:endParaRPr lang="en-US" sz="1200" dirty="0"/>
                    </a:p>
                  </a:txBody>
                  <a:tcPr marT="45713" marB="45713"/>
                </a:tc>
                <a:tc gridSpan="2">
                  <a:txBody>
                    <a:bodyPr/>
                    <a:lstStyle/>
                    <a:p>
                      <a:pPr algn="ctr"/>
                      <a:r>
                        <a:rPr lang="en-US" sz="1200" b="1" u="sng" dirty="0" smtClean="0"/>
                        <a:t>PREFERRED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 SMOKER</a:t>
                      </a:r>
                      <a:endParaRPr lang="en-US" sz="1200" b="1" u="sng" dirty="0"/>
                    </a:p>
                  </a:txBody>
                  <a:tcPr marT="45713" marB="45713"/>
                </a:tc>
                <a:tc hMerge="1">
                  <a:txBody>
                    <a:bodyPr/>
                    <a:lstStyle/>
                    <a:p>
                      <a:endParaRPr lang="en-US"/>
                    </a:p>
                  </a:txBody>
                  <a:tcPr/>
                </a:tc>
              </a:tr>
              <a:tr h="300959">
                <a:tc>
                  <a:txBody>
                    <a:bodyPr/>
                    <a:lstStyle/>
                    <a:p>
                      <a:endParaRPr lang="en-US" sz="1200"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r>
              <a:tr h="300959">
                <a:tc>
                  <a:txBody>
                    <a:bodyPr/>
                    <a:lstStyle/>
                    <a:p>
                      <a:r>
                        <a:rPr lang="en-US" sz="1200" dirty="0" smtClean="0"/>
                        <a:t>10 Year</a:t>
                      </a:r>
                      <a:r>
                        <a:rPr lang="en-US" sz="1200" baseline="0" dirty="0" smtClean="0"/>
                        <a:t> Term</a:t>
                      </a:r>
                      <a:endParaRPr lang="en-US" sz="1200" dirty="0"/>
                    </a:p>
                  </a:txBody>
                  <a:tcPr marT="45713" marB="45713"/>
                </a:tc>
                <a:tc>
                  <a:txBody>
                    <a:bodyPr/>
                    <a:lstStyle/>
                    <a:p>
                      <a:r>
                        <a:rPr lang="en-US" sz="1200" dirty="0" smtClean="0"/>
                        <a:t>$375</a:t>
                      </a:r>
                      <a:endParaRPr lang="en-US" sz="1200" dirty="0"/>
                    </a:p>
                  </a:txBody>
                  <a:tcPr marT="45713" marB="45713"/>
                </a:tc>
                <a:tc>
                  <a:txBody>
                    <a:bodyPr/>
                    <a:lstStyle/>
                    <a:p>
                      <a:r>
                        <a:rPr lang="en-US" sz="1200" dirty="0" smtClean="0"/>
                        <a:t>$345</a:t>
                      </a:r>
                      <a:endParaRPr lang="en-US" sz="1200" dirty="0"/>
                    </a:p>
                  </a:txBody>
                  <a:tcPr marT="45713" marB="45713"/>
                </a:tc>
                <a:tc>
                  <a:txBody>
                    <a:bodyPr/>
                    <a:lstStyle/>
                    <a:p>
                      <a:r>
                        <a:rPr lang="en-US" sz="1200" dirty="0" smtClean="0"/>
                        <a:t>$735</a:t>
                      </a:r>
                      <a:endParaRPr lang="en-US" sz="1200" dirty="0"/>
                    </a:p>
                  </a:txBody>
                  <a:tcPr marT="45713" marB="45713"/>
                </a:tc>
                <a:tc>
                  <a:txBody>
                    <a:bodyPr/>
                    <a:lstStyle/>
                    <a:p>
                      <a:r>
                        <a:rPr lang="en-US" sz="1200" dirty="0" smtClean="0"/>
                        <a:t>$565</a:t>
                      </a:r>
                      <a:endParaRPr lang="en-US" sz="1200" dirty="0"/>
                    </a:p>
                  </a:txBody>
                  <a:tcPr marT="45713" marB="45713"/>
                </a:tc>
                <a:tc>
                  <a:txBody>
                    <a:bodyPr/>
                    <a:lstStyle/>
                    <a:p>
                      <a:r>
                        <a:rPr lang="en-US" sz="1200" dirty="0" smtClean="0"/>
                        <a:t>$1,685</a:t>
                      </a:r>
                      <a:endParaRPr lang="en-US" sz="1200" dirty="0"/>
                    </a:p>
                  </a:txBody>
                  <a:tcPr marT="45713" marB="45713"/>
                </a:tc>
                <a:tc>
                  <a:txBody>
                    <a:bodyPr/>
                    <a:lstStyle/>
                    <a:p>
                      <a:r>
                        <a:rPr lang="en-US" sz="1200" dirty="0" smtClean="0"/>
                        <a:t>$1,345</a:t>
                      </a:r>
                      <a:endParaRPr lang="en-US" sz="1200" dirty="0"/>
                    </a:p>
                  </a:txBody>
                  <a:tcPr marT="45713" marB="45713"/>
                </a:tc>
              </a:tr>
              <a:tr h="300959">
                <a:tc>
                  <a:txBody>
                    <a:bodyPr/>
                    <a:lstStyle/>
                    <a:p>
                      <a:r>
                        <a:rPr lang="en-US" sz="1200" dirty="0" smtClean="0"/>
                        <a:t>15</a:t>
                      </a:r>
                      <a:r>
                        <a:rPr lang="en-US" sz="1200" baseline="0" dirty="0" smtClean="0"/>
                        <a:t> Year Term</a:t>
                      </a:r>
                      <a:endParaRPr lang="en-US" sz="1200" dirty="0"/>
                    </a:p>
                  </a:txBody>
                  <a:tcPr marT="45713" marB="45713"/>
                </a:tc>
                <a:tc>
                  <a:txBody>
                    <a:bodyPr/>
                    <a:lstStyle/>
                    <a:p>
                      <a:r>
                        <a:rPr lang="en-US" sz="1200" dirty="0" smtClean="0"/>
                        <a:t>$515</a:t>
                      </a:r>
                      <a:endParaRPr lang="en-US" sz="1200" dirty="0"/>
                    </a:p>
                  </a:txBody>
                  <a:tcPr marT="45713" marB="45713"/>
                </a:tc>
                <a:tc>
                  <a:txBody>
                    <a:bodyPr/>
                    <a:lstStyle/>
                    <a:p>
                      <a:r>
                        <a:rPr lang="en-US" sz="1200" dirty="0" smtClean="0"/>
                        <a:t>$415</a:t>
                      </a:r>
                      <a:endParaRPr lang="en-US" sz="1200" dirty="0"/>
                    </a:p>
                  </a:txBody>
                  <a:tcPr marT="45713" marB="45713"/>
                </a:tc>
                <a:tc>
                  <a:txBody>
                    <a:bodyPr/>
                    <a:lstStyle/>
                    <a:p>
                      <a:r>
                        <a:rPr lang="en-US" sz="1200" dirty="0" smtClean="0"/>
                        <a:t>$915</a:t>
                      </a:r>
                      <a:endParaRPr lang="en-US" sz="1200" dirty="0"/>
                    </a:p>
                  </a:txBody>
                  <a:tcPr marT="45713" marB="45713"/>
                </a:tc>
                <a:tc>
                  <a:txBody>
                    <a:bodyPr/>
                    <a:lstStyle/>
                    <a:p>
                      <a:r>
                        <a:rPr lang="en-US" sz="1200" dirty="0" smtClean="0"/>
                        <a:t>$805</a:t>
                      </a:r>
                      <a:endParaRPr lang="en-US" sz="1200" dirty="0"/>
                    </a:p>
                  </a:txBody>
                  <a:tcPr marT="45713" marB="45713"/>
                </a:tc>
                <a:tc>
                  <a:txBody>
                    <a:bodyPr/>
                    <a:lstStyle/>
                    <a:p>
                      <a:r>
                        <a:rPr lang="en-US" sz="1200" dirty="0" smtClean="0"/>
                        <a:t>$2,135</a:t>
                      </a:r>
                      <a:endParaRPr lang="en-US" sz="1200" dirty="0"/>
                    </a:p>
                  </a:txBody>
                  <a:tcPr marT="45713" marB="45713"/>
                </a:tc>
                <a:tc>
                  <a:txBody>
                    <a:bodyPr/>
                    <a:lstStyle/>
                    <a:p>
                      <a:r>
                        <a:rPr lang="en-US" sz="1200" dirty="0" smtClean="0"/>
                        <a:t>$1,775</a:t>
                      </a:r>
                      <a:endParaRPr lang="en-US" sz="1200" dirty="0"/>
                    </a:p>
                  </a:txBody>
                  <a:tcPr marT="45713" marB="45713"/>
                </a:tc>
              </a:tr>
              <a:tr h="300959">
                <a:tc>
                  <a:txBody>
                    <a:bodyPr/>
                    <a:lstStyle/>
                    <a:p>
                      <a:r>
                        <a:rPr lang="en-US" sz="1200" dirty="0" smtClean="0"/>
                        <a:t>20 Year Term</a:t>
                      </a:r>
                      <a:endParaRPr lang="en-US" sz="1200" dirty="0"/>
                    </a:p>
                  </a:txBody>
                  <a:tcPr marT="45713" marB="45713"/>
                </a:tc>
                <a:tc>
                  <a:txBody>
                    <a:bodyPr/>
                    <a:lstStyle/>
                    <a:p>
                      <a:r>
                        <a:rPr lang="en-US" sz="1200" dirty="0" smtClean="0"/>
                        <a:t>$665</a:t>
                      </a:r>
                      <a:endParaRPr lang="en-US" sz="1200" dirty="0"/>
                    </a:p>
                  </a:txBody>
                  <a:tcPr marT="45713" marB="45713"/>
                </a:tc>
                <a:tc>
                  <a:txBody>
                    <a:bodyPr/>
                    <a:lstStyle/>
                    <a:p>
                      <a:r>
                        <a:rPr lang="en-US" sz="1200" dirty="0" smtClean="0"/>
                        <a:t>$565</a:t>
                      </a:r>
                      <a:endParaRPr lang="en-US" sz="1200" dirty="0"/>
                    </a:p>
                  </a:txBody>
                  <a:tcPr marT="45713" marB="45713"/>
                </a:tc>
                <a:tc>
                  <a:txBody>
                    <a:bodyPr/>
                    <a:lstStyle/>
                    <a:p>
                      <a:r>
                        <a:rPr lang="en-US" sz="1200" dirty="0" smtClean="0"/>
                        <a:t>$1,105</a:t>
                      </a:r>
                      <a:endParaRPr lang="en-US" sz="1200" dirty="0"/>
                    </a:p>
                  </a:txBody>
                  <a:tcPr marT="45713" marB="45713"/>
                </a:tc>
                <a:tc>
                  <a:txBody>
                    <a:bodyPr/>
                    <a:lstStyle/>
                    <a:p>
                      <a:r>
                        <a:rPr lang="en-US" sz="1200" dirty="0" smtClean="0"/>
                        <a:t>$945</a:t>
                      </a:r>
                      <a:endParaRPr lang="en-US" sz="1200" dirty="0"/>
                    </a:p>
                  </a:txBody>
                  <a:tcPr marT="45713" marB="45713"/>
                </a:tc>
                <a:tc>
                  <a:txBody>
                    <a:bodyPr/>
                    <a:lstStyle/>
                    <a:p>
                      <a:r>
                        <a:rPr lang="en-US" sz="1200" dirty="0" smtClean="0"/>
                        <a:t>$2,885</a:t>
                      </a:r>
                      <a:endParaRPr lang="en-US" sz="1200" dirty="0"/>
                    </a:p>
                  </a:txBody>
                  <a:tcPr marT="45713" marB="45713"/>
                </a:tc>
                <a:tc>
                  <a:txBody>
                    <a:bodyPr/>
                    <a:lstStyle/>
                    <a:p>
                      <a:r>
                        <a:rPr lang="en-US" sz="1200" dirty="0" smtClean="0"/>
                        <a:t>$2,265</a:t>
                      </a:r>
                      <a:endParaRPr lang="en-US" sz="1200" dirty="0"/>
                    </a:p>
                  </a:txBody>
                  <a:tcPr marT="45713" marB="45713"/>
                </a:tc>
              </a:tr>
              <a:tr h="300959">
                <a:tc>
                  <a:txBody>
                    <a:bodyPr/>
                    <a:lstStyle/>
                    <a:p>
                      <a:r>
                        <a:rPr lang="en-US" sz="1200" dirty="0" smtClean="0"/>
                        <a:t>30</a:t>
                      </a:r>
                      <a:r>
                        <a:rPr lang="en-US" sz="1200" baseline="0" dirty="0" smtClean="0"/>
                        <a:t> Year Term</a:t>
                      </a:r>
                      <a:endParaRPr lang="en-US" sz="1200" dirty="0"/>
                    </a:p>
                  </a:txBody>
                  <a:tcPr marT="45713" marB="45713"/>
                </a:tc>
                <a:tc>
                  <a:txBody>
                    <a:bodyPr/>
                    <a:lstStyle/>
                    <a:p>
                      <a:r>
                        <a:rPr lang="en-US" sz="1200" dirty="0" smtClean="0"/>
                        <a:t>$1,015</a:t>
                      </a:r>
                      <a:endParaRPr lang="en-US" sz="1200" dirty="0"/>
                    </a:p>
                  </a:txBody>
                  <a:tcPr marT="45713" marB="45713"/>
                </a:tc>
                <a:tc>
                  <a:txBody>
                    <a:bodyPr/>
                    <a:lstStyle/>
                    <a:p>
                      <a:r>
                        <a:rPr lang="en-US" sz="1200" dirty="0" smtClean="0"/>
                        <a:t>$825</a:t>
                      </a:r>
                      <a:endParaRPr lang="en-US" sz="1200" dirty="0"/>
                    </a:p>
                  </a:txBody>
                  <a:tcPr marT="45713" marB="45713"/>
                </a:tc>
                <a:tc>
                  <a:txBody>
                    <a:bodyPr/>
                    <a:lstStyle/>
                    <a:p>
                      <a:r>
                        <a:rPr lang="en-US" sz="1200" dirty="0" smtClean="0"/>
                        <a:t>$1,735</a:t>
                      </a:r>
                      <a:endParaRPr lang="en-US" sz="1200" dirty="0"/>
                    </a:p>
                  </a:txBody>
                  <a:tcPr marT="45713" marB="45713"/>
                </a:tc>
                <a:tc>
                  <a:txBody>
                    <a:bodyPr/>
                    <a:lstStyle/>
                    <a:p>
                      <a:r>
                        <a:rPr lang="en-US" sz="1200" dirty="0" smtClean="0"/>
                        <a:t>$1,375</a:t>
                      </a:r>
                      <a:endParaRPr lang="en-US" sz="1200" dirty="0"/>
                    </a:p>
                  </a:txBody>
                  <a:tcPr marT="45713" marB="45713"/>
                </a:tc>
                <a:tc>
                  <a:txBody>
                    <a:bodyPr/>
                    <a:lstStyle/>
                    <a:p>
                      <a:r>
                        <a:rPr lang="en-US" sz="1200" dirty="0" smtClean="0"/>
                        <a:t>$4,705</a:t>
                      </a:r>
                      <a:endParaRPr lang="en-US" sz="1200" dirty="0"/>
                    </a:p>
                  </a:txBody>
                  <a:tcPr marT="45713" marB="45713"/>
                </a:tc>
                <a:tc>
                  <a:txBody>
                    <a:bodyPr/>
                    <a:lstStyle/>
                    <a:p>
                      <a:r>
                        <a:rPr lang="en-US" sz="1200" dirty="0" smtClean="0"/>
                        <a:t>$3,555</a:t>
                      </a:r>
                      <a:endParaRPr lang="en-US" sz="1200" dirty="0"/>
                    </a:p>
                  </a:txBody>
                  <a:tcPr marT="45713" marB="45713"/>
                </a:tc>
              </a:tr>
            </a:tbl>
          </a:graphicData>
        </a:graphic>
      </p:graphicFrame>
      <p:sp>
        <p:nvSpPr>
          <p:cNvPr id="6"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53</a:t>
            </a:fld>
            <a:endParaRPr lang="en-US" dirty="0"/>
          </a:p>
        </p:txBody>
      </p:sp>
      <p:sp>
        <p:nvSpPr>
          <p:cNvPr id="7" name="TextBox 6"/>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7800" y="2651125"/>
          <a:ext cx="8778239" cy="2016614"/>
        </p:xfrm>
        <a:graphic>
          <a:graphicData uri="http://schemas.openxmlformats.org/drawingml/2006/table">
            <a:tbl>
              <a:tblPr firstRow="1" bandRow="1">
                <a:tableStyleId>{5940675A-B579-460E-94D1-54222C63F5DA}</a:tableStyleId>
              </a:tblPr>
              <a:tblGrid>
                <a:gridCol w="2194559"/>
                <a:gridCol w="1097280"/>
                <a:gridCol w="1097280"/>
                <a:gridCol w="1097280"/>
                <a:gridCol w="1097280"/>
                <a:gridCol w="1097280"/>
                <a:gridCol w="1097280"/>
              </a:tblGrid>
              <a:tr h="370778">
                <a:tc gridSpan="7">
                  <a:txBody>
                    <a:bodyPr/>
                    <a:lstStyle/>
                    <a:p>
                      <a:pPr algn="ctr"/>
                      <a:r>
                        <a:rPr lang="en-US" sz="1800" b="1" u="sng" baseline="0" dirty="0" smtClean="0"/>
                        <a:t>AGE 45</a:t>
                      </a:r>
                      <a:endParaRPr lang="en-US" sz="18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273747">
                <a:tc>
                  <a:txBody>
                    <a:bodyPr/>
                    <a:lstStyle/>
                    <a:p>
                      <a:endParaRPr lang="en-US" sz="1200" dirty="0"/>
                    </a:p>
                  </a:txBody>
                  <a:tcPr marT="45713" marB="45713"/>
                </a:tc>
                <a:tc gridSpan="2">
                  <a:txBody>
                    <a:bodyPr/>
                    <a:lstStyle/>
                    <a:p>
                      <a:pPr algn="ctr"/>
                      <a:r>
                        <a:rPr lang="en-US" sz="1200" b="1" u="sng" dirty="0" smtClean="0"/>
                        <a:t>PREFERRED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 SMOKER</a:t>
                      </a:r>
                      <a:endParaRPr lang="en-US" sz="1200" b="1" u="sng" dirty="0"/>
                    </a:p>
                  </a:txBody>
                  <a:tcPr marT="45713" marB="45713"/>
                </a:tc>
                <a:tc hMerge="1">
                  <a:txBody>
                    <a:bodyPr/>
                    <a:lstStyle/>
                    <a:p>
                      <a:endParaRPr lang="en-US"/>
                    </a:p>
                  </a:txBody>
                  <a:tcPr/>
                </a:tc>
              </a:tr>
              <a:tr h="228041">
                <a:tc>
                  <a:txBody>
                    <a:bodyPr/>
                    <a:lstStyle/>
                    <a:p>
                      <a:endParaRPr lang="en-US" sz="1200"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r>
              <a:tr h="258535">
                <a:tc>
                  <a:txBody>
                    <a:bodyPr/>
                    <a:lstStyle/>
                    <a:p>
                      <a:r>
                        <a:rPr lang="en-US" sz="1200" dirty="0" smtClean="0"/>
                        <a:t>10 Year</a:t>
                      </a:r>
                      <a:r>
                        <a:rPr lang="en-US" sz="1200" baseline="0" dirty="0" smtClean="0"/>
                        <a:t> Term</a:t>
                      </a:r>
                      <a:endParaRPr lang="en-US" sz="1200" dirty="0"/>
                    </a:p>
                  </a:txBody>
                  <a:tcPr marT="45713" marB="45713"/>
                </a:tc>
                <a:tc>
                  <a:txBody>
                    <a:bodyPr/>
                    <a:lstStyle/>
                    <a:p>
                      <a:r>
                        <a:rPr lang="en-US" sz="1200" dirty="0" smtClean="0"/>
                        <a:t>$805</a:t>
                      </a:r>
                      <a:endParaRPr lang="en-US" sz="1200" dirty="0"/>
                    </a:p>
                  </a:txBody>
                  <a:tcPr marT="45713" marB="45713"/>
                </a:tc>
                <a:tc>
                  <a:txBody>
                    <a:bodyPr/>
                    <a:lstStyle/>
                    <a:p>
                      <a:r>
                        <a:rPr lang="en-US" sz="1200" dirty="0" smtClean="0"/>
                        <a:t>$705</a:t>
                      </a:r>
                      <a:endParaRPr lang="en-US" sz="1200" dirty="0"/>
                    </a:p>
                  </a:txBody>
                  <a:tcPr marT="45713" marB="45713"/>
                </a:tc>
                <a:tc>
                  <a:txBody>
                    <a:bodyPr/>
                    <a:lstStyle/>
                    <a:p>
                      <a:r>
                        <a:rPr lang="en-US" sz="1200" dirty="0" smtClean="0"/>
                        <a:t>$1,405</a:t>
                      </a:r>
                      <a:endParaRPr lang="en-US" sz="1200" dirty="0"/>
                    </a:p>
                  </a:txBody>
                  <a:tcPr marT="45713" marB="45713"/>
                </a:tc>
                <a:tc>
                  <a:txBody>
                    <a:bodyPr/>
                    <a:lstStyle/>
                    <a:p>
                      <a:r>
                        <a:rPr lang="en-US" sz="1200" dirty="0" smtClean="0"/>
                        <a:t>$1,095</a:t>
                      </a:r>
                      <a:endParaRPr lang="en-US" sz="1200" dirty="0"/>
                    </a:p>
                  </a:txBody>
                  <a:tcPr marT="45713" marB="45713"/>
                </a:tc>
                <a:tc>
                  <a:txBody>
                    <a:bodyPr/>
                    <a:lstStyle/>
                    <a:p>
                      <a:r>
                        <a:rPr lang="en-US" sz="1200" dirty="0" smtClean="0"/>
                        <a:t>$8,935</a:t>
                      </a:r>
                      <a:endParaRPr lang="en-US" sz="1200" dirty="0"/>
                    </a:p>
                  </a:txBody>
                  <a:tcPr marT="45713" marB="45713"/>
                </a:tc>
                <a:tc>
                  <a:txBody>
                    <a:bodyPr/>
                    <a:lstStyle/>
                    <a:p>
                      <a:r>
                        <a:rPr lang="en-US" sz="1200" dirty="0" smtClean="0"/>
                        <a:t>$3,055</a:t>
                      </a:r>
                      <a:endParaRPr lang="en-US" sz="1200" dirty="0"/>
                    </a:p>
                  </a:txBody>
                  <a:tcPr marT="45713" marB="45713"/>
                </a:tc>
              </a:tr>
              <a:tr h="212829">
                <a:tc>
                  <a:txBody>
                    <a:bodyPr/>
                    <a:lstStyle/>
                    <a:p>
                      <a:r>
                        <a:rPr lang="en-US" sz="1200" dirty="0" smtClean="0"/>
                        <a:t>15</a:t>
                      </a:r>
                      <a:r>
                        <a:rPr lang="en-US" sz="1200" baseline="0" dirty="0" smtClean="0"/>
                        <a:t> Year Term</a:t>
                      </a:r>
                      <a:endParaRPr lang="en-US" sz="1200" dirty="0"/>
                    </a:p>
                  </a:txBody>
                  <a:tcPr marT="45713" marB="45713"/>
                </a:tc>
                <a:tc>
                  <a:txBody>
                    <a:bodyPr/>
                    <a:lstStyle/>
                    <a:p>
                      <a:r>
                        <a:rPr lang="en-US" sz="1200" dirty="0" smtClean="0"/>
                        <a:t>$1,065</a:t>
                      </a:r>
                      <a:endParaRPr lang="en-US" sz="1200" dirty="0"/>
                    </a:p>
                  </a:txBody>
                  <a:tcPr marT="45713" marB="45713"/>
                </a:tc>
                <a:tc>
                  <a:txBody>
                    <a:bodyPr/>
                    <a:lstStyle/>
                    <a:p>
                      <a:r>
                        <a:rPr lang="en-US" sz="1200" dirty="0" smtClean="0"/>
                        <a:t>$875</a:t>
                      </a:r>
                      <a:endParaRPr lang="en-US" sz="1200" dirty="0"/>
                    </a:p>
                  </a:txBody>
                  <a:tcPr marT="45713" marB="45713"/>
                </a:tc>
                <a:tc>
                  <a:txBody>
                    <a:bodyPr/>
                    <a:lstStyle/>
                    <a:p>
                      <a:r>
                        <a:rPr lang="en-US" sz="1200" dirty="0" smtClean="0"/>
                        <a:t>$1,985</a:t>
                      </a:r>
                      <a:endParaRPr lang="en-US" sz="1200" dirty="0"/>
                    </a:p>
                  </a:txBody>
                  <a:tcPr marT="45713" marB="45713"/>
                </a:tc>
                <a:tc>
                  <a:txBody>
                    <a:bodyPr/>
                    <a:lstStyle/>
                    <a:p>
                      <a:r>
                        <a:rPr lang="en-US" sz="1200" dirty="0" smtClean="0"/>
                        <a:t>$1,445</a:t>
                      </a:r>
                      <a:endParaRPr lang="en-US" sz="1200" dirty="0"/>
                    </a:p>
                  </a:txBody>
                  <a:tcPr marT="45713" marB="45713"/>
                </a:tc>
                <a:tc>
                  <a:txBody>
                    <a:bodyPr/>
                    <a:lstStyle/>
                    <a:p>
                      <a:r>
                        <a:rPr lang="en-US" sz="1200" dirty="0" smtClean="0"/>
                        <a:t>$5,275</a:t>
                      </a:r>
                      <a:endParaRPr lang="en-US" sz="1200" dirty="0"/>
                    </a:p>
                  </a:txBody>
                  <a:tcPr marT="45713" marB="45713"/>
                </a:tc>
                <a:tc>
                  <a:txBody>
                    <a:bodyPr/>
                    <a:lstStyle/>
                    <a:p>
                      <a:r>
                        <a:rPr lang="en-US" sz="1200" dirty="0" smtClean="0"/>
                        <a:t>$3,815</a:t>
                      </a:r>
                      <a:endParaRPr lang="en-US" sz="1200" dirty="0"/>
                    </a:p>
                  </a:txBody>
                  <a:tcPr marT="45713" marB="45713"/>
                </a:tc>
              </a:tr>
              <a:tr h="243323">
                <a:tc>
                  <a:txBody>
                    <a:bodyPr/>
                    <a:lstStyle/>
                    <a:p>
                      <a:r>
                        <a:rPr lang="en-US" sz="1200" dirty="0" smtClean="0"/>
                        <a:t>20 Year Term</a:t>
                      </a:r>
                      <a:endParaRPr lang="en-US" sz="1200" dirty="0"/>
                    </a:p>
                  </a:txBody>
                  <a:tcPr marT="45713" marB="45713"/>
                </a:tc>
                <a:tc>
                  <a:txBody>
                    <a:bodyPr/>
                    <a:lstStyle/>
                    <a:p>
                      <a:r>
                        <a:rPr lang="en-US" sz="1200" dirty="0" smtClean="0"/>
                        <a:t>$1,415</a:t>
                      </a:r>
                      <a:endParaRPr lang="en-US" sz="1200" dirty="0"/>
                    </a:p>
                  </a:txBody>
                  <a:tcPr marT="45713" marB="45713"/>
                </a:tc>
                <a:tc>
                  <a:txBody>
                    <a:bodyPr/>
                    <a:lstStyle/>
                    <a:p>
                      <a:r>
                        <a:rPr lang="en-US" sz="1200" dirty="0" smtClean="0"/>
                        <a:t>$1,105</a:t>
                      </a:r>
                      <a:endParaRPr lang="en-US" sz="1200" dirty="0"/>
                    </a:p>
                  </a:txBody>
                  <a:tcPr marT="45713" marB="45713"/>
                </a:tc>
                <a:tc>
                  <a:txBody>
                    <a:bodyPr/>
                    <a:lstStyle/>
                    <a:p>
                      <a:r>
                        <a:rPr lang="en-US" sz="1200" dirty="0" smtClean="0"/>
                        <a:t>$2,355</a:t>
                      </a:r>
                      <a:endParaRPr lang="en-US" sz="1200" dirty="0"/>
                    </a:p>
                  </a:txBody>
                  <a:tcPr marT="45713" marB="45713"/>
                </a:tc>
                <a:tc>
                  <a:txBody>
                    <a:bodyPr/>
                    <a:lstStyle/>
                    <a:p>
                      <a:r>
                        <a:rPr lang="en-US" sz="1200" dirty="0" smtClean="0"/>
                        <a:t>$1,755</a:t>
                      </a:r>
                      <a:endParaRPr lang="en-US" sz="1200" dirty="0"/>
                    </a:p>
                  </a:txBody>
                  <a:tcPr marT="45713" marB="45713"/>
                </a:tc>
                <a:tc>
                  <a:txBody>
                    <a:bodyPr/>
                    <a:lstStyle/>
                    <a:p>
                      <a:r>
                        <a:rPr lang="en-US" sz="1200" dirty="0" smtClean="0"/>
                        <a:t>$7,195</a:t>
                      </a:r>
                      <a:endParaRPr lang="en-US" sz="1200" dirty="0"/>
                    </a:p>
                  </a:txBody>
                  <a:tcPr marT="45713" marB="45713"/>
                </a:tc>
                <a:tc>
                  <a:txBody>
                    <a:bodyPr/>
                    <a:lstStyle/>
                    <a:p>
                      <a:r>
                        <a:rPr lang="en-US" sz="1200" dirty="0" smtClean="0"/>
                        <a:t>$4,895</a:t>
                      </a:r>
                      <a:endParaRPr lang="en-US" sz="1200" dirty="0"/>
                    </a:p>
                  </a:txBody>
                  <a:tcPr marT="45713" marB="45713"/>
                </a:tc>
              </a:tr>
              <a:tr h="197617">
                <a:tc>
                  <a:txBody>
                    <a:bodyPr/>
                    <a:lstStyle/>
                    <a:p>
                      <a:r>
                        <a:rPr lang="en-US" sz="1200" dirty="0" smtClean="0"/>
                        <a:t>30</a:t>
                      </a:r>
                      <a:r>
                        <a:rPr lang="en-US" sz="1200" baseline="0" dirty="0" smtClean="0"/>
                        <a:t> Year Term</a:t>
                      </a:r>
                      <a:endParaRPr lang="en-US" sz="1200" dirty="0"/>
                    </a:p>
                  </a:txBody>
                  <a:tcPr marT="45713" marB="45713"/>
                </a:tc>
                <a:tc>
                  <a:txBody>
                    <a:bodyPr/>
                    <a:lstStyle/>
                    <a:p>
                      <a:r>
                        <a:rPr lang="en-US" sz="1200" dirty="0" smtClean="0"/>
                        <a:t>$2,355</a:t>
                      </a:r>
                      <a:endParaRPr lang="en-US" sz="1200" dirty="0"/>
                    </a:p>
                  </a:txBody>
                  <a:tcPr marT="45713" marB="45713"/>
                </a:tc>
                <a:tc>
                  <a:txBody>
                    <a:bodyPr/>
                    <a:lstStyle/>
                    <a:p>
                      <a:r>
                        <a:rPr lang="en-US" sz="1200" dirty="0" smtClean="0"/>
                        <a:t>$1,765</a:t>
                      </a:r>
                      <a:endParaRPr lang="en-US" sz="1200" dirty="0"/>
                    </a:p>
                  </a:txBody>
                  <a:tcPr marT="45713" marB="45713"/>
                </a:tc>
                <a:tc>
                  <a:txBody>
                    <a:bodyPr/>
                    <a:lstStyle/>
                    <a:p>
                      <a:r>
                        <a:rPr lang="en-US" sz="1200" dirty="0" smtClean="0"/>
                        <a:t>$2,845</a:t>
                      </a:r>
                      <a:endParaRPr lang="en-US" sz="1200" dirty="0"/>
                    </a:p>
                  </a:txBody>
                  <a:tcPr marT="45713" marB="45713"/>
                </a:tc>
                <a:tc>
                  <a:txBody>
                    <a:bodyPr/>
                    <a:lstStyle/>
                    <a:p>
                      <a:r>
                        <a:rPr lang="en-US" sz="1200" dirty="0" smtClean="0"/>
                        <a:t>$2,825</a:t>
                      </a:r>
                      <a:endParaRPr lang="en-US" sz="1200" dirty="0"/>
                    </a:p>
                  </a:txBody>
                  <a:tcPr marT="45713" marB="45713"/>
                </a:tc>
                <a:tc>
                  <a:txBody>
                    <a:bodyPr/>
                    <a:lstStyle/>
                    <a:p>
                      <a:r>
                        <a:rPr lang="en-US" sz="1200" dirty="0" smtClean="0"/>
                        <a:t>$11,625</a:t>
                      </a:r>
                      <a:endParaRPr lang="en-US" sz="1200" dirty="0"/>
                    </a:p>
                  </a:txBody>
                  <a:tcPr marT="45713" marB="45713"/>
                </a:tc>
                <a:tc>
                  <a:txBody>
                    <a:bodyPr/>
                    <a:lstStyle/>
                    <a:p>
                      <a:r>
                        <a:rPr lang="en-US" sz="1200" dirty="0" smtClean="0"/>
                        <a:t>$7,555</a:t>
                      </a:r>
                      <a:endParaRPr lang="en-US" sz="1200" dirty="0"/>
                    </a:p>
                  </a:txBody>
                  <a:tcPr marT="45713" marB="45713"/>
                </a:tc>
              </a:tr>
            </a:tbl>
          </a:graphicData>
        </a:graphic>
      </p:graphicFrame>
      <p:sp>
        <p:nvSpPr>
          <p:cNvPr id="72763" name="Text Box 4"/>
          <p:cNvSpPr txBox="1">
            <a:spLocks noChangeArrowheads="1"/>
          </p:cNvSpPr>
          <p:nvPr/>
        </p:nvSpPr>
        <p:spPr bwMode="auto">
          <a:xfrm>
            <a:off x="0" y="0"/>
            <a:ext cx="9144000" cy="403225"/>
          </a:xfrm>
          <a:prstGeom prst="rect">
            <a:avLst/>
          </a:prstGeom>
          <a:noFill/>
          <a:ln w="9525">
            <a:noFill/>
            <a:miter lim="800000"/>
            <a:headEnd/>
            <a:tailEnd/>
          </a:ln>
        </p:spPr>
        <p:txBody>
          <a:bodyPr lIns="79234" tIns="39617" rIns="79234" bIns="39617">
            <a:spAutoFit/>
          </a:bodyPr>
          <a:lstStyle/>
          <a:p>
            <a:pPr algn="ctr" defTabSz="711200">
              <a:spcBef>
                <a:spcPct val="50000"/>
              </a:spcBef>
            </a:pP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BUYING TERM INSURANCE</a:t>
            </a:r>
          </a:p>
        </p:txBody>
      </p:sp>
      <p:graphicFrame>
        <p:nvGraphicFramePr>
          <p:cNvPr id="6" name="Table 5"/>
          <p:cNvGraphicFramePr>
            <a:graphicFrameLocks noGrp="1"/>
          </p:cNvGraphicFramePr>
          <p:nvPr/>
        </p:nvGraphicFramePr>
        <p:xfrm>
          <a:off x="182563" y="641350"/>
          <a:ext cx="8778239" cy="2011582"/>
        </p:xfrm>
        <a:graphic>
          <a:graphicData uri="http://schemas.openxmlformats.org/drawingml/2006/table">
            <a:tbl>
              <a:tblPr firstRow="1" bandRow="1">
                <a:tableStyleId>{5940675A-B579-460E-94D1-54222C63F5DA}</a:tableStyleId>
              </a:tblPr>
              <a:tblGrid>
                <a:gridCol w="2194559"/>
                <a:gridCol w="1097280"/>
                <a:gridCol w="1097280"/>
                <a:gridCol w="1097280"/>
                <a:gridCol w="1097280"/>
                <a:gridCol w="1097280"/>
                <a:gridCol w="1097280"/>
              </a:tblGrid>
              <a:tr h="197617">
                <a:tc gridSpan="7">
                  <a:txBody>
                    <a:bodyPr/>
                    <a:lstStyle/>
                    <a:p>
                      <a:pPr algn="ctr"/>
                      <a:r>
                        <a:rPr lang="en-US" sz="1800" b="1" u="sng" baseline="0" dirty="0" smtClean="0"/>
                        <a:t>AGE 40</a:t>
                      </a:r>
                      <a:endParaRPr lang="en-US" sz="18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197617">
                <a:tc>
                  <a:txBody>
                    <a:bodyPr/>
                    <a:lstStyle/>
                    <a:p>
                      <a:endParaRPr lang="en-US" sz="1200" dirty="0"/>
                    </a:p>
                  </a:txBody>
                  <a:tcPr marT="45713" marB="45713"/>
                </a:tc>
                <a:tc gridSpan="2">
                  <a:txBody>
                    <a:bodyPr/>
                    <a:lstStyle/>
                    <a:p>
                      <a:pPr algn="ctr"/>
                      <a:r>
                        <a:rPr lang="en-US" sz="1200" b="1" u="sng" dirty="0" smtClean="0"/>
                        <a:t>PREFERRED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a:t>
                      </a:r>
                      <a:endParaRPr lang="en-US" sz="1200" b="1" u="sng" dirty="0"/>
                    </a:p>
                  </a:txBody>
                  <a:tcPr marT="45713" marB="45713"/>
                </a:tc>
                <a:tc hMerge="1">
                  <a:txBody>
                    <a:bodyPr/>
                    <a:lstStyle/>
                    <a:p>
                      <a:endParaRPr lang="en-US"/>
                    </a:p>
                  </a:txBody>
                  <a:tcPr/>
                </a:tc>
                <a:tc gridSpan="2">
                  <a:txBody>
                    <a:bodyPr/>
                    <a:lstStyle/>
                    <a:p>
                      <a:pPr algn="ctr"/>
                      <a:r>
                        <a:rPr lang="en-US" sz="1200" b="1" u="sng" dirty="0" smtClean="0"/>
                        <a:t>STANDARD SMOKER</a:t>
                      </a:r>
                      <a:endParaRPr lang="en-US" sz="1200" b="1" u="sng" dirty="0"/>
                    </a:p>
                  </a:txBody>
                  <a:tcPr marT="45713" marB="45713"/>
                </a:tc>
                <a:tc hMerge="1">
                  <a:txBody>
                    <a:bodyPr/>
                    <a:lstStyle/>
                    <a:p>
                      <a:endParaRPr lang="en-US"/>
                    </a:p>
                  </a:txBody>
                  <a:tcPr/>
                </a:tc>
              </a:tr>
              <a:tr h="197617">
                <a:tc>
                  <a:txBody>
                    <a:bodyPr/>
                    <a:lstStyle/>
                    <a:p>
                      <a:endParaRPr lang="en-US" sz="1200"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c>
                  <a:txBody>
                    <a:bodyPr/>
                    <a:lstStyle/>
                    <a:p>
                      <a:pPr algn="ctr"/>
                      <a:r>
                        <a:rPr lang="en-US" sz="1200" b="1" i="0" u="sng" dirty="0" smtClean="0"/>
                        <a:t>MALE</a:t>
                      </a:r>
                      <a:endParaRPr lang="en-US" sz="1200" b="1" i="0" u="sng" dirty="0"/>
                    </a:p>
                  </a:txBody>
                  <a:tcPr marT="45713" marB="45713"/>
                </a:tc>
                <a:tc>
                  <a:txBody>
                    <a:bodyPr/>
                    <a:lstStyle/>
                    <a:p>
                      <a:pPr algn="ctr"/>
                      <a:r>
                        <a:rPr lang="en-US" sz="1200" b="1" i="0" u="sng" dirty="0" smtClean="0"/>
                        <a:t>FEMALE</a:t>
                      </a:r>
                      <a:endParaRPr lang="en-US" sz="1200" b="1" i="0" u="sng" dirty="0"/>
                    </a:p>
                  </a:txBody>
                  <a:tcPr marT="45713" marB="45713"/>
                </a:tc>
              </a:tr>
              <a:tr h="197617">
                <a:tc>
                  <a:txBody>
                    <a:bodyPr/>
                    <a:lstStyle/>
                    <a:p>
                      <a:r>
                        <a:rPr lang="en-US" sz="1200" dirty="0" smtClean="0"/>
                        <a:t>10 Year</a:t>
                      </a:r>
                      <a:r>
                        <a:rPr lang="en-US" sz="1200" baseline="0" dirty="0" smtClean="0"/>
                        <a:t> Term</a:t>
                      </a:r>
                      <a:endParaRPr lang="en-US" sz="1200" dirty="0"/>
                    </a:p>
                  </a:txBody>
                  <a:tcPr marT="45713" marB="45713"/>
                </a:tc>
                <a:tc>
                  <a:txBody>
                    <a:bodyPr/>
                    <a:lstStyle/>
                    <a:p>
                      <a:r>
                        <a:rPr lang="en-US" sz="1200" dirty="0" smtClean="0"/>
                        <a:t>$505</a:t>
                      </a:r>
                      <a:endParaRPr lang="en-US" sz="1200" dirty="0"/>
                    </a:p>
                  </a:txBody>
                  <a:tcPr marT="45713" marB="45713"/>
                </a:tc>
                <a:tc>
                  <a:txBody>
                    <a:bodyPr/>
                    <a:lstStyle/>
                    <a:p>
                      <a:r>
                        <a:rPr lang="en-US" sz="1200" dirty="0" smtClean="0"/>
                        <a:t>$435</a:t>
                      </a:r>
                      <a:endParaRPr lang="en-US" sz="1200" dirty="0"/>
                    </a:p>
                  </a:txBody>
                  <a:tcPr marT="45713" marB="45713"/>
                </a:tc>
                <a:tc>
                  <a:txBody>
                    <a:bodyPr/>
                    <a:lstStyle/>
                    <a:p>
                      <a:r>
                        <a:rPr lang="en-US" sz="1200" dirty="0" smtClean="0"/>
                        <a:t>$925</a:t>
                      </a:r>
                      <a:endParaRPr lang="en-US" sz="1200" dirty="0"/>
                    </a:p>
                  </a:txBody>
                  <a:tcPr marT="45713" marB="45713"/>
                </a:tc>
                <a:tc>
                  <a:txBody>
                    <a:bodyPr/>
                    <a:lstStyle/>
                    <a:p>
                      <a:r>
                        <a:rPr lang="en-US" sz="1200" dirty="0" smtClean="0"/>
                        <a:t>$785</a:t>
                      </a:r>
                      <a:endParaRPr lang="en-US" sz="1200" dirty="0"/>
                    </a:p>
                  </a:txBody>
                  <a:tcPr marT="45713" marB="45713"/>
                </a:tc>
                <a:tc>
                  <a:txBody>
                    <a:bodyPr/>
                    <a:lstStyle/>
                    <a:p>
                      <a:r>
                        <a:rPr lang="en-US" sz="1200" dirty="0" smtClean="0"/>
                        <a:t>$2,405</a:t>
                      </a:r>
                      <a:endParaRPr lang="en-US" sz="1200" dirty="0"/>
                    </a:p>
                  </a:txBody>
                  <a:tcPr marT="45713" marB="45713"/>
                </a:tc>
                <a:tc>
                  <a:txBody>
                    <a:bodyPr/>
                    <a:lstStyle/>
                    <a:p>
                      <a:r>
                        <a:rPr lang="en-US" sz="1200" dirty="0" smtClean="0"/>
                        <a:t>$2,005</a:t>
                      </a:r>
                      <a:endParaRPr lang="en-US" sz="1200" dirty="0"/>
                    </a:p>
                  </a:txBody>
                  <a:tcPr marT="45713" marB="45713"/>
                </a:tc>
              </a:tr>
              <a:tr h="197617">
                <a:tc>
                  <a:txBody>
                    <a:bodyPr/>
                    <a:lstStyle/>
                    <a:p>
                      <a:r>
                        <a:rPr lang="en-US" sz="1200" dirty="0" smtClean="0"/>
                        <a:t>15</a:t>
                      </a:r>
                      <a:r>
                        <a:rPr lang="en-US" sz="1200" baseline="0" dirty="0" smtClean="0"/>
                        <a:t> Year Term</a:t>
                      </a:r>
                      <a:endParaRPr lang="en-US" sz="1200" dirty="0"/>
                    </a:p>
                  </a:txBody>
                  <a:tcPr marT="45713" marB="45713"/>
                </a:tc>
                <a:tc>
                  <a:txBody>
                    <a:bodyPr/>
                    <a:lstStyle/>
                    <a:p>
                      <a:r>
                        <a:rPr lang="en-US" sz="1200" dirty="0" smtClean="0"/>
                        <a:t>$655</a:t>
                      </a:r>
                      <a:endParaRPr lang="en-US" sz="1200" dirty="0"/>
                    </a:p>
                  </a:txBody>
                  <a:tcPr marT="45713" marB="45713"/>
                </a:tc>
                <a:tc>
                  <a:txBody>
                    <a:bodyPr/>
                    <a:lstStyle/>
                    <a:p>
                      <a:r>
                        <a:rPr lang="en-US" sz="1200" dirty="0" smtClean="0"/>
                        <a:t>$575</a:t>
                      </a:r>
                      <a:endParaRPr lang="en-US" sz="1200" dirty="0"/>
                    </a:p>
                  </a:txBody>
                  <a:tcPr marT="45713" marB="45713"/>
                </a:tc>
                <a:tc>
                  <a:txBody>
                    <a:bodyPr/>
                    <a:lstStyle/>
                    <a:p>
                      <a:r>
                        <a:rPr lang="en-US" sz="1200" dirty="0" smtClean="0"/>
                        <a:t>$1,215</a:t>
                      </a:r>
                      <a:endParaRPr lang="en-US" sz="1200" dirty="0"/>
                    </a:p>
                  </a:txBody>
                  <a:tcPr marT="45713" marB="45713"/>
                </a:tc>
                <a:tc>
                  <a:txBody>
                    <a:bodyPr/>
                    <a:lstStyle/>
                    <a:p>
                      <a:r>
                        <a:rPr lang="en-US" sz="1200" dirty="0" smtClean="0"/>
                        <a:t>$1,035</a:t>
                      </a:r>
                      <a:endParaRPr lang="en-US" sz="1200" dirty="0"/>
                    </a:p>
                  </a:txBody>
                  <a:tcPr marT="45713" marB="45713"/>
                </a:tc>
                <a:tc>
                  <a:txBody>
                    <a:bodyPr/>
                    <a:lstStyle/>
                    <a:p>
                      <a:r>
                        <a:rPr lang="en-US" sz="1200" dirty="0" smtClean="0"/>
                        <a:t>$3,125</a:t>
                      </a:r>
                      <a:endParaRPr lang="en-US" sz="1200" dirty="0"/>
                    </a:p>
                  </a:txBody>
                  <a:tcPr marT="45713" marB="45713"/>
                </a:tc>
                <a:tc>
                  <a:txBody>
                    <a:bodyPr/>
                    <a:lstStyle/>
                    <a:p>
                      <a:r>
                        <a:rPr lang="en-US" sz="1200" dirty="0" smtClean="0"/>
                        <a:t>$2,485</a:t>
                      </a:r>
                      <a:endParaRPr lang="en-US" sz="1200" dirty="0"/>
                    </a:p>
                  </a:txBody>
                  <a:tcPr marT="45713" marB="45713"/>
                </a:tc>
              </a:tr>
              <a:tr h="197617">
                <a:tc>
                  <a:txBody>
                    <a:bodyPr/>
                    <a:lstStyle/>
                    <a:p>
                      <a:r>
                        <a:rPr lang="en-US" sz="1200" dirty="0" smtClean="0"/>
                        <a:t>20 Year Term</a:t>
                      </a:r>
                      <a:endParaRPr lang="en-US" sz="1200" dirty="0"/>
                    </a:p>
                  </a:txBody>
                  <a:tcPr marT="45713" marB="45713"/>
                </a:tc>
                <a:tc>
                  <a:txBody>
                    <a:bodyPr/>
                    <a:lstStyle/>
                    <a:p>
                      <a:r>
                        <a:rPr lang="en-US" sz="1200" dirty="0" smtClean="0"/>
                        <a:t>$865</a:t>
                      </a:r>
                      <a:endParaRPr lang="en-US" sz="1200" dirty="0"/>
                    </a:p>
                  </a:txBody>
                  <a:tcPr marT="45713" marB="45713"/>
                </a:tc>
                <a:tc>
                  <a:txBody>
                    <a:bodyPr/>
                    <a:lstStyle/>
                    <a:p>
                      <a:r>
                        <a:rPr lang="en-US" sz="1200" dirty="0" smtClean="0"/>
                        <a:t>$745</a:t>
                      </a:r>
                      <a:endParaRPr lang="en-US" sz="1200" dirty="0"/>
                    </a:p>
                  </a:txBody>
                  <a:tcPr marT="45713" marB="45713"/>
                </a:tc>
                <a:tc>
                  <a:txBody>
                    <a:bodyPr/>
                    <a:lstStyle/>
                    <a:p>
                      <a:r>
                        <a:rPr lang="en-US" sz="1200" dirty="0" smtClean="0"/>
                        <a:t>$1,505</a:t>
                      </a:r>
                      <a:endParaRPr lang="en-US" sz="1200" dirty="0"/>
                    </a:p>
                  </a:txBody>
                  <a:tcPr marT="45713" marB="45713"/>
                </a:tc>
                <a:tc>
                  <a:txBody>
                    <a:bodyPr/>
                    <a:lstStyle/>
                    <a:p>
                      <a:r>
                        <a:rPr lang="en-US" sz="1200" dirty="0" smtClean="0"/>
                        <a:t>$1,255</a:t>
                      </a:r>
                      <a:endParaRPr lang="en-US" sz="1200" dirty="0"/>
                    </a:p>
                  </a:txBody>
                  <a:tcPr marT="45713" marB="45713"/>
                </a:tc>
                <a:tc>
                  <a:txBody>
                    <a:bodyPr/>
                    <a:lstStyle/>
                    <a:p>
                      <a:r>
                        <a:rPr lang="en-US" sz="1200" dirty="0" smtClean="0"/>
                        <a:t>$4,345</a:t>
                      </a:r>
                      <a:endParaRPr lang="en-US" sz="1200" dirty="0"/>
                    </a:p>
                  </a:txBody>
                  <a:tcPr marT="45713" marB="45713"/>
                </a:tc>
                <a:tc>
                  <a:txBody>
                    <a:bodyPr/>
                    <a:lstStyle/>
                    <a:p>
                      <a:r>
                        <a:rPr lang="en-US" sz="1200" dirty="0" smtClean="0"/>
                        <a:t>$3,185</a:t>
                      </a:r>
                      <a:endParaRPr lang="en-US" sz="1200" dirty="0"/>
                    </a:p>
                  </a:txBody>
                  <a:tcPr marT="45713" marB="45713"/>
                </a:tc>
              </a:tr>
              <a:tr h="197617">
                <a:tc>
                  <a:txBody>
                    <a:bodyPr/>
                    <a:lstStyle/>
                    <a:p>
                      <a:r>
                        <a:rPr lang="en-US" sz="1200" dirty="0" smtClean="0"/>
                        <a:t>30</a:t>
                      </a:r>
                      <a:r>
                        <a:rPr lang="en-US" sz="1200" baseline="0" dirty="0" smtClean="0"/>
                        <a:t> Year Term</a:t>
                      </a:r>
                      <a:endParaRPr lang="en-US" sz="1200" dirty="0"/>
                    </a:p>
                  </a:txBody>
                  <a:tcPr marT="45713" marB="45713"/>
                </a:tc>
                <a:tc>
                  <a:txBody>
                    <a:bodyPr/>
                    <a:lstStyle/>
                    <a:p>
                      <a:r>
                        <a:rPr lang="en-US" sz="1200" dirty="0" smtClean="0"/>
                        <a:t>$1,495</a:t>
                      </a:r>
                      <a:endParaRPr lang="en-US" sz="1200" dirty="0"/>
                    </a:p>
                  </a:txBody>
                  <a:tcPr marT="45713" marB="45713"/>
                </a:tc>
                <a:tc>
                  <a:txBody>
                    <a:bodyPr/>
                    <a:lstStyle/>
                    <a:p>
                      <a:r>
                        <a:rPr lang="en-US" sz="1200" dirty="0" smtClean="0"/>
                        <a:t>$1,135</a:t>
                      </a:r>
                      <a:endParaRPr lang="en-US" sz="1200" dirty="0"/>
                    </a:p>
                  </a:txBody>
                  <a:tcPr marT="45713" marB="45713"/>
                </a:tc>
                <a:tc>
                  <a:txBody>
                    <a:bodyPr/>
                    <a:lstStyle/>
                    <a:p>
                      <a:r>
                        <a:rPr lang="en-US" sz="1200" dirty="0" smtClean="0"/>
                        <a:t>$2,465</a:t>
                      </a:r>
                      <a:endParaRPr lang="en-US" sz="1200" dirty="0"/>
                    </a:p>
                  </a:txBody>
                  <a:tcPr marT="45713" marB="45713"/>
                </a:tc>
                <a:tc>
                  <a:txBody>
                    <a:bodyPr/>
                    <a:lstStyle/>
                    <a:p>
                      <a:r>
                        <a:rPr lang="en-US" sz="1200" dirty="0" smtClean="0"/>
                        <a:t>$1,985</a:t>
                      </a:r>
                      <a:endParaRPr lang="en-US" sz="1200" dirty="0"/>
                    </a:p>
                  </a:txBody>
                  <a:tcPr marT="45713" marB="45713"/>
                </a:tc>
                <a:tc>
                  <a:txBody>
                    <a:bodyPr/>
                    <a:lstStyle/>
                    <a:p>
                      <a:r>
                        <a:rPr lang="en-US" sz="1200" dirty="0" smtClean="0"/>
                        <a:t>$7,175</a:t>
                      </a:r>
                      <a:endParaRPr lang="en-US" sz="1200" dirty="0"/>
                    </a:p>
                  </a:txBody>
                  <a:tcPr marT="45713" marB="45713"/>
                </a:tc>
                <a:tc>
                  <a:txBody>
                    <a:bodyPr/>
                    <a:lstStyle/>
                    <a:p>
                      <a:r>
                        <a:rPr lang="en-US" sz="1200" dirty="0" smtClean="0"/>
                        <a:t>$5,275</a:t>
                      </a:r>
                      <a:endParaRPr lang="en-US" sz="1200" dirty="0"/>
                    </a:p>
                  </a:txBody>
                  <a:tcPr marT="45713" marB="45713"/>
                </a:tc>
              </a:tr>
            </a:tbl>
          </a:graphicData>
        </a:graphic>
      </p:graphicFrame>
      <p:sp>
        <p:nvSpPr>
          <p:cNvPr id="8"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54</a:t>
            </a:fld>
            <a:endParaRPr lang="en-US" dirty="0"/>
          </a:p>
        </p:txBody>
      </p:sp>
      <p:sp>
        <p:nvSpPr>
          <p:cNvPr id="9" name="TextBox 8"/>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763" y="4578350"/>
          <a:ext cx="9139239" cy="1904343"/>
        </p:xfrm>
        <a:graphic>
          <a:graphicData uri="http://schemas.openxmlformats.org/drawingml/2006/table">
            <a:tbl>
              <a:tblPr firstRow="1" bandRow="1">
                <a:tableStyleId>{5940675A-B579-460E-94D1-54222C63F5DA}</a:tableStyleId>
              </a:tblPr>
              <a:tblGrid>
                <a:gridCol w="2284809"/>
                <a:gridCol w="1142405"/>
                <a:gridCol w="1142405"/>
                <a:gridCol w="1142405"/>
                <a:gridCol w="1142405"/>
                <a:gridCol w="1142405"/>
                <a:gridCol w="1142405"/>
              </a:tblGrid>
              <a:tr h="248920">
                <a:tc gridSpan="7">
                  <a:txBody>
                    <a:bodyPr/>
                    <a:lstStyle/>
                    <a:p>
                      <a:pPr algn="ctr"/>
                      <a:r>
                        <a:rPr lang="en-US" sz="1600" b="1" u="sng" baseline="0" dirty="0" smtClean="0"/>
                        <a:t>AGE 60</a:t>
                      </a:r>
                      <a:endParaRPr lang="en-US" sz="16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273747">
                <a:tc>
                  <a:txBody>
                    <a:bodyPr/>
                    <a:lstStyle/>
                    <a:p>
                      <a:endParaRPr lang="en-US" sz="1100" dirty="0"/>
                    </a:p>
                  </a:txBody>
                  <a:tcPr marT="45713" marB="45713"/>
                </a:tc>
                <a:tc gridSpan="2">
                  <a:txBody>
                    <a:bodyPr/>
                    <a:lstStyle/>
                    <a:p>
                      <a:pPr algn="ctr"/>
                      <a:r>
                        <a:rPr lang="en-US" sz="1100" b="1" u="sng" dirty="0" smtClean="0"/>
                        <a:t>PREFERRED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 SMOKER</a:t>
                      </a:r>
                      <a:endParaRPr lang="en-US" sz="1100" b="1" u="sng" dirty="0"/>
                    </a:p>
                  </a:txBody>
                  <a:tcPr marT="45713" marB="45713"/>
                </a:tc>
                <a:tc hMerge="1">
                  <a:txBody>
                    <a:bodyPr/>
                    <a:lstStyle/>
                    <a:p>
                      <a:endParaRPr lang="en-US" dirty="0"/>
                    </a:p>
                  </a:txBody>
                  <a:tcPr/>
                </a:tc>
              </a:tr>
              <a:tr h="228041">
                <a:tc>
                  <a:txBody>
                    <a:bodyPr/>
                    <a:lstStyle/>
                    <a:p>
                      <a:endParaRPr lang="en-US" sz="1100"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r>
              <a:tr h="258535">
                <a:tc>
                  <a:txBody>
                    <a:bodyPr/>
                    <a:lstStyle/>
                    <a:p>
                      <a:r>
                        <a:rPr lang="en-US" sz="1100" dirty="0" smtClean="0"/>
                        <a:t>10 Year</a:t>
                      </a:r>
                      <a:r>
                        <a:rPr lang="en-US" sz="1100" baseline="0" dirty="0" smtClean="0"/>
                        <a:t> Term</a:t>
                      </a:r>
                      <a:endParaRPr lang="en-US" sz="1100" dirty="0"/>
                    </a:p>
                  </a:txBody>
                  <a:tcPr marT="45713" marB="45713"/>
                </a:tc>
                <a:tc>
                  <a:txBody>
                    <a:bodyPr/>
                    <a:lstStyle/>
                    <a:p>
                      <a:r>
                        <a:rPr lang="en-US" sz="1100" dirty="0" smtClean="0"/>
                        <a:t>$3,098</a:t>
                      </a:r>
                      <a:endParaRPr lang="en-US" sz="1100" dirty="0"/>
                    </a:p>
                  </a:txBody>
                  <a:tcPr marT="45713" marB="45713"/>
                </a:tc>
                <a:tc>
                  <a:txBody>
                    <a:bodyPr/>
                    <a:lstStyle/>
                    <a:p>
                      <a:r>
                        <a:rPr lang="en-US" sz="1100" dirty="0" smtClean="0"/>
                        <a:t>$2,198</a:t>
                      </a:r>
                      <a:endParaRPr lang="en-US" sz="1100" dirty="0"/>
                    </a:p>
                  </a:txBody>
                  <a:tcPr marT="45713" marB="45713"/>
                </a:tc>
                <a:tc>
                  <a:txBody>
                    <a:bodyPr/>
                    <a:lstStyle/>
                    <a:p>
                      <a:r>
                        <a:rPr lang="en-US" sz="1100" dirty="0" smtClean="0"/>
                        <a:t>$4,808</a:t>
                      </a:r>
                      <a:endParaRPr lang="en-US" sz="1100" dirty="0"/>
                    </a:p>
                  </a:txBody>
                  <a:tcPr marT="45713" marB="45713"/>
                </a:tc>
                <a:tc>
                  <a:txBody>
                    <a:bodyPr/>
                    <a:lstStyle/>
                    <a:p>
                      <a:r>
                        <a:rPr lang="en-US" sz="1100" dirty="0" smtClean="0"/>
                        <a:t>$3,278</a:t>
                      </a:r>
                      <a:endParaRPr lang="en-US" sz="1100" dirty="0"/>
                    </a:p>
                  </a:txBody>
                  <a:tcPr marT="45713" marB="45713"/>
                </a:tc>
                <a:tc>
                  <a:txBody>
                    <a:bodyPr/>
                    <a:lstStyle/>
                    <a:p>
                      <a:r>
                        <a:rPr lang="en-US" sz="1100" dirty="0" smtClean="0"/>
                        <a:t>$13,028</a:t>
                      </a:r>
                      <a:endParaRPr lang="en-US" sz="1100" dirty="0"/>
                    </a:p>
                  </a:txBody>
                  <a:tcPr marT="45713" marB="45713"/>
                </a:tc>
                <a:tc>
                  <a:txBody>
                    <a:bodyPr/>
                    <a:lstStyle/>
                    <a:p>
                      <a:r>
                        <a:rPr lang="en-US" sz="1100" dirty="0" smtClean="0"/>
                        <a:t>$8,308</a:t>
                      </a:r>
                      <a:endParaRPr lang="en-US" sz="1100" dirty="0"/>
                    </a:p>
                  </a:txBody>
                  <a:tcPr marT="45713" marB="45713"/>
                </a:tc>
              </a:tr>
              <a:tr h="212829">
                <a:tc>
                  <a:txBody>
                    <a:bodyPr/>
                    <a:lstStyle/>
                    <a:p>
                      <a:r>
                        <a:rPr lang="en-US" sz="1100" dirty="0" smtClean="0"/>
                        <a:t>15</a:t>
                      </a:r>
                      <a:r>
                        <a:rPr lang="en-US" sz="1100" baseline="0" dirty="0" smtClean="0"/>
                        <a:t> Year Term</a:t>
                      </a:r>
                      <a:endParaRPr lang="en-US" sz="1100" dirty="0"/>
                    </a:p>
                  </a:txBody>
                  <a:tcPr marT="45713" marB="45713"/>
                </a:tc>
                <a:tc>
                  <a:txBody>
                    <a:bodyPr/>
                    <a:lstStyle/>
                    <a:p>
                      <a:r>
                        <a:rPr lang="en-US" sz="1100" dirty="0" smtClean="0"/>
                        <a:t>$4,488</a:t>
                      </a:r>
                      <a:endParaRPr lang="en-US" sz="1100" dirty="0"/>
                    </a:p>
                  </a:txBody>
                  <a:tcPr marT="45713" marB="45713"/>
                </a:tc>
                <a:tc>
                  <a:txBody>
                    <a:bodyPr/>
                    <a:lstStyle/>
                    <a:p>
                      <a:r>
                        <a:rPr lang="en-US" sz="1100" dirty="0" smtClean="0"/>
                        <a:t>$3,048</a:t>
                      </a:r>
                      <a:endParaRPr lang="en-US" sz="1100" dirty="0"/>
                    </a:p>
                  </a:txBody>
                  <a:tcPr marT="45713" marB="45713"/>
                </a:tc>
                <a:tc>
                  <a:txBody>
                    <a:bodyPr/>
                    <a:lstStyle/>
                    <a:p>
                      <a:r>
                        <a:rPr lang="en-US" sz="1100" dirty="0" smtClean="0"/>
                        <a:t>$7,088</a:t>
                      </a:r>
                      <a:endParaRPr lang="en-US" sz="1100" dirty="0"/>
                    </a:p>
                  </a:txBody>
                  <a:tcPr marT="45713" marB="45713"/>
                </a:tc>
                <a:tc>
                  <a:txBody>
                    <a:bodyPr/>
                    <a:lstStyle/>
                    <a:p>
                      <a:r>
                        <a:rPr lang="en-US" sz="1100" dirty="0" smtClean="0"/>
                        <a:t>$5,218</a:t>
                      </a:r>
                      <a:endParaRPr lang="en-US" sz="1100" dirty="0"/>
                    </a:p>
                  </a:txBody>
                  <a:tcPr marT="45713" marB="45713"/>
                </a:tc>
                <a:tc>
                  <a:txBody>
                    <a:bodyPr/>
                    <a:lstStyle/>
                    <a:p>
                      <a:r>
                        <a:rPr lang="en-US" sz="1100" dirty="0" smtClean="0"/>
                        <a:t>$17,658</a:t>
                      </a:r>
                      <a:endParaRPr lang="en-US" sz="1100" dirty="0"/>
                    </a:p>
                  </a:txBody>
                  <a:tcPr marT="45713" marB="45713"/>
                </a:tc>
                <a:tc>
                  <a:txBody>
                    <a:bodyPr/>
                    <a:lstStyle/>
                    <a:p>
                      <a:r>
                        <a:rPr lang="en-US" sz="1100" dirty="0" smtClean="0"/>
                        <a:t>$12,978</a:t>
                      </a:r>
                      <a:endParaRPr lang="en-US" sz="1100" dirty="0"/>
                    </a:p>
                  </a:txBody>
                  <a:tcPr marT="45713" marB="45713"/>
                </a:tc>
              </a:tr>
              <a:tr h="243323">
                <a:tc>
                  <a:txBody>
                    <a:bodyPr/>
                    <a:lstStyle/>
                    <a:p>
                      <a:r>
                        <a:rPr lang="en-US" sz="1100" dirty="0" smtClean="0"/>
                        <a:t>20 Year Term</a:t>
                      </a:r>
                      <a:endParaRPr lang="en-US" sz="1100" dirty="0"/>
                    </a:p>
                  </a:txBody>
                  <a:tcPr marT="45713" marB="45713"/>
                </a:tc>
                <a:tc>
                  <a:txBody>
                    <a:bodyPr/>
                    <a:lstStyle/>
                    <a:p>
                      <a:r>
                        <a:rPr lang="en-US" sz="1100" dirty="0" smtClean="0"/>
                        <a:t>$5,798</a:t>
                      </a:r>
                      <a:endParaRPr lang="en-US" sz="1100" dirty="0"/>
                    </a:p>
                  </a:txBody>
                  <a:tcPr marT="45713" marB="45713"/>
                </a:tc>
                <a:tc>
                  <a:txBody>
                    <a:bodyPr/>
                    <a:lstStyle/>
                    <a:p>
                      <a:r>
                        <a:rPr lang="en-US" sz="1100" dirty="0" smtClean="0"/>
                        <a:t>$4,078</a:t>
                      </a:r>
                      <a:endParaRPr lang="en-US" sz="1100" dirty="0"/>
                    </a:p>
                  </a:txBody>
                  <a:tcPr marT="45713" marB="45713"/>
                </a:tc>
                <a:tc>
                  <a:txBody>
                    <a:bodyPr/>
                    <a:lstStyle/>
                    <a:p>
                      <a:r>
                        <a:rPr lang="en-US" sz="1100" dirty="0" smtClean="0"/>
                        <a:t>$9,488</a:t>
                      </a:r>
                      <a:endParaRPr lang="en-US" sz="1100" dirty="0"/>
                    </a:p>
                  </a:txBody>
                  <a:tcPr marT="45713" marB="45713"/>
                </a:tc>
                <a:tc>
                  <a:txBody>
                    <a:bodyPr/>
                    <a:lstStyle/>
                    <a:p>
                      <a:r>
                        <a:rPr lang="en-US" sz="1100" dirty="0" smtClean="0"/>
                        <a:t>$6,668</a:t>
                      </a:r>
                      <a:endParaRPr lang="en-US" sz="1100" dirty="0"/>
                    </a:p>
                  </a:txBody>
                  <a:tcPr marT="45713" marB="45713"/>
                </a:tc>
                <a:tc>
                  <a:txBody>
                    <a:bodyPr/>
                    <a:lstStyle/>
                    <a:p>
                      <a:r>
                        <a:rPr lang="en-US" sz="1100" dirty="0" smtClean="0"/>
                        <a:t>$22,048</a:t>
                      </a:r>
                      <a:endParaRPr lang="en-US" sz="1100" dirty="0"/>
                    </a:p>
                  </a:txBody>
                  <a:tcPr marT="45713" marB="45713"/>
                </a:tc>
                <a:tc>
                  <a:txBody>
                    <a:bodyPr/>
                    <a:lstStyle/>
                    <a:p>
                      <a:r>
                        <a:rPr lang="en-US" sz="1100" dirty="0" smtClean="0"/>
                        <a:t>$15,058</a:t>
                      </a:r>
                      <a:endParaRPr lang="en-US" sz="1100" dirty="0"/>
                    </a:p>
                  </a:txBody>
                  <a:tcPr marT="45713" marB="45713"/>
                </a:tc>
              </a:tr>
              <a:tr h="197617">
                <a:tc>
                  <a:txBody>
                    <a:bodyPr/>
                    <a:lstStyle/>
                    <a:p>
                      <a:r>
                        <a:rPr lang="en-US" sz="1100" dirty="0" smtClean="0"/>
                        <a:t>30</a:t>
                      </a:r>
                      <a:r>
                        <a:rPr lang="en-US" sz="1100" baseline="0" dirty="0" smtClean="0"/>
                        <a:t> Year Term</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r>
            </a:tbl>
          </a:graphicData>
        </a:graphic>
      </p:graphicFrame>
      <p:graphicFrame>
        <p:nvGraphicFramePr>
          <p:cNvPr id="5" name="Table 4"/>
          <p:cNvGraphicFramePr>
            <a:graphicFrameLocks noGrp="1"/>
          </p:cNvGraphicFramePr>
          <p:nvPr/>
        </p:nvGraphicFramePr>
        <p:xfrm>
          <a:off x="0" y="357188"/>
          <a:ext cx="9139239" cy="4053141"/>
        </p:xfrm>
        <a:graphic>
          <a:graphicData uri="http://schemas.openxmlformats.org/drawingml/2006/table">
            <a:tbl>
              <a:tblPr firstRow="1" bandRow="1">
                <a:tableStyleId>{5940675A-B579-460E-94D1-54222C63F5DA}</a:tableStyleId>
              </a:tblPr>
              <a:tblGrid>
                <a:gridCol w="2284809"/>
                <a:gridCol w="1142405"/>
                <a:gridCol w="1142405"/>
                <a:gridCol w="1142405"/>
                <a:gridCol w="1142405"/>
                <a:gridCol w="1142405"/>
                <a:gridCol w="1142405"/>
              </a:tblGrid>
              <a:tr h="370778">
                <a:tc gridSpan="7">
                  <a:txBody>
                    <a:bodyPr/>
                    <a:lstStyle/>
                    <a:p>
                      <a:pPr algn="ctr"/>
                      <a:r>
                        <a:rPr lang="en-US" sz="1600" b="1" u="sng" baseline="0" dirty="0" smtClean="0"/>
                        <a:t>AGE 50</a:t>
                      </a:r>
                      <a:endParaRPr lang="en-US" sz="16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70778">
                <a:tc>
                  <a:txBody>
                    <a:bodyPr/>
                    <a:lstStyle/>
                    <a:p>
                      <a:endParaRPr lang="en-US" sz="1100" dirty="0"/>
                    </a:p>
                  </a:txBody>
                  <a:tcPr marT="45713" marB="45713"/>
                </a:tc>
                <a:tc gridSpan="2">
                  <a:txBody>
                    <a:bodyPr/>
                    <a:lstStyle/>
                    <a:p>
                      <a:pPr algn="ctr"/>
                      <a:r>
                        <a:rPr lang="en-US" sz="1100" b="1" u="sng" dirty="0" smtClean="0"/>
                        <a:t>PREFERRED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 SMOKER</a:t>
                      </a:r>
                      <a:endParaRPr lang="en-US" sz="1100" b="1" u="sng" dirty="0"/>
                    </a:p>
                  </a:txBody>
                  <a:tcPr marT="45713" marB="45713"/>
                </a:tc>
                <a:tc hMerge="1">
                  <a:txBody>
                    <a:bodyPr/>
                    <a:lstStyle/>
                    <a:p>
                      <a:endParaRPr lang="en-US"/>
                    </a:p>
                  </a:txBody>
                  <a:tcPr/>
                </a:tc>
              </a:tr>
              <a:tr h="370778">
                <a:tc>
                  <a:txBody>
                    <a:bodyPr/>
                    <a:lstStyle/>
                    <a:p>
                      <a:endParaRPr lang="en-US" sz="1100"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r>
              <a:tr h="259266">
                <a:tc>
                  <a:txBody>
                    <a:bodyPr/>
                    <a:lstStyle/>
                    <a:p>
                      <a:r>
                        <a:rPr lang="en-US" sz="1100" dirty="0" smtClean="0"/>
                        <a:t>10 Year</a:t>
                      </a:r>
                      <a:r>
                        <a:rPr lang="en-US" sz="1100" baseline="0" dirty="0" smtClean="0"/>
                        <a:t> Term</a:t>
                      </a:r>
                      <a:endParaRPr lang="en-US" sz="1100" dirty="0"/>
                    </a:p>
                  </a:txBody>
                  <a:tcPr marT="45713" marB="45713"/>
                </a:tc>
                <a:tc>
                  <a:txBody>
                    <a:bodyPr/>
                    <a:lstStyle/>
                    <a:p>
                      <a:r>
                        <a:rPr lang="en-US" sz="1100" dirty="0" smtClean="0"/>
                        <a:t>$1,235</a:t>
                      </a:r>
                      <a:endParaRPr lang="en-US" sz="1100" dirty="0"/>
                    </a:p>
                  </a:txBody>
                  <a:tcPr marT="45713" marB="45713"/>
                </a:tc>
                <a:tc>
                  <a:txBody>
                    <a:bodyPr/>
                    <a:lstStyle/>
                    <a:p>
                      <a:r>
                        <a:rPr lang="en-US" sz="1100" dirty="0" smtClean="0"/>
                        <a:t>$1,025</a:t>
                      </a:r>
                      <a:endParaRPr lang="en-US" sz="1100" dirty="0"/>
                    </a:p>
                  </a:txBody>
                  <a:tcPr marT="45713" marB="45713"/>
                </a:tc>
                <a:tc>
                  <a:txBody>
                    <a:bodyPr/>
                    <a:lstStyle/>
                    <a:p>
                      <a:r>
                        <a:rPr lang="en-US" sz="1100" dirty="0" smtClean="0"/>
                        <a:t>$2,145</a:t>
                      </a:r>
                      <a:endParaRPr lang="en-US" sz="1100" dirty="0"/>
                    </a:p>
                  </a:txBody>
                  <a:tcPr marT="45713" marB="45713"/>
                </a:tc>
                <a:tc>
                  <a:txBody>
                    <a:bodyPr/>
                    <a:lstStyle/>
                    <a:p>
                      <a:r>
                        <a:rPr lang="en-US" sz="1100" dirty="0" smtClean="0"/>
                        <a:t>$1,625</a:t>
                      </a:r>
                      <a:endParaRPr lang="en-US" sz="1100" dirty="0"/>
                    </a:p>
                  </a:txBody>
                  <a:tcPr marT="45713" marB="45713"/>
                </a:tc>
                <a:tc>
                  <a:txBody>
                    <a:bodyPr/>
                    <a:lstStyle/>
                    <a:p>
                      <a:r>
                        <a:rPr lang="en-US" sz="1100" dirty="0" smtClean="0"/>
                        <a:t>$6,435</a:t>
                      </a:r>
                      <a:endParaRPr lang="en-US" sz="1100" dirty="0"/>
                    </a:p>
                  </a:txBody>
                  <a:tcPr marT="45713" marB="45713"/>
                </a:tc>
                <a:tc>
                  <a:txBody>
                    <a:bodyPr/>
                    <a:lstStyle/>
                    <a:p>
                      <a:r>
                        <a:rPr lang="en-US" sz="1100" dirty="0" smtClean="0"/>
                        <a:t>$4,295</a:t>
                      </a:r>
                      <a:endParaRPr lang="en-US" sz="1100" dirty="0"/>
                    </a:p>
                  </a:txBody>
                  <a:tcPr marT="45713" marB="45713"/>
                </a:tc>
              </a:tr>
              <a:tr h="213560">
                <a:tc>
                  <a:txBody>
                    <a:bodyPr/>
                    <a:lstStyle/>
                    <a:p>
                      <a:r>
                        <a:rPr lang="en-US" sz="1100" dirty="0" smtClean="0"/>
                        <a:t>15</a:t>
                      </a:r>
                      <a:r>
                        <a:rPr lang="en-US" sz="1100" baseline="0" dirty="0" smtClean="0"/>
                        <a:t> Year Term</a:t>
                      </a:r>
                      <a:endParaRPr lang="en-US" sz="1100" dirty="0"/>
                    </a:p>
                  </a:txBody>
                  <a:tcPr marT="45713" marB="45713"/>
                </a:tc>
                <a:tc>
                  <a:txBody>
                    <a:bodyPr/>
                    <a:lstStyle/>
                    <a:p>
                      <a:r>
                        <a:rPr lang="en-US" sz="1100" dirty="0" smtClean="0"/>
                        <a:t>$1,785</a:t>
                      </a:r>
                      <a:endParaRPr lang="en-US" sz="1100" dirty="0"/>
                    </a:p>
                  </a:txBody>
                  <a:tcPr marT="45713" marB="45713"/>
                </a:tc>
                <a:tc>
                  <a:txBody>
                    <a:bodyPr/>
                    <a:lstStyle/>
                    <a:p>
                      <a:r>
                        <a:rPr lang="en-US" sz="1100" dirty="0" smtClean="0"/>
                        <a:t>$1,235</a:t>
                      </a:r>
                      <a:endParaRPr lang="en-US" sz="1100" dirty="0"/>
                    </a:p>
                  </a:txBody>
                  <a:tcPr marT="45713" marB="45713"/>
                </a:tc>
                <a:tc>
                  <a:txBody>
                    <a:bodyPr/>
                    <a:lstStyle/>
                    <a:p>
                      <a:r>
                        <a:rPr lang="en-US" sz="1100" dirty="0" smtClean="0"/>
                        <a:t>$2,805</a:t>
                      </a:r>
                      <a:endParaRPr lang="en-US" sz="1100" dirty="0"/>
                    </a:p>
                  </a:txBody>
                  <a:tcPr marT="45713" marB="45713"/>
                </a:tc>
                <a:tc>
                  <a:txBody>
                    <a:bodyPr/>
                    <a:lstStyle/>
                    <a:p>
                      <a:r>
                        <a:rPr lang="en-US" sz="1100" dirty="0" smtClean="0"/>
                        <a:t>$2,065</a:t>
                      </a:r>
                      <a:endParaRPr lang="en-US" sz="1100" dirty="0"/>
                    </a:p>
                  </a:txBody>
                  <a:tcPr marT="45713" marB="45713"/>
                </a:tc>
                <a:tc>
                  <a:txBody>
                    <a:bodyPr/>
                    <a:lstStyle/>
                    <a:p>
                      <a:r>
                        <a:rPr lang="en-US" sz="1100" dirty="0" smtClean="0"/>
                        <a:t>$7,825</a:t>
                      </a:r>
                      <a:endParaRPr lang="en-US" sz="1100" dirty="0"/>
                    </a:p>
                  </a:txBody>
                  <a:tcPr marT="45713" marB="45713"/>
                </a:tc>
                <a:tc>
                  <a:txBody>
                    <a:bodyPr/>
                    <a:lstStyle/>
                    <a:p>
                      <a:r>
                        <a:rPr lang="en-US" sz="1100" dirty="0" smtClean="0"/>
                        <a:t>$5,725</a:t>
                      </a:r>
                      <a:endParaRPr lang="en-US" sz="1100" dirty="0"/>
                    </a:p>
                  </a:txBody>
                  <a:tcPr marT="45713" marB="45713"/>
                </a:tc>
              </a:tr>
              <a:tr h="244054">
                <a:tc>
                  <a:txBody>
                    <a:bodyPr/>
                    <a:lstStyle/>
                    <a:p>
                      <a:r>
                        <a:rPr lang="en-US" sz="1100" dirty="0" smtClean="0"/>
                        <a:t>20 Year Term</a:t>
                      </a:r>
                      <a:endParaRPr lang="en-US" sz="1100" dirty="0"/>
                    </a:p>
                  </a:txBody>
                  <a:tcPr marT="45713" marB="45713"/>
                </a:tc>
                <a:tc>
                  <a:txBody>
                    <a:bodyPr/>
                    <a:lstStyle/>
                    <a:p>
                      <a:r>
                        <a:rPr lang="en-US" sz="1100" dirty="0" smtClean="0"/>
                        <a:t>$2,225</a:t>
                      </a:r>
                      <a:endParaRPr lang="en-US" sz="1100" dirty="0"/>
                    </a:p>
                  </a:txBody>
                  <a:tcPr marT="45713" marB="45713"/>
                </a:tc>
                <a:tc>
                  <a:txBody>
                    <a:bodyPr/>
                    <a:lstStyle/>
                    <a:p>
                      <a:r>
                        <a:rPr lang="en-US" sz="1100" dirty="0" smtClean="0"/>
                        <a:t>$1,625</a:t>
                      </a:r>
                      <a:endParaRPr lang="en-US" sz="1100" dirty="0"/>
                    </a:p>
                  </a:txBody>
                  <a:tcPr marT="45713" marB="45713"/>
                </a:tc>
                <a:tc>
                  <a:txBody>
                    <a:bodyPr/>
                    <a:lstStyle/>
                    <a:p>
                      <a:r>
                        <a:rPr lang="en-US" sz="1100" dirty="0" smtClean="0"/>
                        <a:t>$3,425</a:t>
                      </a:r>
                      <a:endParaRPr lang="en-US" sz="1100" dirty="0"/>
                    </a:p>
                  </a:txBody>
                  <a:tcPr marT="45713" marB="45713"/>
                </a:tc>
                <a:tc>
                  <a:txBody>
                    <a:bodyPr/>
                    <a:lstStyle/>
                    <a:p>
                      <a:r>
                        <a:rPr lang="en-US" sz="1100" dirty="0" smtClean="0"/>
                        <a:t>$2,715</a:t>
                      </a:r>
                      <a:endParaRPr lang="en-US" sz="1100" dirty="0"/>
                    </a:p>
                  </a:txBody>
                  <a:tcPr marT="45713" marB="45713"/>
                </a:tc>
                <a:tc>
                  <a:txBody>
                    <a:bodyPr/>
                    <a:lstStyle/>
                    <a:p>
                      <a:r>
                        <a:rPr lang="en-US" sz="1100" dirty="0" smtClean="0"/>
                        <a:t>$10,425</a:t>
                      </a:r>
                      <a:endParaRPr lang="en-US" sz="1100" dirty="0"/>
                    </a:p>
                  </a:txBody>
                  <a:tcPr marT="45713" marB="45713"/>
                </a:tc>
                <a:tc>
                  <a:txBody>
                    <a:bodyPr/>
                    <a:lstStyle/>
                    <a:p>
                      <a:r>
                        <a:rPr lang="en-US" sz="1100" dirty="0" smtClean="0"/>
                        <a:t>$6,865</a:t>
                      </a:r>
                      <a:endParaRPr lang="en-US" sz="1100" dirty="0"/>
                    </a:p>
                  </a:txBody>
                  <a:tcPr marT="45713" marB="45713"/>
                </a:tc>
              </a:tr>
              <a:tr h="198348">
                <a:tc>
                  <a:txBody>
                    <a:bodyPr/>
                    <a:lstStyle/>
                    <a:p>
                      <a:r>
                        <a:rPr lang="en-US" sz="1100" dirty="0" smtClean="0"/>
                        <a:t>30</a:t>
                      </a:r>
                      <a:r>
                        <a:rPr lang="en-US" sz="1100" baseline="0" dirty="0" smtClean="0"/>
                        <a:t> Year Term</a:t>
                      </a:r>
                      <a:endParaRPr lang="en-US" sz="1100" dirty="0"/>
                    </a:p>
                  </a:txBody>
                  <a:tcPr marT="45713" marB="45713"/>
                </a:tc>
                <a:tc>
                  <a:txBody>
                    <a:bodyPr/>
                    <a:lstStyle/>
                    <a:p>
                      <a:r>
                        <a:rPr lang="en-US" sz="1100" dirty="0" smtClean="0"/>
                        <a:t>$4,025</a:t>
                      </a:r>
                      <a:endParaRPr lang="en-US" sz="1100" dirty="0"/>
                    </a:p>
                  </a:txBody>
                  <a:tcPr marT="45713" marB="45713"/>
                </a:tc>
                <a:tc>
                  <a:txBody>
                    <a:bodyPr/>
                    <a:lstStyle/>
                    <a:p>
                      <a:r>
                        <a:rPr lang="en-US" sz="1100" dirty="0" smtClean="0"/>
                        <a:t>$2,645</a:t>
                      </a:r>
                      <a:endParaRPr lang="en-US" sz="1100" dirty="0"/>
                    </a:p>
                  </a:txBody>
                  <a:tcPr marT="45713" marB="45713"/>
                </a:tc>
                <a:tc>
                  <a:txBody>
                    <a:bodyPr/>
                    <a:lstStyle/>
                    <a:p>
                      <a:r>
                        <a:rPr lang="en-US" sz="1100" dirty="0" smtClean="0"/>
                        <a:t>$6,245</a:t>
                      </a:r>
                      <a:endParaRPr lang="en-US" sz="1100" dirty="0"/>
                    </a:p>
                  </a:txBody>
                  <a:tcPr marT="45713" marB="45713"/>
                </a:tc>
                <a:tc>
                  <a:txBody>
                    <a:bodyPr/>
                    <a:lstStyle/>
                    <a:p>
                      <a:r>
                        <a:rPr lang="en-US" sz="1100" dirty="0" smtClean="0"/>
                        <a:t>$4,785</a:t>
                      </a:r>
                      <a:endParaRPr lang="en-US" sz="1100" dirty="0"/>
                    </a:p>
                  </a:txBody>
                  <a:tcPr marT="45713" marB="45713"/>
                </a:tc>
                <a:tc>
                  <a:txBody>
                    <a:bodyPr/>
                    <a:lstStyle/>
                    <a:p>
                      <a:r>
                        <a:rPr lang="en-US" sz="1100" dirty="0" smtClean="0"/>
                        <a:t>$13,719</a:t>
                      </a:r>
                      <a:endParaRPr lang="en-US" sz="1100" dirty="0"/>
                    </a:p>
                  </a:txBody>
                  <a:tcPr marT="45713" marB="45713"/>
                </a:tc>
                <a:tc>
                  <a:txBody>
                    <a:bodyPr/>
                    <a:lstStyle/>
                    <a:p>
                      <a:r>
                        <a:rPr lang="en-US" sz="1100" dirty="0" smtClean="0"/>
                        <a:t>$10,109</a:t>
                      </a:r>
                      <a:endParaRPr lang="en-US" sz="1100" dirty="0"/>
                    </a:p>
                  </a:txBody>
                  <a:tcPr marT="45713" marB="45713"/>
                </a:tc>
              </a:tr>
              <a:tr h="132322">
                <a:tc gridSpan="7">
                  <a:txBody>
                    <a:bodyPr/>
                    <a:lstStyle/>
                    <a:p>
                      <a:pPr algn="ctr"/>
                      <a:r>
                        <a:rPr lang="en-US" sz="1600" b="1" u="sng" baseline="0" dirty="0" smtClean="0"/>
                        <a:t>AGE 55</a:t>
                      </a:r>
                      <a:endParaRPr lang="en-US" sz="16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273747">
                <a:tc>
                  <a:txBody>
                    <a:bodyPr/>
                    <a:lstStyle/>
                    <a:p>
                      <a:endParaRPr lang="en-US" sz="1100" dirty="0"/>
                    </a:p>
                  </a:txBody>
                  <a:tcPr marT="45713" marB="45713"/>
                </a:tc>
                <a:tc gridSpan="2">
                  <a:txBody>
                    <a:bodyPr/>
                    <a:lstStyle/>
                    <a:p>
                      <a:pPr algn="ctr"/>
                      <a:r>
                        <a:rPr lang="en-US" sz="1100" b="1" u="sng" dirty="0" smtClean="0"/>
                        <a:t>PREFERRED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 SMOKER</a:t>
                      </a:r>
                      <a:endParaRPr lang="en-US" sz="1100" b="1" u="sng" dirty="0"/>
                    </a:p>
                  </a:txBody>
                  <a:tcPr marT="45713" marB="45713"/>
                </a:tc>
                <a:tc hMerge="1">
                  <a:txBody>
                    <a:bodyPr/>
                    <a:lstStyle/>
                    <a:p>
                      <a:endParaRPr lang="en-US" dirty="0"/>
                    </a:p>
                  </a:txBody>
                  <a:tcPr/>
                </a:tc>
              </a:tr>
              <a:tr h="228041">
                <a:tc>
                  <a:txBody>
                    <a:bodyPr/>
                    <a:lstStyle/>
                    <a:p>
                      <a:endParaRPr lang="en-US" sz="1100"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r>
              <a:tr h="258535">
                <a:tc>
                  <a:txBody>
                    <a:bodyPr/>
                    <a:lstStyle/>
                    <a:p>
                      <a:r>
                        <a:rPr lang="en-US" sz="1100" dirty="0" smtClean="0"/>
                        <a:t>10 Year</a:t>
                      </a:r>
                      <a:r>
                        <a:rPr lang="en-US" sz="1100" baseline="0" dirty="0" smtClean="0"/>
                        <a:t> Term</a:t>
                      </a:r>
                      <a:endParaRPr lang="en-US" sz="1100" dirty="0"/>
                    </a:p>
                  </a:txBody>
                  <a:tcPr marT="45713" marB="45713"/>
                </a:tc>
                <a:tc>
                  <a:txBody>
                    <a:bodyPr/>
                    <a:lstStyle/>
                    <a:p>
                      <a:r>
                        <a:rPr lang="en-US" sz="1100" dirty="0" smtClean="0"/>
                        <a:t>$2,025</a:t>
                      </a:r>
                      <a:endParaRPr lang="en-US" sz="1100" dirty="0"/>
                    </a:p>
                  </a:txBody>
                  <a:tcPr marT="45713" marB="45713"/>
                </a:tc>
                <a:tc>
                  <a:txBody>
                    <a:bodyPr/>
                    <a:lstStyle/>
                    <a:p>
                      <a:r>
                        <a:rPr lang="en-US" sz="1100" dirty="0" smtClean="0"/>
                        <a:t>$1,495</a:t>
                      </a:r>
                      <a:endParaRPr lang="en-US" sz="1100" dirty="0"/>
                    </a:p>
                  </a:txBody>
                  <a:tcPr marT="45713" marB="45713"/>
                </a:tc>
                <a:tc>
                  <a:txBody>
                    <a:bodyPr/>
                    <a:lstStyle/>
                    <a:p>
                      <a:r>
                        <a:rPr lang="en-US" sz="1100" dirty="0" smtClean="0"/>
                        <a:t>$3,315</a:t>
                      </a:r>
                      <a:endParaRPr lang="en-US" sz="1100" dirty="0"/>
                    </a:p>
                  </a:txBody>
                  <a:tcPr marT="45713" marB="45713"/>
                </a:tc>
                <a:tc>
                  <a:txBody>
                    <a:bodyPr/>
                    <a:lstStyle/>
                    <a:p>
                      <a:r>
                        <a:rPr lang="en-US" sz="1100" dirty="0" smtClean="0"/>
                        <a:t>$2,235</a:t>
                      </a:r>
                      <a:endParaRPr lang="en-US" sz="1100" dirty="0"/>
                    </a:p>
                  </a:txBody>
                  <a:tcPr marT="45713" marB="45713"/>
                </a:tc>
                <a:tc>
                  <a:txBody>
                    <a:bodyPr/>
                    <a:lstStyle/>
                    <a:p>
                      <a:r>
                        <a:rPr lang="en-US" sz="1100" dirty="0" smtClean="0"/>
                        <a:t>$8,935</a:t>
                      </a:r>
                      <a:endParaRPr lang="en-US" sz="1100" dirty="0"/>
                    </a:p>
                  </a:txBody>
                  <a:tcPr marT="45713" marB="45713"/>
                </a:tc>
                <a:tc>
                  <a:txBody>
                    <a:bodyPr/>
                    <a:lstStyle/>
                    <a:p>
                      <a:r>
                        <a:rPr lang="en-US" sz="1100" dirty="0" smtClean="0"/>
                        <a:t>$5,905</a:t>
                      </a:r>
                      <a:endParaRPr lang="en-US" sz="1100" dirty="0"/>
                    </a:p>
                  </a:txBody>
                  <a:tcPr marT="45713" marB="45713"/>
                </a:tc>
              </a:tr>
              <a:tr h="212829">
                <a:tc>
                  <a:txBody>
                    <a:bodyPr/>
                    <a:lstStyle/>
                    <a:p>
                      <a:r>
                        <a:rPr lang="en-US" sz="1100" dirty="0" smtClean="0"/>
                        <a:t>15</a:t>
                      </a:r>
                      <a:r>
                        <a:rPr lang="en-US" sz="1100" baseline="0" dirty="0" smtClean="0"/>
                        <a:t> Year Term</a:t>
                      </a:r>
                      <a:endParaRPr lang="en-US" sz="1100" dirty="0"/>
                    </a:p>
                  </a:txBody>
                  <a:tcPr marT="45713" marB="45713"/>
                </a:tc>
                <a:tc>
                  <a:txBody>
                    <a:bodyPr/>
                    <a:lstStyle/>
                    <a:p>
                      <a:r>
                        <a:rPr lang="en-US" sz="1100" dirty="0" smtClean="0"/>
                        <a:t>$2,895</a:t>
                      </a:r>
                      <a:endParaRPr lang="en-US" sz="1100" dirty="0"/>
                    </a:p>
                  </a:txBody>
                  <a:tcPr marT="45713" marB="45713"/>
                </a:tc>
                <a:tc>
                  <a:txBody>
                    <a:bodyPr/>
                    <a:lstStyle/>
                    <a:p>
                      <a:r>
                        <a:rPr lang="en-US" sz="1100" dirty="0" smtClean="0"/>
                        <a:t>$1,835</a:t>
                      </a:r>
                      <a:endParaRPr lang="en-US" sz="1100" dirty="0"/>
                    </a:p>
                  </a:txBody>
                  <a:tcPr marT="45713" marB="45713"/>
                </a:tc>
                <a:tc>
                  <a:txBody>
                    <a:bodyPr/>
                    <a:lstStyle/>
                    <a:p>
                      <a:r>
                        <a:rPr lang="en-US" sz="1100" dirty="0" smtClean="0"/>
                        <a:t>$4,655</a:t>
                      </a:r>
                      <a:endParaRPr lang="en-US" sz="1100" dirty="0"/>
                    </a:p>
                  </a:txBody>
                  <a:tcPr marT="45713" marB="45713"/>
                </a:tc>
                <a:tc>
                  <a:txBody>
                    <a:bodyPr/>
                    <a:lstStyle/>
                    <a:p>
                      <a:r>
                        <a:rPr lang="en-US" sz="1100" dirty="0" smtClean="0"/>
                        <a:t>$2,985</a:t>
                      </a:r>
                      <a:endParaRPr lang="en-US" sz="1100" dirty="0"/>
                    </a:p>
                  </a:txBody>
                  <a:tcPr marT="45713" marB="45713"/>
                </a:tc>
                <a:tc>
                  <a:txBody>
                    <a:bodyPr/>
                    <a:lstStyle/>
                    <a:p>
                      <a:r>
                        <a:rPr lang="en-US" sz="1100" dirty="0" smtClean="0"/>
                        <a:t>$12,055</a:t>
                      </a:r>
                      <a:endParaRPr lang="en-US" sz="1100" dirty="0"/>
                    </a:p>
                  </a:txBody>
                  <a:tcPr marT="45713" marB="45713"/>
                </a:tc>
                <a:tc>
                  <a:txBody>
                    <a:bodyPr/>
                    <a:lstStyle/>
                    <a:p>
                      <a:r>
                        <a:rPr lang="en-US" sz="1100" dirty="0" smtClean="0"/>
                        <a:t>$7,995</a:t>
                      </a:r>
                      <a:endParaRPr lang="en-US" sz="1100" dirty="0"/>
                    </a:p>
                  </a:txBody>
                  <a:tcPr marT="45713" marB="45713"/>
                </a:tc>
              </a:tr>
              <a:tr h="243323">
                <a:tc>
                  <a:txBody>
                    <a:bodyPr/>
                    <a:lstStyle/>
                    <a:p>
                      <a:r>
                        <a:rPr lang="en-US" sz="1100" dirty="0" smtClean="0"/>
                        <a:t>20 Year Term</a:t>
                      </a:r>
                      <a:endParaRPr lang="en-US" sz="1100" dirty="0"/>
                    </a:p>
                  </a:txBody>
                  <a:tcPr marT="45713" marB="45713"/>
                </a:tc>
                <a:tc>
                  <a:txBody>
                    <a:bodyPr/>
                    <a:lstStyle/>
                    <a:p>
                      <a:r>
                        <a:rPr lang="en-US" sz="1100" dirty="0" smtClean="0"/>
                        <a:t>$3,505</a:t>
                      </a:r>
                      <a:endParaRPr lang="en-US" sz="1100" dirty="0"/>
                    </a:p>
                  </a:txBody>
                  <a:tcPr marT="45713" marB="45713"/>
                </a:tc>
                <a:tc>
                  <a:txBody>
                    <a:bodyPr/>
                    <a:lstStyle/>
                    <a:p>
                      <a:r>
                        <a:rPr lang="en-US" sz="1100" dirty="0" smtClean="0"/>
                        <a:t>$2,465</a:t>
                      </a:r>
                      <a:endParaRPr lang="en-US" sz="1100" dirty="0"/>
                    </a:p>
                  </a:txBody>
                  <a:tcPr marT="45713" marB="45713"/>
                </a:tc>
                <a:tc>
                  <a:txBody>
                    <a:bodyPr/>
                    <a:lstStyle/>
                    <a:p>
                      <a:r>
                        <a:rPr lang="en-US" sz="1100" dirty="0" smtClean="0"/>
                        <a:t>$5,955</a:t>
                      </a:r>
                      <a:endParaRPr lang="en-US" sz="1100" dirty="0"/>
                    </a:p>
                  </a:txBody>
                  <a:tcPr marT="45713" marB="45713"/>
                </a:tc>
                <a:tc>
                  <a:txBody>
                    <a:bodyPr/>
                    <a:lstStyle/>
                    <a:p>
                      <a:r>
                        <a:rPr lang="en-US" sz="1100" dirty="0" smtClean="0"/>
                        <a:t>$3,985</a:t>
                      </a:r>
                      <a:endParaRPr lang="en-US" sz="1100" dirty="0"/>
                    </a:p>
                  </a:txBody>
                  <a:tcPr marT="45713" marB="45713"/>
                </a:tc>
                <a:tc>
                  <a:txBody>
                    <a:bodyPr/>
                    <a:lstStyle/>
                    <a:p>
                      <a:r>
                        <a:rPr lang="en-US" sz="1100" dirty="0" smtClean="0"/>
                        <a:t>$14,875</a:t>
                      </a:r>
                      <a:endParaRPr lang="en-US" sz="1100" dirty="0"/>
                    </a:p>
                  </a:txBody>
                  <a:tcPr marT="45713" marB="45713"/>
                </a:tc>
                <a:tc>
                  <a:txBody>
                    <a:bodyPr/>
                    <a:lstStyle/>
                    <a:p>
                      <a:r>
                        <a:rPr lang="en-US" sz="1100" dirty="0" smtClean="0"/>
                        <a:t>$9,985</a:t>
                      </a:r>
                      <a:endParaRPr lang="en-US" sz="1100" dirty="0"/>
                    </a:p>
                  </a:txBody>
                  <a:tcPr marT="45713" marB="45713"/>
                </a:tc>
              </a:tr>
              <a:tr h="197617">
                <a:tc>
                  <a:txBody>
                    <a:bodyPr/>
                    <a:lstStyle/>
                    <a:p>
                      <a:r>
                        <a:rPr lang="en-US" sz="1100" dirty="0" smtClean="0"/>
                        <a:t>30</a:t>
                      </a:r>
                      <a:r>
                        <a:rPr lang="en-US" sz="1100" baseline="0" dirty="0" smtClean="0"/>
                        <a:t> Year Term</a:t>
                      </a:r>
                      <a:endParaRPr lang="en-US" sz="1100" dirty="0"/>
                    </a:p>
                  </a:txBody>
                  <a:tcPr marT="45713" marB="45713"/>
                </a:tc>
                <a:tc>
                  <a:txBody>
                    <a:bodyPr/>
                    <a:lstStyle/>
                    <a:p>
                      <a:r>
                        <a:rPr lang="en-US" sz="1100" dirty="0" smtClean="0"/>
                        <a:t>Not</a:t>
                      </a:r>
                      <a:r>
                        <a:rPr lang="en-US" sz="1100" baseline="0" dirty="0" smtClean="0"/>
                        <a: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a:t>
                      </a:r>
                      <a:r>
                        <a:rPr lang="en-US" sz="1100" baseline="0" dirty="0" smtClean="0"/>
                        <a:t> Available</a:t>
                      </a:r>
                      <a:endParaRPr lang="en-US" sz="1100" dirty="0"/>
                    </a:p>
                  </a:txBody>
                  <a:tcPr marT="45713" marB="45713"/>
                </a:tc>
              </a:tr>
            </a:tbl>
          </a:graphicData>
        </a:graphic>
      </p:graphicFrame>
      <p:sp>
        <p:nvSpPr>
          <p:cNvPr id="73897" name="Text Box 4"/>
          <p:cNvSpPr txBox="1">
            <a:spLocks noChangeArrowheads="1"/>
          </p:cNvSpPr>
          <p:nvPr/>
        </p:nvSpPr>
        <p:spPr bwMode="auto">
          <a:xfrm>
            <a:off x="0" y="0"/>
            <a:ext cx="9144000" cy="387784"/>
          </a:xfrm>
          <a:prstGeom prst="rect">
            <a:avLst/>
          </a:prstGeom>
          <a:noFill/>
          <a:ln w="9525">
            <a:noFill/>
            <a:miter lim="800000"/>
            <a:headEnd/>
            <a:tailEnd/>
          </a:ln>
        </p:spPr>
        <p:txBody>
          <a:bodyPr lIns="79234" tIns="39617" rIns="79234" bIns="39617">
            <a:spAutoFit/>
          </a:bodyPr>
          <a:lstStyle/>
          <a:p>
            <a:pPr algn="ctr" defTabSz="711200">
              <a:spcBef>
                <a:spcPct val="50000"/>
              </a:spcBef>
            </a:pP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BUYING TERM INSURANCE</a:t>
            </a:r>
          </a:p>
        </p:txBody>
      </p:sp>
      <p:sp>
        <p:nvSpPr>
          <p:cNvPr id="7"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55</a:t>
            </a:fld>
            <a:endParaRPr lang="en-US" dirty="0"/>
          </a:p>
        </p:txBody>
      </p:sp>
      <p:sp>
        <p:nvSpPr>
          <p:cNvPr id="9" name="TextBox 8"/>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763" y="4578350"/>
          <a:ext cx="9139239" cy="1904343"/>
        </p:xfrm>
        <a:graphic>
          <a:graphicData uri="http://schemas.openxmlformats.org/drawingml/2006/table">
            <a:tbl>
              <a:tblPr firstRow="1" bandRow="1">
                <a:tableStyleId>{5940675A-B579-460E-94D1-54222C63F5DA}</a:tableStyleId>
              </a:tblPr>
              <a:tblGrid>
                <a:gridCol w="2284809"/>
                <a:gridCol w="1142405"/>
                <a:gridCol w="1142405"/>
                <a:gridCol w="1142405"/>
                <a:gridCol w="1142405"/>
                <a:gridCol w="1142405"/>
                <a:gridCol w="1142405"/>
              </a:tblGrid>
              <a:tr h="248920">
                <a:tc gridSpan="7">
                  <a:txBody>
                    <a:bodyPr/>
                    <a:lstStyle/>
                    <a:p>
                      <a:pPr algn="ctr"/>
                      <a:r>
                        <a:rPr lang="en-US" sz="1600" b="1" u="sng" baseline="0" dirty="0" smtClean="0"/>
                        <a:t>AGE 60</a:t>
                      </a:r>
                      <a:endParaRPr lang="en-US" sz="16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273747">
                <a:tc>
                  <a:txBody>
                    <a:bodyPr/>
                    <a:lstStyle/>
                    <a:p>
                      <a:endParaRPr lang="en-US" sz="1100" dirty="0"/>
                    </a:p>
                  </a:txBody>
                  <a:tcPr marT="45713" marB="45713"/>
                </a:tc>
                <a:tc gridSpan="2">
                  <a:txBody>
                    <a:bodyPr/>
                    <a:lstStyle/>
                    <a:p>
                      <a:pPr algn="ctr"/>
                      <a:r>
                        <a:rPr lang="en-US" sz="1100" b="1" u="sng" dirty="0" smtClean="0"/>
                        <a:t>PREFERRED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 SMOKER</a:t>
                      </a:r>
                      <a:endParaRPr lang="en-US" sz="1100" b="1" u="sng" dirty="0"/>
                    </a:p>
                  </a:txBody>
                  <a:tcPr marT="45713" marB="45713"/>
                </a:tc>
                <a:tc hMerge="1">
                  <a:txBody>
                    <a:bodyPr/>
                    <a:lstStyle/>
                    <a:p>
                      <a:endParaRPr lang="en-US" dirty="0"/>
                    </a:p>
                  </a:txBody>
                  <a:tcPr/>
                </a:tc>
              </a:tr>
              <a:tr h="228041">
                <a:tc>
                  <a:txBody>
                    <a:bodyPr/>
                    <a:lstStyle/>
                    <a:p>
                      <a:endParaRPr lang="en-US" sz="1100"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r>
              <a:tr h="258535">
                <a:tc>
                  <a:txBody>
                    <a:bodyPr/>
                    <a:lstStyle/>
                    <a:p>
                      <a:r>
                        <a:rPr lang="en-US" sz="1100" dirty="0" smtClean="0"/>
                        <a:t>10 Year</a:t>
                      </a:r>
                      <a:r>
                        <a:rPr lang="en-US" sz="1100" baseline="0" dirty="0" smtClean="0"/>
                        <a:t> Term</a:t>
                      </a:r>
                      <a:endParaRPr lang="en-US" sz="1100" dirty="0"/>
                    </a:p>
                  </a:txBody>
                  <a:tcPr marT="45713" marB="45713"/>
                </a:tc>
                <a:tc>
                  <a:txBody>
                    <a:bodyPr/>
                    <a:lstStyle/>
                    <a:p>
                      <a:r>
                        <a:rPr lang="en-US" sz="1100" dirty="0" smtClean="0"/>
                        <a:t>$3,098</a:t>
                      </a:r>
                      <a:endParaRPr lang="en-US" sz="1100" dirty="0"/>
                    </a:p>
                  </a:txBody>
                  <a:tcPr marT="45713" marB="45713"/>
                </a:tc>
                <a:tc>
                  <a:txBody>
                    <a:bodyPr/>
                    <a:lstStyle/>
                    <a:p>
                      <a:r>
                        <a:rPr lang="en-US" sz="1100" dirty="0" smtClean="0"/>
                        <a:t>$2,198</a:t>
                      </a:r>
                      <a:endParaRPr lang="en-US" sz="1100" dirty="0"/>
                    </a:p>
                  </a:txBody>
                  <a:tcPr marT="45713" marB="45713"/>
                </a:tc>
                <a:tc>
                  <a:txBody>
                    <a:bodyPr/>
                    <a:lstStyle/>
                    <a:p>
                      <a:r>
                        <a:rPr lang="en-US" sz="1100" dirty="0" smtClean="0"/>
                        <a:t>$4,808</a:t>
                      </a:r>
                      <a:endParaRPr lang="en-US" sz="1100" dirty="0"/>
                    </a:p>
                  </a:txBody>
                  <a:tcPr marT="45713" marB="45713"/>
                </a:tc>
                <a:tc>
                  <a:txBody>
                    <a:bodyPr/>
                    <a:lstStyle/>
                    <a:p>
                      <a:r>
                        <a:rPr lang="en-US" sz="1100" dirty="0" smtClean="0"/>
                        <a:t>$3,278</a:t>
                      </a:r>
                      <a:endParaRPr lang="en-US" sz="1100" dirty="0"/>
                    </a:p>
                  </a:txBody>
                  <a:tcPr marT="45713" marB="45713"/>
                </a:tc>
                <a:tc>
                  <a:txBody>
                    <a:bodyPr/>
                    <a:lstStyle/>
                    <a:p>
                      <a:r>
                        <a:rPr lang="en-US" sz="1100" dirty="0" smtClean="0"/>
                        <a:t>$13,028</a:t>
                      </a:r>
                      <a:endParaRPr lang="en-US" sz="1100" dirty="0"/>
                    </a:p>
                  </a:txBody>
                  <a:tcPr marT="45713" marB="45713"/>
                </a:tc>
                <a:tc>
                  <a:txBody>
                    <a:bodyPr/>
                    <a:lstStyle/>
                    <a:p>
                      <a:r>
                        <a:rPr lang="en-US" sz="1100" dirty="0" smtClean="0"/>
                        <a:t>$8,308</a:t>
                      </a:r>
                      <a:endParaRPr lang="en-US" sz="1100" dirty="0"/>
                    </a:p>
                  </a:txBody>
                  <a:tcPr marT="45713" marB="45713"/>
                </a:tc>
              </a:tr>
              <a:tr h="212829">
                <a:tc>
                  <a:txBody>
                    <a:bodyPr/>
                    <a:lstStyle/>
                    <a:p>
                      <a:r>
                        <a:rPr lang="en-US" sz="1100" dirty="0" smtClean="0"/>
                        <a:t>15</a:t>
                      </a:r>
                      <a:r>
                        <a:rPr lang="en-US" sz="1100" baseline="0" dirty="0" smtClean="0"/>
                        <a:t> Year Term</a:t>
                      </a:r>
                      <a:endParaRPr lang="en-US" sz="1100" dirty="0"/>
                    </a:p>
                  </a:txBody>
                  <a:tcPr marT="45713" marB="45713"/>
                </a:tc>
                <a:tc>
                  <a:txBody>
                    <a:bodyPr/>
                    <a:lstStyle/>
                    <a:p>
                      <a:r>
                        <a:rPr lang="en-US" sz="1100" dirty="0" smtClean="0"/>
                        <a:t>$4,488</a:t>
                      </a:r>
                      <a:endParaRPr lang="en-US" sz="1100" dirty="0"/>
                    </a:p>
                  </a:txBody>
                  <a:tcPr marT="45713" marB="45713"/>
                </a:tc>
                <a:tc>
                  <a:txBody>
                    <a:bodyPr/>
                    <a:lstStyle/>
                    <a:p>
                      <a:r>
                        <a:rPr lang="en-US" sz="1100" dirty="0" smtClean="0"/>
                        <a:t>$3,048</a:t>
                      </a:r>
                      <a:endParaRPr lang="en-US" sz="1100" dirty="0"/>
                    </a:p>
                  </a:txBody>
                  <a:tcPr marT="45713" marB="45713"/>
                </a:tc>
                <a:tc>
                  <a:txBody>
                    <a:bodyPr/>
                    <a:lstStyle/>
                    <a:p>
                      <a:r>
                        <a:rPr lang="en-US" sz="1100" dirty="0" smtClean="0"/>
                        <a:t>$7,088</a:t>
                      </a:r>
                      <a:endParaRPr lang="en-US" sz="1100" dirty="0"/>
                    </a:p>
                  </a:txBody>
                  <a:tcPr marT="45713" marB="45713"/>
                </a:tc>
                <a:tc>
                  <a:txBody>
                    <a:bodyPr/>
                    <a:lstStyle/>
                    <a:p>
                      <a:r>
                        <a:rPr lang="en-US" sz="1100" dirty="0" smtClean="0"/>
                        <a:t>$5,218</a:t>
                      </a:r>
                      <a:endParaRPr lang="en-US" sz="1100" dirty="0"/>
                    </a:p>
                  </a:txBody>
                  <a:tcPr marT="45713" marB="45713"/>
                </a:tc>
                <a:tc>
                  <a:txBody>
                    <a:bodyPr/>
                    <a:lstStyle/>
                    <a:p>
                      <a:r>
                        <a:rPr lang="en-US" sz="1100" dirty="0" smtClean="0"/>
                        <a:t>$17,658</a:t>
                      </a:r>
                      <a:endParaRPr lang="en-US" sz="1100" dirty="0"/>
                    </a:p>
                  </a:txBody>
                  <a:tcPr marT="45713" marB="45713"/>
                </a:tc>
                <a:tc>
                  <a:txBody>
                    <a:bodyPr/>
                    <a:lstStyle/>
                    <a:p>
                      <a:r>
                        <a:rPr lang="en-US" sz="1100" dirty="0" smtClean="0"/>
                        <a:t>$12,978</a:t>
                      </a:r>
                      <a:endParaRPr lang="en-US" sz="1100" dirty="0"/>
                    </a:p>
                  </a:txBody>
                  <a:tcPr marT="45713" marB="45713"/>
                </a:tc>
              </a:tr>
              <a:tr h="243323">
                <a:tc>
                  <a:txBody>
                    <a:bodyPr/>
                    <a:lstStyle/>
                    <a:p>
                      <a:r>
                        <a:rPr lang="en-US" sz="1100" dirty="0" smtClean="0"/>
                        <a:t>20 Year Term</a:t>
                      </a:r>
                      <a:endParaRPr lang="en-US" sz="1100" dirty="0"/>
                    </a:p>
                  </a:txBody>
                  <a:tcPr marT="45713" marB="45713"/>
                </a:tc>
                <a:tc>
                  <a:txBody>
                    <a:bodyPr/>
                    <a:lstStyle/>
                    <a:p>
                      <a:r>
                        <a:rPr lang="en-US" sz="1100" dirty="0" smtClean="0"/>
                        <a:t>$5,798</a:t>
                      </a:r>
                      <a:endParaRPr lang="en-US" sz="1100" dirty="0"/>
                    </a:p>
                  </a:txBody>
                  <a:tcPr marT="45713" marB="45713"/>
                </a:tc>
                <a:tc>
                  <a:txBody>
                    <a:bodyPr/>
                    <a:lstStyle/>
                    <a:p>
                      <a:r>
                        <a:rPr lang="en-US" sz="1100" dirty="0" smtClean="0"/>
                        <a:t>$4,078</a:t>
                      </a:r>
                      <a:endParaRPr lang="en-US" sz="1100" dirty="0"/>
                    </a:p>
                  </a:txBody>
                  <a:tcPr marT="45713" marB="45713"/>
                </a:tc>
                <a:tc>
                  <a:txBody>
                    <a:bodyPr/>
                    <a:lstStyle/>
                    <a:p>
                      <a:r>
                        <a:rPr lang="en-US" sz="1100" dirty="0" smtClean="0"/>
                        <a:t>$9,488</a:t>
                      </a:r>
                      <a:endParaRPr lang="en-US" sz="1100" dirty="0"/>
                    </a:p>
                  </a:txBody>
                  <a:tcPr marT="45713" marB="45713"/>
                </a:tc>
                <a:tc>
                  <a:txBody>
                    <a:bodyPr/>
                    <a:lstStyle/>
                    <a:p>
                      <a:r>
                        <a:rPr lang="en-US" sz="1100" dirty="0" smtClean="0"/>
                        <a:t>$6,668</a:t>
                      </a:r>
                      <a:endParaRPr lang="en-US" sz="1100" dirty="0"/>
                    </a:p>
                  </a:txBody>
                  <a:tcPr marT="45713" marB="45713"/>
                </a:tc>
                <a:tc>
                  <a:txBody>
                    <a:bodyPr/>
                    <a:lstStyle/>
                    <a:p>
                      <a:r>
                        <a:rPr lang="en-US" sz="1100" dirty="0" smtClean="0"/>
                        <a:t>$22,048</a:t>
                      </a:r>
                      <a:endParaRPr lang="en-US" sz="1100" dirty="0"/>
                    </a:p>
                  </a:txBody>
                  <a:tcPr marT="45713" marB="45713"/>
                </a:tc>
                <a:tc>
                  <a:txBody>
                    <a:bodyPr/>
                    <a:lstStyle/>
                    <a:p>
                      <a:r>
                        <a:rPr lang="en-US" sz="1100" dirty="0" smtClean="0"/>
                        <a:t>$15,058</a:t>
                      </a:r>
                      <a:endParaRPr lang="en-US" sz="1100" dirty="0"/>
                    </a:p>
                  </a:txBody>
                  <a:tcPr marT="45713" marB="45713"/>
                </a:tc>
              </a:tr>
              <a:tr h="197617">
                <a:tc>
                  <a:txBody>
                    <a:bodyPr/>
                    <a:lstStyle/>
                    <a:p>
                      <a:r>
                        <a:rPr lang="en-US" sz="1100" dirty="0" smtClean="0"/>
                        <a:t>30</a:t>
                      </a:r>
                      <a:r>
                        <a:rPr lang="en-US" sz="1100" baseline="0" dirty="0" smtClean="0"/>
                        <a:t> Year Term</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r>
            </a:tbl>
          </a:graphicData>
        </a:graphic>
      </p:graphicFrame>
      <p:graphicFrame>
        <p:nvGraphicFramePr>
          <p:cNvPr id="5" name="Table 4"/>
          <p:cNvGraphicFramePr>
            <a:graphicFrameLocks noGrp="1"/>
          </p:cNvGraphicFramePr>
          <p:nvPr/>
        </p:nvGraphicFramePr>
        <p:xfrm>
          <a:off x="0" y="357188"/>
          <a:ext cx="9139239" cy="4053141"/>
        </p:xfrm>
        <a:graphic>
          <a:graphicData uri="http://schemas.openxmlformats.org/drawingml/2006/table">
            <a:tbl>
              <a:tblPr firstRow="1" bandRow="1">
                <a:tableStyleId>{5940675A-B579-460E-94D1-54222C63F5DA}</a:tableStyleId>
              </a:tblPr>
              <a:tblGrid>
                <a:gridCol w="2284809"/>
                <a:gridCol w="1142405"/>
                <a:gridCol w="1142405"/>
                <a:gridCol w="1142405"/>
                <a:gridCol w="1142405"/>
                <a:gridCol w="1142405"/>
                <a:gridCol w="1142405"/>
              </a:tblGrid>
              <a:tr h="370778">
                <a:tc gridSpan="7">
                  <a:txBody>
                    <a:bodyPr/>
                    <a:lstStyle/>
                    <a:p>
                      <a:pPr algn="ctr"/>
                      <a:r>
                        <a:rPr lang="en-US" sz="1600" b="1" u="sng" baseline="0" dirty="0" smtClean="0"/>
                        <a:t>AGE 50</a:t>
                      </a:r>
                      <a:endParaRPr lang="en-US" sz="16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370778">
                <a:tc>
                  <a:txBody>
                    <a:bodyPr/>
                    <a:lstStyle/>
                    <a:p>
                      <a:endParaRPr lang="en-US" sz="1100" dirty="0"/>
                    </a:p>
                  </a:txBody>
                  <a:tcPr marT="45713" marB="45713"/>
                </a:tc>
                <a:tc gridSpan="2">
                  <a:txBody>
                    <a:bodyPr/>
                    <a:lstStyle/>
                    <a:p>
                      <a:pPr algn="ctr"/>
                      <a:r>
                        <a:rPr lang="en-US" sz="1100" b="1" u="sng" dirty="0" smtClean="0"/>
                        <a:t>PREFERRED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 SMOKER</a:t>
                      </a:r>
                      <a:endParaRPr lang="en-US" sz="1100" b="1" u="sng" dirty="0"/>
                    </a:p>
                  </a:txBody>
                  <a:tcPr marT="45713" marB="45713"/>
                </a:tc>
                <a:tc hMerge="1">
                  <a:txBody>
                    <a:bodyPr/>
                    <a:lstStyle/>
                    <a:p>
                      <a:endParaRPr lang="en-US"/>
                    </a:p>
                  </a:txBody>
                  <a:tcPr/>
                </a:tc>
              </a:tr>
              <a:tr h="370778">
                <a:tc>
                  <a:txBody>
                    <a:bodyPr/>
                    <a:lstStyle/>
                    <a:p>
                      <a:endParaRPr lang="en-US" sz="1100"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r>
              <a:tr h="259266">
                <a:tc>
                  <a:txBody>
                    <a:bodyPr/>
                    <a:lstStyle/>
                    <a:p>
                      <a:r>
                        <a:rPr lang="en-US" sz="1100" dirty="0" smtClean="0"/>
                        <a:t>10 Year</a:t>
                      </a:r>
                      <a:r>
                        <a:rPr lang="en-US" sz="1100" baseline="0" dirty="0" smtClean="0"/>
                        <a:t> Term</a:t>
                      </a:r>
                      <a:endParaRPr lang="en-US" sz="1100" dirty="0"/>
                    </a:p>
                  </a:txBody>
                  <a:tcPr marT="45713" marB="45713"/>
                </a:tc>
                <a:tc>
                  <a:txBody>
                    <a:bodyPr/>
                    <a:lstStyle/>
                    <a:p>
                      <a:r>
                        <a:rPr lang="en-US" sz="1100" dirty="0" smtClean="0"/>
                        <a:t>$1,235</a:t>
                      </a:r>
                      <a:endParaRPr lang="en-US" sz="1100" dirty="0"/>
                    </a:p>
                  </a:txBody>
                  <a:tcPr marT="45713" marB="45713"/>
                </a:tc>
                <a:tc>
                  <a:txBody>
                    <a:bodyPr/>
                    <a:lstStyle/>
                    <a:p>
                      <a:r>
                        <a:rPr lang="en-US" sz="1100" dirty="0" smtClean="0"/>
                        <a:t>$1,025</a:t>
                      </a:r>
                      <a:endParaRPr lang="en-US" sz="1100" dirty="0"/>
                    </a:p>
                  </a:txBody>
                  <a:tcPr marT="45713" marB="45713"/>
                </a:tc>
                <a:tc>
                  <a:txBody>
                    <a:bodyPr/>
                    <a:lstStyle/>
                    <a:p>
                      <a:r>
                        <a:rPr lang="en-US" sz="1100" dirty="0" smtClean="0"/>
                        <a:t>$2,145</a:t>
                      </a:r>
                      <a:endParaRPr lang="en-US" sz="1100" dirty="0"/>
                    </a:p>
                  </a:txBody>
                  <a:tcPr marT="45713" marB="45713"/>
                </a:tc>
                <a:tc>
                  <a:txBody>
                    <a:bodyPr/>
                    <a:lstStyle/>
                    <a:p>
                      <a:r>
                        <a:rPr lang="en-US" sz="1100" dirty="0" smtClean="0"/>
                        <a:t>$1,625</a:t>
                      </a:r>
                      <a:endParaRPr lang="en-US" sz="1100" dirty="0"/>
                    </a:p>
                  </a:txBody>
                  <a:tcPr marT="45713" marB="45713"/>
                </a:tc>
                <a:tc>
                  <a:txBody>
                    <a:bodyPr/>
                    <a:lstStyle/>
                    <a:p>
                      <a:r>
                        <a:rPr lang="en-US" sz="1100" dirty="0" smtClean="0"/>
                        <a:t>$6,435</a:t>
                      </a:r>
                      <a:endParaRPr lang="en-US" sz="1100" dirty="0"/>
                    </a:p>
                  </a:txBody>
                  <a:tcPr marT="45713" marB="45713"/>
                </a:tc>
                <a:tc>
                  <a:txBody>
                    <a:bodyPr/>
                    <a:lstStyle/>
                    <a:p>
                      <a:r>
                        <a:rPr lang="en-US" sz="1100" dirty="0" smtClean="0"/>
                        <a:t>$4,295</a:t>
                      </a:r>
                      <a:endParaRPr lang="en-US" sz="1100" dirty="0"/>
                    </a:p>
                  </a:txBody>
                  <a:tcPr marT="45713" marB="45713"/>
                </a:tc>
              </a:tr>
              <a:tr h="213560">
                <a:tc>
                  <a:txBody>
                    <a:bodyPr/>
                    <a:lstStyle/>
                    <a:p>
                      <a:r>
                        <a:rPr lang="en-US" sz="1100" dirty="0" smtClean="0"/>
                        <a:t>15</a:t>
                      </a:r>
                      <a:r>
                        <a:rPr lang="en-US" sz="1100" baseline="0" dirty="0" smtClean="0"/>
                        <a:t> Year Term</a:t>
                      </a:r>
                      <a:endParaRPr lang="en-US" sz="1100" dirty="0"/>
                    </a:p>
                  </a:txBody>
                  <a:tcPr marT="45713" marB="45713"/>
                </a:tc>
                <a:tc>
                  <a:txBody>
                    <a:bodyPr/>
                    <a:lstStyle/>
                    <a:p>
                      <a:r>
                        <a:rPr lang="en-US" sz="1100" dirty="0" smtClean="0"/>
                        <a:t>$1,785</a:t>
                      </a:r>
                      <a:endParaRPr lang="en-US" sz="1100" dirty="0"/>
                    </a:p>
                  </a:txBody>
                  <a:tcPr marT="45713" marB="45713"/>
                </a:tc>
                <a:tc>
                  <a:txBody>
                    <a:bodyPr/>
                    <a:lstStyle/>
                    <a:p>
                      <a:r>
                        <a:rPr lang="en-US" sz="1100" dirty="0" smtClean="0"/>
                        <a:t>$1,235</a:t>
                      </a:r>
                      <a:endParaRPr lang="en-US" sz="1100" dirty="0"/>
                    </a:p>
                  </a:txBody>
                  <a:tcPr marT="45713" marB="45713"/>
                </a:tc>
                <a:tc>
                  <a:txBody>
                    <a:bodyPr/>
                    <a:lstStyle/>
                    <a:p>
                      <a:r>
                        <a:rPr lang="en-US" sz="1100" dirty="0" smtClean="0"/>
                        <a:t>$2,805</a:t>
                      </a:r>
                      <a:endParaRPr lang="en-US" sz="1100" dirty="0"/>
                    </a:p>
                  </a:txBody>
                  <a:tcPr marT="45713" marB="45713"/>
                </a:tc>
                <a:tc>
                  <a:txBody>
                    <a:bodyPr/>
                    <a:lstStyle/>
                    <a:p>
                      <a:r>
                        <a:rPr lang="en-US" sz="1100" dirty="0" smtClean="0"/>
                        <a:t>$2,065</a:t>
                      </a:r>
                      <a:endParaRPr lang="en-US" sz="1100" dirty="0"/>
                    </a:p>
                  </a:txBody>
                  <a:tcPr marT="45713" marB="45713"/>
                </a:tc>
                <a:tc>
                  <a:txBody>
                    <a:bodyPr/>
                    <a:lstStyle/>
                    <a:p>
                      <a:r>
                        <a:rPr lang="en-US" sz="1100" dirty="0" smtClean="0"/>
                        <a:t>$7,825</a:t>
                      </a:r>
                      <a:endParaRPr lang="en-US" sz="1100" dirty="0"/>
                    </a:p>
                  </a:txBody>
                  <a:tcPr marT="45713" marB="45713"/>
                </a:tc>
                <a:tc>
                  <a:txBody>
                    <a:bodyPr/>
                    <a:lstStyle/>
                    <a:p>
                      <a:r>
                        <a:rPr lang="en-US" sz="1100" dirty="0" smtClean="0"/>
                        <a:t>$5,725</a:t>
                      </a:r>
                      <a:endParaRPr lang="en-US" sz="1100" dirty="0"/>
                    </a:p>
                  </a:txBody>
                  <a:tcPr marT="45713" marB="45713"/>
                </a:tc>
              </a:tr>
              <a:tr h="244054">
                <a:tc>
                  <a:txBody>
                    <a:bodyPr/>
                    <a:lstStyle/>
                    <a:p>
                      <a:r>
                        <a:rPr lang="en-US" sz="1100" dirty="0" smtClean="0"/>
                        <a:t>20 Year Term</a:t>
                      </a:r>
                      <a:endParaRPr lang="en-US" sz="1100" dirty="0"/>
                    </a:p>
                  </a:txBody>
                  <a:tcPr marT="45713" marB="45713"/>
                </a:tc>
                <a:tc>
                  <a:txBody>
                    <a:bodyPr/>
                    <a:lstStyle/>
                    <a:p>
                      <a:r>
                        <a:rPr lang="en-US" sz="1100" dirty="0" smtClean="0"/>
                        <a:t>$2,225</a:t>
                      </a:r>
                      <a:endParaRPr lang="en-US" sz="1100" dirty="0"/>
                    </a:p>
                  </a:txBody>
                  <a:tcPr marT="45713" marB="45713"/>
                </a:tc>
                <a:tc>
                  <a:txBody>
                    <a:bodyPr/>
                    <a:lstStyle/>
                    <a:p>
                      <a:r>
                        <a:rPr lang="en-US" sz="1100" dirty="0" smtClean="0"/>
                        <a:t>$1,625</a:t>
                      </a:r>
                      <a:endParaRPr lang="en-US" sz="1100" dirty="0"/>
                    </a:p>
                  </a:txBody>
                  <a:tcPr marT="45713" marB="45713"/>
                </a:tc>
                <a:tc>
                  <a:txBody>
                    <a:bodyPr/>
                    <a:lstStyle/>
                    <a:p>
                      <a:r>
                        <a:rPr lang="en-US" sz="1100" dirty="0" smtClean="0"/>
                        <a:t>$3,425</a:t>
                      </a:r>
                      <a:endParaRPr lang="en-US" sz="1100" dirty="0"/>
                    </a:p>
                  </a:txBody>
                  <a:tcPr marT="45713" marB="45713"/>
                </a:tc>
                <a:tc>
                  <a:txBody>
                    <a:bodyPr/>
                    <a:lstStyle/>
                    <a:p>
                      <a:r>
                        <a:rPr lang="en-US" sz="1100" dirty="0" smtClean="0"/>
                        <a:t>$2,715</a:t>
                      </a:r>
                      <a:endParaRPr lang="en-US" sz="1100" dirty="0"/>
                    </a:p>
                  </a:txBody>
                  <a:tcPr marT="45713" marB="45713"/>
                </a:tc>
                <a:tc>
                  <a:txBody>
                    <a:bodyPr/>
                    <a:lstStyle/>
                    <a:p>
                      <a:r>
                        <a:rPr lang="en-US" sz="1100" dirty="0" smtClean="0"/>
                        <a:t>$10,425</a:t>
                      </a:r>
                      <a:endParaRPr lang="en-US" sz="1100" dirty="0"/>
                    </a:p>
                  </a:txBody>
                  <a:tcPr marT="45713" marB="45713"/>
                </a:tc>
                <a:tc>
                  <a:txBody>
                    <a:bodyPr/>
                    <a:lstStyle/>
                    <a:p>
                      <a:r>
                        <a:rPr lang="en-US" sz="1100" dirty="0" smtClean="0"/>
                        <a:t>$6,865</a:t>
                      </a:r>
                      <a:endParaRPr lang="en-US" sz="1100" dirty="0"/>
                    </a:p>
                  </a:txBody>
                  <a:tcPr marT="45713" marB="45713"/>
                </a:tc>
              </a:tr>
              <a:tr h="198348">
                <a:tc>
                  <a:txBody>
                    <a:bodyPr/>
                    <a:lstStyle/>
                    <a:p>
                      <a:r>
                        <a:rPr lang="en-US" sz="1100" dirty="0" smtClean="0"/>
                        <a:t>30</a:t>
                      </a:r>
                      <a:r>
                        <a:rPr lang="en-US" sz="1100" baseline="0" dirty="0" smtClean="0"/>
                        <a:t> Year Term</a:t>
                      </a:r>
                      <a:endParaRPr lang="en-US" sz="1100" dirty="0"/>
                    </a:p>
                  </a:txBody>
                  <a:tcPr marT="45713" marB="45713"/>
                </a:tc>
                <a:tc>
                  <a:txBody>
                    <a:bodyPr/>
                    <a:lstStyle/>
                    <a:p>
                      <a:r>
                        <a:rPr lang="en-US" sz="1100" dirty="0" smtClean="0"/>
                        <a:t>$4,025</a:t>
                      </a:r>
                      <a:endParaRPr lang="en-US" sz="1100" dirty="0"/>
                    </a:p>
                  </a:txBody>
                  <a:tcPr marT="45713" marB="45713"/>
                </a:tc>
                <a:tc>
                  <a:txBody>
                    <a:bodyPr/>
                    <a:lstStyle/>
                    <a:p>
                      <a:r>
                        <a:rPr lang="en-US" sz="1100" dirty="0" smtClean="0"/>
                        <a:t>$2,645</a:t>
                      </a:r>
                      <a:endParaRPr lang="en-US" sz="1100" dirty="0"/>
                    </a:p>
                  </a:txBody>
                  <a:tcPr marT="45713" marB="45713"/>
                </a:tc>
                <a:tc>
                  <a:txBody>
                    <a:bodyPr/>
                    <a:lstStyle/>
                    <a:p>
                      <a:r>
                        <a:rPr lang="en-US" sz="1100" dirty="0" smtClean="0"/>
                        <a:t>$6,245</a:t>
                      </a:r>
                      <a:endParaRPr lang="en-US" sz="1100" dirty="0"/>
                    </a:p>
                  </a:txBody>
                  <a:tcPr marT="45713" marB="45713"/>
                </a:tc>
                <a:tc>
                  <a:txBody>
                    <a:bodyPr/>
                    <a:lstStyle/>
                    <a:p>
                      <a:r>
                        <a:rPr lang="en-US" sz="1100" dirty="0" smtClean="0"/>
                        <a:t>$4,785</a:t>
                      </a:r>
                      <a:endParaRPr lang="en-US" sz="1100" dirty="0"/>
                    </a:p>
                  </a:txBody>
                  <a:tcPr marT="45713" marB="45713"/>
                </a:tc>
                <a:tc>
                  <a:txBody>
                    <a:bodyPr/>
                    <a:lstStyle/>
                    <a:p>
                      <a:r>
                        <a:rPr lang="en-US" sz="1100" dirty="0" smtClean="0"/>
                        <a:t>$13,719</a:t>
                      </a:r>
                      <a:endParaRPr lang="en-US" sz="1100" dirty="0"/>
                    </a:p>
                  </a:txBody>
                  <a:tcPr marT="45713" marB="45713"/>
                </a:tc>
                <a:tc>
                  <a:txBody>
                    <a:bodyPr/>
                    <a:lstStyle/>
                    <a:p>
                      <a:r>
                        <a:rPr lang="en-US" sz="1100" dirty="0" smtClean="0"/>
                        <a:t>$10,109</a:t>
                      </a:r>
                      <a:endParaRPr lang="en-US" sz="1100" dirty="0"/>
                    </a:p>
                  </a:txBody>
                  <a:tcPr marT="45713" marB="45713"/>
                </a:tc>
              </a:tr>
              <a:tr h="132322">
                <a:tc gridSpan="7">
                  <a:txBody>
                    <a:bodyPr/>
                    <a:lstStyle/>
                    <a:p>
                      <a:pPr algn="ctr"/>
                      <a:r>
                        <a:rPr lang="en-US" sz="1600" b="1" u="sng" baseline="0" dirty="0" smtClean="0"/>
                        <a:t>AGE 55</a:t>
                      </a:r>
                      <a:endParaRPr lang="en-US" sz="1600" b="1" u="sng" dirty="0"/>
                    </a:p>
                  </a:txBody>
                  <a:tcPr marT="45713" marB="45713"/>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273747">
                <a:tc>
                  <a:txBody>
                    <a:bodyPr/>
                    <a:lstStyle/>
                    <a:p>
                      <a:endParaRPr lang="en-US" sz="1100" dirty="0"/>
                    </a:p>
                  </a:txBody>
                  <a:tcPr marT="45713" marB="45713"/>
                </a:tc>
                <a:tc gridSpan="2">
                  <a:txBody>
                    <a:bodyPr/>
                    <a:lstStyle/>
                    <a:p>
                      <a:pPr algn="ctr"/>
                      <a:r>
                        <a:rPr lang="en-US" sz="1100" b="1" u="sng" dirty="0" smtClean="0"/>
                        <a:t>PREFERRED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a:t>
                      </a:r>
                      <a:endParaRPr lang="en-US" sz="1100" b="1" u="sng" dirty="0"/>
                    </a:p>
                  </a:txBody>
                  <a:tcPr marT="45713" marB="45713"/>
                </a:tc>
                <a:tc hMerge="1">
                  <a:txBody>
                    <a:bodyPr/>
                    <a:lstStyle/>
                    <a:p>
                      <a:endParaRPr lang="en-US"/>
                    </a:p>
                  </a:txBody>
                  <a:tcPr/>
                </a:tc>
                <a:tc gridSpan="2">
                  <a:txBody>
                    <a:bodyPr/>
                    <a:lstStyle/>
                    <a:p>
                      <a:pPr algn="ctr"/>
                      <a:r>
                        <a:rPr lang="en-US" sz="1100" b="1" u="sng" dirty="0" smtClean="0"/>
                        <a:t>STANDARD SMOKER</a:t>
                      </a:r>
                      <a:endParaRPr lang="en-US" sz="1100" b="1" u="sng" dirty="0"/>
                    </a:p>
                  </a:txBody>
                  <a:tcPr marT="45713" marB="45713"/>
                </a:tc>
                <a:tc hMerge="1">
                  <a:txBody>
                    <a:bodyPr/>
                    <a:lstStyle/>
                    <a:p>
                      <a:endParaRPr lang="en-US" dirty="0"/>
                    </a:p>
                  </a:txBody>
                  <a:tcPr/>
                </a:tc>
              </a:tr>
              <a:tr h="228041">
                <a:tc>
                  <a:txBody>
                    <a:bodyPr/>
                    <a:lstStyle/>
                    <a:p>
                      <a:endParaRPr lang="en-US" sz="1100"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c>
                  <a:txBody>
                    <a:bodyPr/>
                    <a:lstStyle/>
                    <a:p>
                      <a:pPr algn="ctr"/>
                      <a:r>
                        <a:rPr lang="en-US" sz="1100" b="1" i="0" u="sng" dirty="0" smtClean="0"/>
                        <a:t>MALE</a:t>
                      </a:r>
                      <a:endParaRPr lang="en-US" sz="1100" b="1" i="0" u="sng" dirty="0"/>
                    </a:p>
                  </a:txBody>
                  <a:tcPr marT="45713" marB="45713"/>
                </a:tc>
                <a:tc>
                  <a:txBody>
                    <a:bodyPr/>
                    <a:lstStyle/>
                    <a:p>
                      <a:pPr algn="ctr"/>
                      <a:r>
                        <a:rPr lang="en-US" sz="1100" b="1" i="0" u="sng" dirty="0" smtClean="0"/>
                        <a:t>FEMALE</a:t>
                      </a:r>
                      <a:endParaRPr lang="en-US" sz="1100" b="1" i="0" u="sng" dirty="0"/>
                    </a:p>
                  </a:txBody>
                  <a:tcPr marT="45713" marB="45713"/>
                </a:tc>
              </a:tr>
              <a:tr h="258535">
                <a:tc>
                  <a:txBody>
                    <a:bodyPr/>
                    <a:lstStyle/>
                    <a:p>
                      <a:r>
                        <a:rPr lang="en-US" sz="1100" dirty="0" smtClean="0"/>
                        <a:t>10 Year</a:t>
                      </a:r>
                      <a:r>
                        <a:rPr lang="en-US" sz="1100" baseline="0" dirty="0" smtClean="0"/>
                        <a:t> Term</a:t>
                      </a:r>
                      <a:endParaRPr lang="en-US" sz="1100" dirty="0"/>
                    </a:p>
                  </a:txBody>
                  <a:tcPr marT="45713" marB="45713"/>
                </a:tc>
                <a:tc>
                  <a:txBody>
                    <a:bodyPr/>
                    <a:lstStyle/>
                    <a:p>
                      <a:r>
                        <a:rPr lang="en-US" sz="1100" dirty="0" smtClean="0"/>
                        <a:t>$2,025</a:t>
                      </a:r>
                      <a:endParaRPr lang="en-US" sz="1100" dirty="0"/>
                    </a:p>
                  </a:txBody>
                  <a:tcPr marT="45713" marB="45713"/>
                </a:tc>
                <a:tc>
                  <a:txBody>
                    <a:bodyPr/>
                    <a:lstStyle/>
                    <a:p>
                      <a:r>
                        <a:rPr lang="en-US" sz="1100" dirty="0" smtClean="0"/>
                        <a:t>$1,495</a:t>
                      </a:r>
                      <a:endParaRPr lang="en-US" sz="1100" dirty="0"/>
                    </a:p>
                  </a:txBody>
                  <a:tcPr marT="45713" marB="45713"/>
                </a:tc>
                <a:tc>
                  <a:txBody>
                    <a:bodyPr/>
                    <a:lstStyle/>
                    <a:p>
                      <a:r>
                        <a:rPr lang="en-US" sz="1100" dirty="0" smtClean="0"/>
                        <a:t>$3,315</a:t>
                      </a:r>
                      <a:endParaRPr lang="en-US" sz="1100" dirty="0"/>
                    </a:p>
                  </a:txBody>
                  <a:tcPr marT="45713" marB="45713"/>
                </a:tc>
                <a:tc>
                  <a:txBody>
                    <a:bodyPr/>
                    <a:lstStyle/>
                    <a:p>
                      <a:r>
                        <a:rPr lang="en-US" sz="1100" dirty="0" smtClean="0"/>
                        <a:t>$2,235</a:t>
                      </a:r>
                      <a:endParaRPr lang="en-US" sz="1100" dirty="0"/>
                    </a:p>
                  </a:txBody>
                  <a:tcPr marT="45713" marB="45713"/>
                </a:tc>
                <a:tc>
                  <a:txBody>
                    <a:bodyPr/>
                    <a:lstStyle/>
                    <a:p>
                      <a:r>
                        <a:rPr lang="en-US" sz="1100" dirty="0" smtClean="0"/>
                        <a:t>$8,935</a:t>
                      </a:r>
                      <a:endParaRPr lang="en-US" sz="1100" dirty="0"/>
                    </a:p>
                  </a:txBody>
                  <a:tcPr marT="45713" marB="45713"/>
                </a:tc>
                <a:tc>
                  <a:txBody>
                    <a:bodyPr/>
                    <a:lstStyle/>
                    <a:p>
                      <a:r>
                        <a:rPr lang="en-US" sz="1100" dirty="0" smtClean="0"/>
                        <a:t>$5,905</a:t>
                      </a:r>
                      <a:endParaRPr lang="en-US" sz="1100" dirty="0"/>
                    </a:p>
                  </a:txBody>
                  <a:tcPr marT="45713" marB="45713"/>
                </a:tc>
              </a:tr>
              <a:tr h="212829">
                <a:tc>
                  <a:txBody>
                    <a:bodyPr/>
                    <a:lstStyle/>
                    <a:p>
                      <a:r>
                        <a:rPr lang="en-US" sz="1100" dirty="0" smtClean="0"/>
                        <a:t>15</a:t>
                      </a:r>
                      <a:r>
                        <a:rPr lang="en-US" sz="1100" baseline="0" dirty="0" smtClean="0"/>
                        <a:t> Year Term</a:t>
                      </a:r>
                      <a:endParaRPr lang="en-US" sz="1100" dirty="0"/>
                    </a:p>
                  </a:txBody>
                  <a:tcPr marT="45713" marB="45713"/>
                </a:tc>
                <a:tc>
                  <a:txBody>
                    <a:bodyPr/>
                    <a:lstStyle/>
                    <a:p>
                      <a:r>
                        <a:rPr lang="en-US" sz="1100" dirty="0" smtClean="0"/>
                        <a:t>$2,895</a:t>
                      </a:r>
                      <a:endParaRPr lang="en-US" sz="1100" dirty="0"/>
                    </a:p>
                  </a:txBody>
                  <a:tcPr marT="45713" marB="45713"/>
                </a:tc>
                <a:tc>
                  <a:txBody>
                    <a:bodyPr/>
                    <a:lstStyle/>
                    <a:p>
                      <a:r>
                        <a:rPr lang="en-US" sz="1100" dirty="0" smtClean="0"/>
                        <a:t>$1,835</a:t>
                      </a:r>
                      <a:endParaRPr lang="en-US" sz="1100" dirty="0"/>
                    </a:p>
                  </a:txBody>
                  <a:tcPr marT="45713" marB="45713"/>
                </a:tc>
                <a:tc>
                  <a:txBody>
                    <a:bodyPr/>
                    <a:lstStyle/>
                    <a:p>
                      <a:r>
                        <a:rPr lang="en-US" sz="1100" dirty="0" smtClean="0"/>
                        <a:t>$4,655</a:t>
                      </a:r>
                      <a:endParaRPr lang="en-US" sz="1100" dirty="0"/>
                    </a:p>
                  </a:txBody>
                  <a:tcPr marT="45713" marB="45713"/>
                </a:tc>
                <a:tc>
                  <a:txBody>
                    <a:bodyPr/>
                    <a:lstStyle/>
                    <a:p>
                      <a:r>
                        <a:rPr lang="en-US" sz="1100" dirty="0" smtClean="0"/>
                        <a:t>$2,985</a:t>
                      </a:r>
                      <a:endParaRPr lang="en-US" sz="1100" dirty="0"/>
                    </a:p>
                  </a:txBody>
                  <a:tcPr marT="45713" marB="45713"/>
                </a:tc>
                <a:tc>
                  <a:txBody>
                    <a:bodyPr/>
                    <a:lstStyle/>
                    <a:p>
                      <a:r>
                        <a:rPr lang="en-US" sz="1100" dirty="0" smtClean="0"/>
                        <a:t>$12,055</a:t>
                      </a:r>
                      <a:endParaRPr lang="en-US" sz="1100" dirty="0"/>
                    </a:p>
                  </a:txBody>
                  <a:tcPr marT="45713" marB="45713"/>
                </a:tc>
                <a:tc>
                  <a:txBody>
                    <a:bodyPr/>
                    <a:lstStyle/>
                    <a:p>
                      <a:r>
                        <a:rPr lang="en-US" sz="1100" dirty="0" smtClean="0"/>
                        <a:t>$7,995</a:t>
                      </a:r>
                      <a:endParaRPr lang="en-US" sz="1100" dirty="0"/>
                    </a:p>
                  </a:txBody>
                  <a:tcPr marT="45713" marB="45713"/>
                </a:tc>
              </a:tr>
              <a:tr h="243323">
                <a:tc>
                  <a:txBody>
                    <a:bodyPr/>
                    <a:lstStyle/>
                    <a:p>
                      <a:r>
                        <a:rPr lang="en-US" sz="1100" dirty="0" smtClean="0"/>
                        <a:t>20 Year Term</a:t>
                      </a:r>
                      <a:endParaRPr lang="en-US" sz="1100" dirty="0"/>
                    </a:p>
                  </a:txBody>
                  <a:tcPr marT="45713" marB="45713"/>
                </a:tc>
                <a:tc>
                  <a:txBody>
                    <a:bodyPr/>
                    <a:lstStyle/>
                    <a:p>
                      <a:r>
                        <a:rPr lang="en-US" sz="1100" dirty="0" smtClean="0"/>
                        <a:t>$3,505</a:t>
                      </a:r>
                      <a:endParaRPr lang="en-US" sz="1100" dirty="0"/>
                    </a:p>
                  </a:txBody>
                  <a:tcPr marT="45713" marB="45713"/>
                </a:tc>
                <a:tc>
                  <a:txBody>
                    <a:bodyPr/>
                    <a:lstStyle/>
                    <a:p>
                      <a:r>
                        <a:rPr lang="en-US" sz="1100" dirty="0" smtClean="0"/>
                        <a:t>$2,465</a:t>
                      </a:r>
                      <a:endParaRPr lang="en-US" sz="1100" dirty="0"/>
                    </a:p>
                  </a:txBody>
                  <a:tcPr marT="45713" marB="45713"/>
                </a:tc>
                <a:tc>
                  <a:txBody>
                    <a:bodyPr/>
                    <a:lstStyle/>
                    <a:p>
                      <a:r>
                        <a:rPr lang="en-US" sz="1100" dirty="0" smtClean="0"/>
                        <a:t>$5,955</a:t>
                      </a:r>
                      <a:endParaRPr lang="en-US" sz="1100" dirty="0"/>
                    </a:p>
                  </a:txBody>
                  <a:tcPr marT="45713" marB="45713"/>
                </a:tc>
                <a:tc>
                  <a:txBody>
                    <a:bodyPr/>
                    <a:lstStyle/>
                    <a:p>
                      <a:r>
                        <a:rPr lang="en-US" sz="1100" dirty="0" smtClean="0"/>
                        <a:t>$3,985</a:t>
                      </a:r>
                      <a:endParaRPr lang="en-US" sz="1100" dirty="0"/>
                    </a:p>
                  </a:txBody>
                  <a:tcPr marT="45713" marB="45713"/>
                </a:tc>
                <a:tc>
                  <a:txBody>
                    <a:bodyPr/>
                    <a:lstStyle/>
                    <a:p>
                      <a:r>
                        <a:rPr lang="en-US" sz="1100" dirty="0" smtClean="0"/>
                        <a:t>$14,875</a:t>
                      </a:r>
                      <a:endParaRPr lang="en-US" sz="1100" dirty="0"/>
                    </a:p>
                  </a:txBody>
                  <a:tcPr marT="45713" marB="45713"/>
                </a:tc>
                <a:tc>
                  <a:txBody>
                    <a:bodyPr/>
                    <a:lstStyle/>
                    <a:p>
                      <a:r>
                        <a:rPr lang="en-US" sz="1100" dirty="0" smtClean="0"/>
                        <a:t>$9,985</a:t>
                      </a:r>
                      <a:endParaRPr lang="en-US" sz="1100" dirty="0"/>
                    </a:p>
                  </a:txBody>
                  <a:tcPr marT="45713" marB="45713"/>
                </a:tc>
              </a:tr>
              <a:tr h="197617">
                <a:tc>
                  <a:txBody>
                    <a:bodyPr/>
                    <a:lstStyle/>
                    <a:p>
                      <a:r>
                        <a:rPr lang="en-US" sz="1100" dirty="0" smtClean="0"/>
                        <a:t>30</a:t>
                      </a:r>
                      <a:r>
                        <a:rPr lang="en-US" sz="1100" baseline="0" dirty="0" smtClean="0"/>
                        <a:t> Year Term</a:t>
                      </a:r>
                      <a:endParaRPr lang="en-US" sz="1100" dirty="0"/>
                    </a:p>
                  </a:txBody>
                  <a:tcPr marT="45713" marB="45713"/>
                </a:tc>
                <a:tc>
                  <a:txBody>
                    <a:bodyPr/>
                    <a:lstStyle/>
                    <a:p>
                      <a:r>
                        <a:rPr lang="en-US" sz="1100" dirty="0" smtClean="0"/>
                        <a:t>Not</a:t>
                      </a:r>
                      <a:r>
                        <a:rPr lang="en-US" sz="1100" baseline="0" dirty="0" smtClean="0"/>
                        <a: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 Available</a:t>
                      </a:r>
                      <a:endParaRPr lang="en-US" sz="1100" dirty="0"/>
                    </a:p>
                  </a:txBody>
                  <a:tcPr marT="45713" marB="45713"/>
                </a:tc>
                <a:tc>
                  <a:txBody>
                    <a:bodyPr/>
                    <a:lstStyle/>
                    <a:p>
                      <a:r>
                        <a:rPr lang="en-US" sz="1100" dirty="0" smtClean="0"/>
                        <a:t>Not</a:t>
                      </a:r>
                      <a:r>
                        <a:rPr lang="en-US" sz="1100" baseline="0" dirty="0" smtClean="0"/>
                        <a:t> Available</a:t>
                      </a:r>
                      <a:endParaRPr lang="en-US" sz="1100" dirty="0"/>
                    </a:p>
                  </a:txBody>
                  <a:tcPr marT="45713" marB="45713"/>
                </a:tc>
              </a:tr>
            </a:tbl>
          </a:graphicData>
        </a:graphic>
      </p:graphicFrame>
      <p:sp>
        <p:nvSpPr>
          <p:cNvPr id="73897" name="Text Box 4"/>
          <p:cNvSpPr txBox="1">
            <a:spLocks noChangeArrowheads="1"/>
          </p:cNvSpPr>
          <p:nvPr/>
        </p:nvSpPr>
        <p:spPr bwMode="auto">
          <a:xfrm>
            <a:off x="0" y="0"/>
            <a:ext cx="9144000" cy="387784"/>
          </a:xfrm>
          <a:prstGeom prst="rect">
            <a:avLst/>
          </a:prstGeom>
          <a:noFill/>
          <a:ln w="9525">
            <a:noFill/>
            <a:miter lim="800000"/>
            <a:headEnd/>
            <a:tailEnd/>
          </a:ln>
        </p:spPr>
        <p:txBody>
          <a:bodyPr lIns="79234" tIns="39617" rIns="79234" bIns="39617">
            <a:spAutoFit/>
          </a:bodyPr>
          <a:lstStyle/>
          <a:p>
            <a:pPr algn="ctr" defTabSz="711200">
              <a:spcBef>
                <a:spcPct val="50000"/>
              </a:spcBef>
            </a:pPr>
            <a:r>
              <a:rPr lang="en-US" altLang="zh-CN" sz="2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BUYING TERM INSURANCE</a:t>
            </a:r>
          </a:p>
        </p:txBody>
      </p:sp>
      <p:sp>
        <p:nvSpPr>
          <p:cNvPr id="7"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56</a:t>
            </a:fld>
            <a:endParaRPr lang="en-US" dirty="0"/>
          </a:p>
        </p:txBody>
      </p:sp>
      <p:sp>
        <p:nvSpPr>
          <p:cNvPr id="9" name="TextBox 8"/>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Text Box 1"/>
          <p:cNvSpPr txBox="1">
            <a:spLocks noChangeArrowheads="1"/>
          </p:cNvSpPr>
          <p:nvPr/>
        </p:nvSpPr>
        <p:spPr bwMode="auto">
          <a:xfrm>
            <a:off x="7753350" y="2805113"/>
            <a:ext cx="84138" cy="212725"/>
          </a:xfrm>
          <a:prstGeom prst="rect">
            <a:avLst/>
          </a:prstGeom>
          <a:noFill/>
          <a:ln w="9525">
            <a:noFill/>
            <a:miter lim="800000"/>
            <a:headEnd/>
            <a:tailEnd/>
          </a:ln>
        </p:spPr>
        <p:txBody>
          <a:bodyPr/>
          <a:lstStyle/>
          <a:p>
            <a:endParaRPr lang="en-US">
              <a:latin typeface="Calibri" pitchFamily="34" charset="0"/>
            </a:endParaRPr>
          </a:p>
        </p:txBody>
      </p:sp>
      <p:sp>
        <p:nvSpPr>
          <p:cNvPr id="165891" name="Text Box 1"/>
          <p:cNvSpPr txBox="1">
            <a:spLocks noChangeArrowheads="1"/>
          </p:cNvSpPr>
          <p:nvPr/>
        </p:nvSpPr>
        <p:spPr bwMode="auto">
          <a:xfrm>
            <a:off x="8050213" y="2805113"/>
            <a:ext cx="69850" cy="212725"/>
          </a:xfrm>
          <a:prstGeom prst="rect">
            <a:avLst/>
          </a:prstGeom>
          <a:noFill/>
          <a:ln w="9525">
            <a:noFill/>
            <a:miter lim="800000"/>
            <a:headEnd/>
            <a:tailEnd/>
          </a:ln>
        </p:spPr>
        <p:txBody>
          <a:bodyPr/>
          <a:lstStyle/>
          <a:p>
            <a:endParaRPr lang="en-US">
              <a:latin typeface="Calibri" pitchFamily="34" charset="0"/>
            </a:endParaRPr>
          </a:p>
        </p:txBody>
      </p:sp>
      <p:sp>
        <p:nvSpPr>
          <p:cNvPr id="165892" name="Text Box 1"/>
          <p:cNvSpPr txBox="1">
            <a:spLocks noChangeArrowheads="1"/>
          </p:cNvSpPr>
          <p:nvPr/>
        </p:nvSpPr>
        <p:spPr bwMode="auto">
          <a:xfrm>
            <a:off x="8050213" y="28051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893" name="Text Box 1"/>
          <p:cNvSpPr txBox="1">
            <a:spLocks noChangeArrowheads="1"/>
          </p:cNvSpPr>
          <p:nvPr/>
        </p:nvSpPr>
        <p:spPr bwMode="auto">
          <a:xfrm>
            <a:off x="8050213" y="41767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894" name="Text Box 1"/>
          <p:cNvSpPr txBox="1">
            <a:spLocks noChangeArrowheads="1"/>
          </p:cNvSpPr>
          <p:nvPr/>
        </p:nvSpPr>
        <p:spPr bwMode="auto">
          <a:xfrm>
            <a:off x="8050213" y="57007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895" name="Text Box 1"/>
          <p:cNvSpPr txBox="1">
            <a:spLocks noChangeArrowheads="1"/>
          </p:cNvSpPr>
          <p:nvPr/>
        </p:nvSpPr>
        <p:spPr bwMode="auto">
          <a:xfrm>
            <a:off x="7821613" y="4618038"/>
            <a:ext cx="84137" cy="206375"/>
          </a:xfrm>
          <a:prstGeom prst="rect">
            <a:avLst/>
          </a:prstGeom>
          <a:noFill/>
          <a:ln w="9525">
            <a:noFill/>
            <a:miter lim="800000"/>
            <a:headEnd/>
            <a:tailEnd/>
          </a:ln>
        </p:spPr>
        <p:txBody>
          <a:bodyPr/>
          <a:lstStyle/>
          <a:p>
            <a:endParaRPr lang="en-US">
              <a:latin typeface="Calibri" pitchFamily="34" charset="0"/>
            </a:endParaRPr>
          </a:p>
        </p:txBody>
      </p:sp>
      <p:sp>
        <p:nvSpPr>
          <p:cNvPr id="165896" name="Text Box 1"/>
          <p:cNvSpPr txBox="1">
            <a:spLocks noChangeArrowheads="1"/>
          </p:cNvSpPr>
          <p:nvPr/>
        </p:nvSpPr>
        <p:spPr bwMode="auto">
          <a:xfrm>
            <a:off x="8050213" y="2805113"/>
            <a:ext cx="69850" cy="212725"/>
          </a:xfrm>
          <a:prstGeom prst="rect">
            <a:avLst/>
          </a:prstGeom>
          <a:noFill/>
          <a:ln w="9525">
            <a:noFill/>
            <a:miter lim="800000"/>
            <a:headEnd/>
            <a:tailEnd/>
          </a:ln>
        </p:spPr>
        <p:txBody>
          <a:bodyPr/>
          <a:lstStyle/>
          <a:p>
            <a:endParaRPr lang="en-US">
              <a:latin typeface="Calibri" pitchFamily="34" charset="0"/>
            </a:endParaRPr>
          </a:p>
        </p:txBody>
      </p:sp>
      <p:sp>
        <p:nvSpPr>
          <p:cNvPr id="165897" name="Text Box 1"/>
          <p:cNvSpPr txBox="1">
            <a:spLocks noChangeArrowheads="1"/>
          </p:cNvSpPr>
          <p:nvPr/>
        </p:nvSpPr>
        <p:spPr bwMode="auto">
          <a:xfrm>
            <a:off x="8050213" y="28051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898" name="Text Box 1"/>
          <p:cNvSpPr txBox="1">
            <a:spLocks noChangeArrowheads="1"/>
          </p:cNvSpPr>
          <p:nvPr/>
        </p:nvSpPr>
        <p:spPr bwMode="auto">
          <a:xfrm>
            <a:off x="8050213" y="41767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899" name="Text Box 1"/>
          <p:cNvSpPr txBox="1">
            <a:spLocks noChangeArrowheads="1"/>
          </p:cNvSpPr>
          <p:nvPr/>
        </p:nvSpPr>
        <p:spPr bwMode="auto">
          <a:xfrm>
            <a:off x="8050213" y="57007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00" name="Text Box 1"/>
          <p:cNvSpPr txBox="1">
            <a:spLocks noChangeArrowheads="1"/>
          </p:cNvSpPr>
          <p:nvPr/>
        </p:nvSpPr>
        <p:spPr bwMode="auto">
          <a:xfrm>
            <a:off x="8050213" y="58531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01" name="Text Box 1"/>
          <p:cNvSpPr txBox="1">
            <a:spLocks noChangeArrowheads="1"/>
          </p:cNvSpPr>
          <p:nvPr/>
        </p:nvSpPr>
        <p:spPr bwMode="auto">
          <a:xfrm>
            <a:off x="8050213" y="58531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02" name="Text Box 1"/>
          <p:cNvSpPr txBox="1">
            <a:spLocks noChangeArrowheads="1"/>
          </p:cNvSpPr>
          <p:nvPr/>
        </p:nvSpPr>
        <p:spPr bwMode="auto">
          <a:xfrm>
            <a:off x="8050213" y="60055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03" name="Text Box 1"/>
          <p:cNvSpPr txBox="1">
            <a:spLocks noChangeArrowheads="1"/>
          </p:cNvSpPr>
          <p:nvPr/>
        </p:nvSpPr>
        <p:spPr bwMode="auto">
          <a:xfrm>
            <a:off x="8050213" y="60055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04" name="Text Box 1"/>
          <p:cNvSpPr txBox="1">
            <a:spLocks noChangeArrowheads="1"/>
          </p:cNvSpPr>
          <p:nvPr/>
        </p:nvSpPr>
        <p:spPr bwMode="auto">
          <a:xfrm>
            <a:off x="8050213" y="61579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05" name="Text Box 1"/>
          <p:cNvSpPr txBox="1">
            <a:spLocks noChangeArrowheads="1"/>
          </p:cNvSpPr>
          <p:nvPr/>
        </p:nvSpPr>
        <p:spPr bwMode="auto">
          <a:xfrm>
            <a:off x="8050213" y="61579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06" name="Text Box 1"/>
          <p:cNvSpPr txBox="1">
            <a:spLocks noChangeArrowheads="1"/>
          </p:cNvSpPr>
          <p:nvPr/>
        </p:nvSpPr>
        <p:spPr bwMode="auto">
          <a:xfrm>
            <a:off x="8050213" y="63103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07" name="Text Box 1"/>
          <p:cNvSpPr txBox="1">
            <a:spLocks noChangeArrowheads="1"/>
          </p:cNvSpPr>
          <p:nvPr/>
        </p:nvSpPr>
        <p:spPr bwMode="auto">
          <a:xfrm>
            <a:off x="8050213" y="63103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08" name="Text Box 1"/>
          <p:cNvSpPr txBox="1">
            <a:spLocks noChangeArrowheads="1"/>
          </p:cNvSpPr>
          <p:nvPr/>
        </p:nvSpPr>
        <p:spPr bwMode="auto">
          <a:xfrm>
            <a:off x="8050213" y="64627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09" name="Text Box 1"/>
          <p:cNvSpPr txBox="1">
            <a:spLocks noChangeArrowheads="1"/>
          </p:cNvSpPr>
          <p:nvPr/>
        </p:nvSpPr>
        <p:spPr bwMode="auto">
          <a:xfrm>
            <a:off x="8050213" y="64627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10" name="Text Box 1"/>
          <p:cNvSpPr txBox="1">
            <a:spLocks noChangeArrowheads="1"/>
          </p:cNvSpPr>
          <p:nvPr/>
        </p:nvSpPr>
        <p:spPr bwMode="auto">
          <a:xfrm>
            <a:off x="8050213" y="66151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11" name="Text Box 1"/>
          <p:cNvSpPr txBox="1">
            <a:spLocks noChangeArrowheads="1"/>
          </p:cNvSpPr>
          <p:nvPr/>
        </p:nvSpPr>
        <p:spPr bwMode="auto">
          <a:xfrm>
            <a:off x="8050213" y="66151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12" name="Text Box 1"/>
          <p:cNvSpPr txBox="1">
            <a:spLocks noChangeArrowheads="1"/>
          </p:cNvSpPr>
          <p:nvPr/>
        </p:nvSpPr>
        <p:spPr bwMode="auto">
          <a:xfrm>
            <a:off x="8050213" y="67675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13" name="Text Box 1"/>
          <p:cNvSpPr txBox="1">
            <a:spLocks noChangeArrowheads="1"/>
          </p:cNvSpPr>
          <p:nvPr/>
        </p:nvSpPr>
        <p:spPr bwMode="auto">
          <a:xfrm>
            <a:off x="8050213" y="67675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14" name="Text Box 1"/>
          <p:cNvSpPr txBox="1">
            <a:spLocks noChangeArrowheads="1"/>
          </p:cNvSpPr>
          <p:nvPr/>
        </p:nvSpPr>
        <p:spPr bwMode="auto">
          <a:xfrm>
            <a:off x="8050213" y="69199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15" name="Text Box 1"/>
          <p:cNvSpPr txBox="1">
            <a:spLocks noChangeArrowheads="1"/>
          </p:cNvSpPr>
          <p:nvPr/>
        </p:nvSpPr>
        <p:spPr bwMode="auto">
          <a:xfrm>
            <a:off x="8050213" y="69199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16" name="Text Box 1"/>
          <p:cNvSpPr txBox="1">
            <a:spLocks noChangeArrowheads="1"/>
          </p:cNvSpPr>
          <p:nvPr/>
        </p:nvSpPr>
        <p:spPr bwMode="auto">
          <a:xfrm>
            <a:off x="8050213" y="70723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17" name="Text Box 1"/>
          <p:cNvSpPr txBox="1">
            <a:spLocks noChangeArrowheads="1"/>
          </p:cNvSpPr>
          <p:nvPr/>
        </p:nvSpPr>
        <p:spPr bwMode="auto">
          <a:xfrm>
            <a:off x="8050213" y="70723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18" name="Text Box 1"/>
          <p:cNvSpPr txBox="1">
            <a:spLocks noChangeArrowheads="1"/>
          </p:cNvSpPr>
          <p:nvPr/>
        </p:nvSpPr>
        <p:spPr bwMode="auto">
          <a:xfrm>
            <a:off x="8050213" y="72247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19" name="Text Box 1"/>
          <p:cNvSpPr txBox="1">
            <a:spLocks noChangeArrowheads="1"/>
          </p:cNvSpPr>
          <p:nvPr/>
        </p:nvSpPr>
        <p:spPr bwMode="auto">
          <a:xfrm>
            <a:off x="8050213" y="72247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20" name="Text Box 1"/>
          <p:cNvSpPr txBox="1">
            <a:spLocks noChangeArrowheads="1"/>
          </p:cNvSpPr>
          <p:nvPr/>
        </p:nvSpPr>
        <p:spPr bwMode="auto">
          <a:xfrm>
            <a:off x="8050213" y="73771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21" name="Text Box 1"/>
          <p:cNvSpPr txBox="1">
            <a:spLocks noChangeArrowheads="1"/>
          </p:cNvSpPr>
          <p:nvPr/>
        </p:nvSpPr>
        <p:spPr bwMode="auto">
          <a:xfrm>
            <a:off x="8050213" y="73771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22" name="Text Box 1"/>
          <p:cNvSpPr txBox="1">
            <a:spLocks noChangeArrowheads="1"/>
          </p:cNvSpPr>
          <p:nvPr/>
        </p:nvSpPr>
        <p:spPr bwMode="auto">
          <a:xfrm>
            <a:off x="8050213" y="75295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23" name="Text Box 1"/>
          <p:cNvSpPr txBox="1">
            <a:spLocks noChangeArrowheads="1"/>
          </p:cNvSpPr>
          <p:nvPr/>
        </p:nvSpPr>
        <p:spPr bwMode="auto">
          <a:xfrm>
            <a:off x="8050213" y="75295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24" name="Text Box 1"/>
          <p:cNvSpPr txBox="1">
            <a:spLocks noChangeArrowheads="1"/>
          </p:cNvSpPr>
          <p:nvPr/>
        </p:nvSpPr>
        <p:spPr bwMode="auto">
          <a:xfrm>
            <a:off x="8050213" y="76819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25" name="Text Box 1"/>
          <p:cNvSpPr txBox="1">
            <a:spLocks noChangeArrowheads="1"/>
          </p:cNvSpPr>
          <p:nvPr/>
        </p:nvSpPr>
        <p:spPr bwMode="auto">
          <a:xfrm>
            <a:off x="8050213" y="76819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26" name="Text Box 1"/>
          <p:cNvSpPr txBox="1">
            <a:spLocks noChangeArrowheads="1"/>
          </p:cNvSpPr>
          <p:nvPr/>
        </p:nvSpPr>
        <p:spPr bwMode="auto">
          <a:xfrm>
            <a:off x="8050213" y="78343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27" name="Text Box 1"/>
          <p:cNvSpPr txBox="1">
            <a:spLocks noChangeArrowheads="1"/>
          </p:cNvSpPr>
          <p:nvPr/>
        </p:nvSpPr>
        <p:spPr bwMode="auto">
          <a:xfrm>
            <a:off x="8050213" y="78343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28" name="Text Box 1"/>
          <p:cNvSpPr txBox="1">
            <a:spLocks noChangeArrowheads="1"/>
          </p:cNvSpPr>
          <p:nvPr/>
        </p:nvSpPr>
        <p:spPr bwMode="auto">
          <a:xfrm>
            <a:off x="8050213" y="79867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29" name="Text Box 1"/>
          <p:cNvSpPr txBox="1">
            <a:spLocks noChangeArrowheads="1"/>
          </p:cNvSpPr>
          <p:nvPr/>
        </p:nvSpPr>
        <p:spPr bwMode="auto">
          <a:xfrm>
            <a:off x="8050213" y="79867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30" name="Text Box 1"/>
          <p:cNvSpPr txBox="1">
            <a:spLocks noChangeArrowheads="1"/>
          </p:cNvSpPr>
          <p:nvPr/>
        </p:nvSpPr>
        <p:spPr bwMode="auto">
          <a:xfrm>
            <a:off x="8050213" y="81391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31" name="Text Box 1"/>
          <p:cNvSpPr txBox="1">
            <a:spLocks noChangeArrowheads="1"/>
          </p:cNvSpPr>
          <p:nvPr/>
        </p:nvSpPr>
        <p:spPr bwMode="auto">
          <a:xfrm>
            <a:off x="8050213" y="81391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32" name="Text Box 1"/>
          <p:cNvSpPr txBox="1">
            <a:spLocks noChangeArrowheads="1"/>
          </p:cNvSpPr>
          <p:nvPr/>
        </p:nvSpPr>
        <p:spPr bwMode="auto">
          <a:xfrm>
            <a:off x="8050213" y="82915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33" name="Text Box 1"/>
          <p:cNvSpPr txBox="1">
            <a:spLocks noChangeArrowheads="1"/>
          </p:cNvSpPr>
          <p:nvPr/>
        </p:nvSpPr>
        <p:spPr bwMode="auto">
          <a:xfrm>
            <a:off x="8050213" y="82915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34" name="Text Box 1"/>
          <p:cNvSpPr txBox="1">
            <a:spLocks noChangeArrowheads="1"/>
          </p:cNvSpPr>
          <p:nvPr/>
        </p:nvSpPr>
        <p:spPr bwMode="auto">
          <a:xfrm>
            <a:off x="8050213" y="84439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35" name="Text Box 1"/>
          <p:cNvSpPr txBox="1">
            <a:spLocks noChangeArrowheads="1"/>
          </p:cNvSpPr>
          <p:nvPr/>
        </p:nvSpPr>
        <p:spPr bwMode="auto">
          <a:xfrm>
            <a:off x="8050213" y="8443913"/>
            <a:ext cx="69850" cy="196850"/>
          </a:xfrm>
          <a:prstGeom prst="rect">
            <a:avLst/>
          </a:prstGeom>
          <a:noFill/>
          <a:ln w="9525">
            <a:noFill/>
            <a:miter lim="800000"/>
            <a:headEnd/>
            <a:tailEnd/>
          </a:ln>
        </p:spPr>
        <p:txBody>
          <a:bodyPr/>
          <a:lstStyle/>
          <a:p>
            <a:endParaRPr lang="en-US">
              <a:latin typeface="Calibri" pitchFamily="34" charset="0"/>
            </a:endParaRPr>
          </a:p>
        </p:txBody>
      </p:sp>
      <p:sp>
        <p:nvSpPr>
          <p:cNvPr id="165936" name="Text Box 1"/>
          <p:cNvSpPr txBox="1">
            <a:spLocks noChangeArrowheads="1"/>
          </p:cNvSpPr>
          <p:nvPr/>
        </p:nvSpPr>
        <p:spPr bwMode="auto">
          <a:xfrm>
            <a:off x="8828088" y="2805113"/>
            <a:ext cx="68262" cy="212725"/>
          </a:xfrm>
          <a:prstGeom prst="rect">
            <a:avLst/>
          </a:prstGeom>
          <a:noFill/>
          <a:ln w="9525">
            <a:noFill/>
            <a:miter lim="800000"/>
            <a:headEnd/>
            <a:tailEnd/>
          </a:ln>
        </p:spPr>
        <p:txBody>
          <a:bodyPr/>
          <a:lstStyle/>
          <a:p>
            <a:endParaRPr lang="en-US">
              <a:latin typeface="Calibri" pitchFamily="34" charset="0"/>
            </a:endParaRPr>
          </a:p>
        </p:txBody>
      </p:sp>
      <p:sp>
        <p:nvSpPr>
          <p:cNvPr id="165937" name="Text Box 1"/>
          <p:cNvSpPr txBox="1">
            <a:spLocks noChangeArrowheads="1"/>
          </p:cNvSpPr>
          <p:nvPr/>
        </p:nvSpPr>
        <p:spPr bwMode="auto">
          <a:xfrm>
            <a:off x="8828088" y="2805113"/>
            <a:ext cx="68262" cy="196850"/>
          </a:xfrm>
          <a:prstGeom prst="rect">
            <a:avLst/>
          </a:prstGeom>
          <a:noFill/>
          <a:ln w="9525">
            <a:noFill/>
            <a:miter lim="800000"/>
            <a:headEnd/>
            <a:tailEnd/>
          </a:ln>
        </p:spPr>
        <p:txBody>
          <a:bodyPr/>
          <a:lstStyle/>
          <a:p>
            <a:endParaRPr lang="en-US">
              <a:latin typeface="Calibri" pitchFamily="34" charset="0"/>
            </a:endParaRPr>
          </a:p>
        </p:txBody>
      </p:sp>
      <p:sp>
        <p:nvSpPr>
          <p:cNvPr id="165938" name="Text Box 1"/>
          <p:cNvSpPr txBox="1">
            <a:spLocks noChangeArrowheads="1"/>
          </p:cNvSpPr>
          <p:nvPr/>
        </p:nvSpPr>
        <p:spPr bwMode="auto">
          <a:xfrm>
            <a:off x="8828088" y="2805113"/>
            <a:ext cx="68262" cy="212725"/>
          </a:xfrm>
          <a:prstGeom prst="rect">
            <a:avLst/>
          </a:prstGeom>
          <a:noFill/>
          <a:ln w="9525">
            <a:noFill/>
            <a:miter lim="800000"/>
            <a:headEnd/>
            <a:tailEnd/>
          </a:ln>
        </p:spPr>
        <p:txBody>
          <a:bodyPr/>
          <a:lstStyle/>
          <a:p>
            <a:endParaRPr lang="en-US">
              <a:latin typeface="Calibri" pitchFamily="34" charset="0"/>
            </a:endParaRPr>
          </a:p>
        </p:txBody>
      </p:sp>
      <p:sp>
        <p:nvSpPr>
          <p:cNvPr id="165939" name="Text Box 1"/>
          <p:cNvSpPr txBox="1">
            <a:spLocks noChangeArrowheads="1"/>
          </p:cNvSpPr>
          <p:nvPr/>
        </p:nvSpPr>
        <p:spPr bwMode="auto">
          <a:xfrm>
            <a:off x="8828088" y="2805113"/>
            <a:ext cx="68262" cy="196850"/>
          </a:xfrm>
          <a:prstGeom prst="rect">
            <a:avLst/>
          </a:prstGeom>
          <a:noFill/>
          <a:ln w="9525">
            <a:noFill/>
            <a:miter lim="800000"/>
            <a:headEnd/>
            <a:tailEnd/>
          </a:ln>
        </p:spPr>
        <p:txBody>
          <a:bodyPr/>
          <a:lstStyle/>
          <a:p>
            <a:endParaRPr lang="en-US">
              <a:latin typeface="Calibri" pitchFamily="34" charset="0"/>
            </a:endParaRPr>
          </a:p>
        </p:txBody>
      </p:sp>
      <p:sp>
        <p:nvSpPr>
          <p:cNvPr id="165940" name="Text Box 1"/>
          <p:cNvSpPr txBox="1">
            <a:spLocks noChangeArrowheads="1"/>
          </p:cNvSpPr>
          <p:nvPr/>
        </p:nvSpPr>
        <p:spPr bwMode="auto">
          <a:xfrm>
            <a:off x="9628188" y="2805113"/>
            <a:ext cx="68262" cy="212725"/>
          </a:xfrm>
          <a:prstGeom prst="rect">
            <a:avLst/>
          </a:prstGeom>
          <a:noFill/>
          <a:ln w="9525">
            <a:noFill/>
            <a:miter lim="800000"/>
            <a:headEnd/>
            <a:tailEnd/>
          </a:ln>
        </p:spPr>
        <p:txBody>
          <a:bodyPr/>
          <a:lstStyle/>
          <a:p>
            <a:endParaRPr lang="en-US">
              <a:latin typeface="Calibri" pitchFamily="34" charset="0"/>
            </a:endParaRPr>
          </a:p>
        </p:txBody>
      </p:sp>
      <p:sp>
        <p:nvSpPr>
          <p:cNvPr id="165941" name="Text Box 1"/>
          <p:cNvSpPr txBox="1">
            <a:spLocks noChangeArrowheads="1"/>
          </p:cNvSpPr>
          <p:nvPr/>
        </p:nvSpPr>
        <p:spPr bwMode="auto">
          <a:xfrm>
            <a:off x="9628188" y="2805113"/>
            <a:ext cx="68262" cy="196850"/>
          </a:xfrm>
          <a:prstGeom prst="rect">
            <a:avLst/>
          </a:prstGeom>
          <a:noFill/>
          <a:ln w="9525">
            <a:noFill/>
            <a:miter lim="800000"/>
            <a:headEnd/>
            <a:tailEnd/>
          </a:ln>
        </p:spPr>
        <p:txBody>
          <a:bodyPr/>
          <a:lstStyle/>
          <a:p>
            <a:endParaRPr lang="en-US">
              <a:latin typeface="Calibri" pitchFamily="34" charset="0"/>
            </a:endParaRPr>
          </a:p>
        </p:txBody>
      </p:sp>
      <p:sp>
        <p:nvSpPr>
          <p:cNvPr id="165942" name="Text Box 1"/>
          <p:cNvSpPr txBox="1">
            <a:spLocks noChangeArrowheads="1"/>
          </p:cNvSpPr>
          <p:nvPr/>
        </p:nvSpPr>
        <p:spPr bwMode="auto">
          <a:xfrm>
            <a:off x="9628188" y="2805113"/>
            <a:ext cx="68262" cy="212725"/>
          </a:xfrm>
          <a:prstGeom prst="rect">
            <a:avLst/>
          </a:prstGeom>
          <a:noFill/>
          <a:ln w="9525">
            <a:noFill/>
            <a:miter lim="800000"/>
            <a:headEnd/>
            <a:tailEnd/>
          </a:ln>
        </p:spPr>
        <p:txBody>
          <a:bodyPr/>
          <a:lstStyle/>
          <a:p>
            <a:endParaRPr lang="en-US">
              <a:latin typeface="Calibri" pitchFamily="34" charset="0"/>
            </a:endParaRPr>
          </a:p>
        </p:txBody>
      </p:sp>
      <p:sp>
        <p:nvSpPr>
          <p:cNvPr id="165943" name="Text Box 1"/>
          <p:cNvSpPr txBox="1">
            <a:spLocks noChangeArrowheads="1"/>
          </p:cNvSpPr>
          <p:nvPr/>
        </p:nvSpPr>
        <p:spPr bwMode="auto">
          <a:xfrm>
            <a:off x="9628188" y="2805113"/>
            <a:ext cx="68262" cy="196850"/>
          </a:xfrm>
          <a:prstGeom prst="rect">
            <a:avLst/>
          </a:prstGeom>
          <a:noFill/>
          <a:ln w="9525">
            <a:noFill/>
            <a:miter lim="800000"/>
            <a:headEnd/>
            <a:tailEnd/>
          </a:ln>
        </p:spPr>
        <p:txBody>
          <a:bodyPr/>
          <a:lstStyle/>
          <a:p>
            <a:endParaRPr lang="en-US">
              <a:latin typeface="Calibri" pitchFamily="34" charset="0"/>
            </a:endParaRPr>
          </a:p>
        </p:txBody>
      </p:sp>
      <p:sp>
        <p:nvSpPr>
          <p:cNvPr id="165944" name="Text Box 1"/>
          <p:cNvSpPr txBox="1">
            <a:spLocks noChangeArrowheads="1"/>
          </p:cNvSpPr>
          <p:nvPr/>
        </p:nvSpPr>
        <p:spPr bwMode="auto">
          <a:xfrm>
            <a:off x="10428288" y="2805113"/>
            <a:ext cx="68262" cy="212725"/>
          </a:xfrm>
          <a:prstGeom prst="rect">
            <a:avLst/>
          </a:prstGeom>
          <a:noFill/>
          <a:ln w="9525">
            <a:noFill/>
            <a:miter lim="800000"/>
            <a:headEnd/>
            <a:tailEnd/>
          </a:ln>
        </p:spPr>
        <p:txBody>
          <a:bodyPr/>
          <a:lstStyle/>
          <a:p>
            <a:endParaRPr lang="en-US">
              <a:latin typeface="Calibri" pitchFamily="34" charset="0"/>
            </a:endParaRPr>
          </a:p>
        </p:txBody>
      </p:sp>
      <p:sp>
        <p:nvSpPr>
          <p:cNvPr id="165945" name="Text Box 1"/>
          <p:cNvSpPr txBox="1">
            <a:spLocks noChangeArrowheads="1"/>
          </p:cNvSpPr>
          <p:nvPr/>
        </p:nvSpPr>
        <p:spPr bwMode="auto">
          <a:xfrm>
            <a:off x="10428288" y="2805113"/>
            <a:ext cx="68262" cy="196850"/>
          </a:xfrm>
          <a:prstGeom prst="rect">
            <a:avLst/>
          </a:prstGeom>
          <a:noFill/>
          <a:ln w="9525">
            <a:noFill/>
            <a:miter lim="800000"/>
            <a:headEnd/>
            <a:tailEnd/>
          </a:ln>
        </p:spPr>
        <p:txBody>
          <a:bodyPr/>
          <a:lstStyle/>
          <a:p>
            <a:endParaRPr lang="en-US">
              <a:latin typeface="Calibri" pitchFamily="34" charset="0"/>
            </a:endParaRPr>
          </a:p>
        </p:txBody>
      </p:sp>
      <p:sp>
        <p:nvSpPr>
          <p:cNvPr id="165946" name="Text Box 1"/>
          <p:cNvSpPr txBox="1">
            <a:spLocks noChangeArrowheads="1"/>
          </p:cNvSpPr>
          <p:nvPr/>
        </p:nvSpPr>
        <p:spPr bwMode="auto">
          <a:xfrm>
            <a:off x="10428288" y="2805113"/>
            <a:ext cx="68262" cy="212725"/>
          </a:xfrm>
          <a:prstGeom prst="rect">
            <a:avLst/>
          </a:prstGeom>
          <a:noFill/>
          <a:ln w="9525">
            <a:noFill/>
            <a:miter lim="800000"/>
            <a:headEnd/>
            <a:tailEnd/>
          </a:ln>
        </p:spPr>
        <p:txBody>
          <a:bodyPr/>
          <a:lstStyle/>
          <a:p>
            <a:endParaRPr lang="en-US">
              <a:latin typeface="Calibri" pitchFamily="34" charset="0"/>
            </a:endParaRPr>
          </a:p>
        </p:txBody>
      </p:sp>
      <p:sp>
        <p:nvSpPr>
          <p:cNvPr id="165947" name="Text Box 1"/>
          <p:cNvSpPr txBox="1">
            <a:spLocks noChangeArrowheads="1"/>
          </p:cNvSpPr>
          <p:nvPr/>
        </p:nvSpPr>
        <p:spPr bwMode="auto">
          <a:xfrm>
            <a:off x="10428288" y="2805113"/>
            <a:ext cx="68262" cy="196850"/>
          </a:xfrm>
          <a:prstGeom prst="rect">
            <a:avLst/>
          </a:prstGeom>
          <a:noFill/>
          <a:ln w="9525">
            <a:noFill/>
            <a:miter lim="800000"/>
            <a:headEnd/>
            <a:tailEnd/>
          </a:ln>
        </p:spPr>
        <p:txBody>
          <a:bodyPr/>
          <a:lstStyle/>
          <a:p>
            <a:endParaRPr lang="en-US">
              <a:latin typeface="Calibri" pitchFamily="34" charset="0"/>
            </a:endParaRPr>
          </a:p>
        </p:txBody>
      </p:sp>
      <p:graphicFrame>
        <p:nvGraphicFramePr>
          <p:cNvPr id="64" name="Table 63"/>
          <p:cNvGraphicFramePr>
            <a:graphicFrameLocks noGrp="1"/>
          </p:cNvGraphicFramePr>
          <p:nvPr/>
        </p:nvGraphicFramePr>
        <p:xfrm>
          <a:off x="0" y="788988"/>
          <a:ext cx="9144000" cy="5643880"/>
        </p:xfrm>
        <a:graphic>
          <a:graphicData uri="http://schemas.openxmlformats.org/drawingml/2006/table">
            <a:tbl>
              <a:tblPr firstRow="1" bandRow="1">
                <a:tableStyleId>{5940675A-B579-460E-94D1-54222C63F5DA}</a:tableStyleId>
              </a:tblPr>
              <a:tblGrid>
                <a:gridCol w="685800"/>
                <a:gridCol w="533400"/>
                <a:gridCol w="762000"/>
                <a:gridCol w="838200"/>
                <a:gridCol w="838200"/>
                <a:gridCol w="838200"/>
                <a:gridCol w="1066800"/>
                <a:gridCol w="914400"/>
                <a:gridCol w="838200"/>
                <a:gridCol w="990600"/>
                <a:gridCol w="838200"/>
              </a:tblGrid>
              <a:tr h="370840">
                <a:tc>
                  <a:txBody>
                    <a:bodyPr/>
                    <a:lstStyle/>
                    <a:p>
                      <a:pPr algn="ctr"/>
                      <a:r>
                        <a:rPr lang="en-US" sz="800" b="1" dirty="0" smtClean="0"/>
                        <a:t>(1)</a:t>
                      </a:r>
                    </a:p>
                    <a:p>
                      <a:pPr algn="ctr"/>
                      <a:r>
                        <a:rPr lang="en-US" sz="800" b="1" dirty="0" smtClean="0"/>
                        <a:t>Year/</a:t>
                      </a:r>
                    </a:p>
                    <a:p>
                      <a:pPr algn="ctr"/>
                      <a:r>
                        <a:rPr lang="en-US" sz="800" b="1" dirty="0" smtClean="0"/>
                        <a:t>Policy Year</a:t>
                      </a:r>
                      <a:endParaRPr lang="en-US" sz="800" b="1" dirty="0"/>
                    </a:p>
                  </a:txBody>
                  <a:tcPr anchor="b" anchorCtr="1"/>
                </a:tc>
                <a:tc>
                  <a:txBody>
                    <a:bodyPr/>
                    <a:lstStyle/>
                    <a:p>
                      <a:pPr algn="ctr"/>
                      <a:r>
                        <a:rPr lang="en-US" sz="800" b="1" dirty="0" smtClean="0"/>
                        <a:t>(2)</a:t>
                      </a:r>
                    </a:p>
                    <a:p>
                      <a:pPr algn="ctr"/>
                      <a:r>
                        <a:rPr lang="en-US" sz="800" b="1" dirty="0" smtClean="0"/>
                        <a:t>Joint Age</a:t>
                      </a:r>
                      <a:endParaRPr lang="en-US" sz="800" b="1" dirty="0"/>
                    </a:p>
                  </a:txBody>
                  <a:tcPr anchor="b" anchorCtr="1"/>
                </a:tc>
                <a:tc>
                  <a:txBody>
                    <a:bodyPr/>
                    <a:lstStyle/>
                    <a:p>
                      <a:pPr algn="ctr"/>
                      <a:r>
                        <a:rPr lang="en-US" sz="800" b="1" dirty="0" smtClean="0"/>
                        <a:t>(3)</a:t>
                      </a:r>
                    </a:p>
                    <a:p>
                      <a:pPr algn="ctr"/>
                      <a:r>
                        <a:rPr lang="en-US" sz="800" b="1" dirty="0" smtClean="0"/>
                        <a:t>Annual Outlay</a:t>
                      </a:r>
                      <a:endParaRPr lang="en-US" sz="800" b="1" dirty="0"/>
                    </a:p>
                  </a:txBody>
                  <a:tcPr anchor="b" anchorCtr="1"/>
                </a:tc>
                <a:tc>
                  <a:txBody>
                    <a:bodyPr/>
                    <a:lstStyle/>
                    <a:p>
                      <a:pPr algn="ctr"/>
                      <a:r>
                        <a:rPr lang="en-US" sz="800" b="1" dirty="0" smtClean="0"/>
                        <a:t>(4)</a:t>
                      </a:r>
                    </a:p>
                    <a:p>
                      <a:pPr algn="ctr"/>
                      <a:r>
                        <a:rPr lang="en-US" sz="800" b="1" dirty="0" smtClean="0"/>
                        <a:t>Total </a:t>
                      </a:r>
                      <a:r>
                        <a:rPr lang="en-US" sz="800" b="1" dirty="0" err="1" smtClean="0"/>
                        <a:t>Contributi-ons</a:t>
                      </a:r>
                      <a:r>
                        <a:rPr lang="en-US" sz="800" b="1" dirty="0" smtClean="0"/>
                        <a:t> Going Forward</a:t>
                      </a:r>
                      <a:endParaRPr lang="en-US" sz="800" b="1" dirty="0"/>
                    </a:p>
                  </a:txBody>
                  <a:tcPr anchor="b" anchorCtr="1"/>
                </a:tc>
                <a:tc>
                  <a:txBody>
                    <a:bodyPr/>
                    <a:lstStyle/>
                    <a:p>
                      <a:pPr algn="ctr"/>
                      <a:r>
                        <a:rPr lang="en-US" sz="800" b="1" dirty="0" smtClean="0"/>
                        <a:t>(5)</a:t>
                      </a:r>
                    </a:p>
                    <a:p>
                      <a:pPr algn="ctr"/>
                      <a:r>
                        <a:rPr lang="en-US" sz="800" b="1" dirty="0" smtClean="0"/>
                        <a:t>Death Event</a:t>
                      </a:r>
                      <a:r>
                        <a:rPr lang="en-US" sz="800" b="1" baseline="0" dirty="0" smtClean="0"/>
                        <a:t> Rate of Return Going Forward</a:t>
                      </a:r>
                      <a:endParaRPr lang="en-US" sz="800" b="1" dirty="0"/>
                    </a:p>
                  </a:txBody>
                  <a:tcPr anchor="b" anchorCtr="1"/>
                </a:tc>
                <a:tc>
                  <a:txBody>
                    <a:bodyPr/>
                    <a:lstStyle/>
                    <a:p>
                      <a:pPr algn="ctr"/>
                      <a:r>
                        <a:rPr lang="en-US" sz="800" b="1" dirty="0" smtClean="0"/>
                        <a:t>(6)</a:t>
                      </a:r>
                    </a:p>
                    <a:p>
                      <a:pPr algn="ctr"/>
                      <a:r>
                        <a:rPr lang="en-US" sz="800" b="1" dirty="0" smtClean="0"/>
                        <a:t>Net Death Benefit</a:t>
                      </a:r>
                      <a:endParaRPr lang="en-US" sz="800" b="1" dirty="0"/>
                    </a:p>
                  </a:txBody>
                  <a:tcPr anchor="b" anchorCtr="1"/>
                </a:tc>
                <a:tc>
                  <a:txBody>
                    <a:bodyPr/>
                    <a:lstStyle/>
                    <a:p>
                      <a:pPr algn="ctr"/>
                      <a:r>
                        <a:rPr lang="en-US" sz="800" b="1" dirty="0" smtClean="0"/>
                        <a:t>(7)</a:t>
                      </a:r>
                    </a:p>
                    <a:p>
                      <a:pPr algn="ctr"/>
                      <a:r>
                        <a:rPr lang="en-US" sz="800" b="1" dirty="0" smtClean="0"/>
                        <a:t>Net Death</a:t>
                      </a:r>
                      <a:r>
                        <a:rPr lang="en-US" sz="800" b="1" baseline="0" dirty="0" smtClean="0"/>
                        <a:t> Benefit Adjusted to 3.5% Annual Inflation</a:t>
                      </a:r>
                      <a:endParaRPr lang="en-US" sz="800" b="1" dirty="0"/>
                    </a:p>
                  </a:txBody>
                  <a:tcPr anchor="b" anchorCtr="1"/>
                </a:tc>
                <a:tc>
                  <a:txBody>
                    <a:bodyPr/>
                    <a:lstStyle/>
                    <a:p>
                      <a:pPr algn="ctr"/>
                      <a:r>
                        <a:rPr lang="en-US" sz="800" b="1" dirty="0" smtClean="0"/>
                        <a:t>(8)</a:t>
                      </a:r>
                    </a:p>
                    <a:p>
                      <a:pPr algn="ctr"/>
                      <a:r>
                        <a:rPr lang="en-US" sz="800" b="1" dirty="0" smtClean="0"/>
                        <a:t>Non-Guaranteed</a:t>
                      </a:r>
                      <a:r>
                        <a:rPr lang="en-US" sz="800" b="1" baseline="0" dirty="0" smtClean="0"/>
                        <a:t> Surrender Value</a:t>
                      </a:r>
                      <a:endParaRPr lang="en-US" sz="800" b="1" dirty="0"/>
                    </a:p>
                  </a:txBody>
                  <a:tcPr anchor="b" anchorCtr="1"/>
                </a:tc>
                <a:tc>
                  <a:txBody>
                    <a:bodyPr/>
                    <a:lstStyle/>
                    <a:p>
                      <a:pPr algn="ctr"/>
                      <a:r>
                        <a:rPr lang="en-US" sz="800" b="1" dirty="0" smtClean="0"/>
                        <a:t>(9)</a:t>
                      </a:r>
                    </a:p>
                    <a:p>
                      <a:pPr algn="ctr"/>
                      <a:r>
                        <a:rPr lang="en-US" sz="800" b="1" dirty="0" smtClean="0"/>
                        <a:t>5% rate of return</a:t>
                      </a:r>
                      <a:endParaRPr lang="en-US" sz="800" b="1" dirty="0"/>
                    </a:p>
                  </a:txBody>
                  <a:tcPr anchor="b" anchorCtr="1"/>
                </a:tc>
                <a:tc>
                  <a:txBody>
                    <a:bodyPr/>
                    <a:lstStyle/>
                    <a:p>
                      <a:pPr algn="ctr"/>
                      <a:r>
                        <a:rPr lang="en-US" sz="800" b="1" dirty="0" smtClean="0"/>
                        <a:t>(10)</a:t>
                      </a:r>
                    </a:p>
                    <a:p>
                      <a:pPr algn="ctr"/>
                      <a:r>
                        <a:rPr lang="en-US" sz="800" b="1" dirty="0" smtClean="0"/>
                        <a:t>7% Rate</a:t>
                      </a:r>
                      <a:r>
                        <a:rPr lang="en-US" sz="800" b="1" baseline="0" dirty="0" smtClean="0"/>
                        <a:t> of Return</a:t>
                      </a:r>
                      <a:endParaRPr lang="en-US" sz="800" b="1" dirty="0"/>
                    </a:p>
                  </a:txBody>
                  <a:tcPr anchor="b" anchorCtr="1"/>
                </a:tc>
                <a:tc>
                  <a:txBody>
                    <a:bodyPr/>
                    <a:lstStyle/>
                    <a:p>
                      <a:pPr algn="ctr"/>
                      <a:r>
                        <a:rPr lang="en-US" sz="800" b="1" dirty="0" smtClean="0"/>
                        <a:t>(11)</a:t>
                      </a:r>
                    </a:p>
                    <a:p>
                      <a:pPr algn="ctr"/>
                      <a:r>
                        <a:rPr lang="en-US" sz="800" b="1" dirty="0" smtClean="0"/>
                        <a:t>9% Rate of Return</a:t>
                      </a:r>
                      <a:endParaRPr lang="en-US" sz="800" b="1" dirty="0"/>
                    </a:p>
                  </a:txBody>
                  <a:tcPr anchor="b" anchorCtr="1"/>
                </a:tc>
              </a:tr>
              <a:tr h="370840">
                <a:tc>
                  <a:txBody>
                    <a:bodyPr/>
                    <a:lstStyle/>
                    <a:p>
                      <a:r>
                        <a:rPr lang="en-US" sz="800" dirty="0" smtClean="0"/>
                        <a:t>2011/20</a:t>
                      </a:r>
                      <a:endParaRPr lang="en-US" sz="800" dirty="0"/>
                    </a:p>
                  </a:txBody>
                  <a:tcPr/>
                </a:tc>
                <a:tc>
                  <a:txBody>
                    <a:bodyPr/>
                    <a:lstStyle/>
                    <a:p>
                      <a:pPr algn="ctr"/>
                      <a:r>
                        <a:rPr lang="en-US" sz="800" dirty="0" smtClean="0"/>
                        <a:t>62</a:t>
                      </a:r>
                      <a:endParaRPr lang="en-US" sz="800" dirty="0"/>
                    </a:p>
                  </a:txBody>
                  <a:tcPr/>
                </a:tc>
                <a:tc>
                  <a:txBody>
                    <a:bodyPr/>
                    <a:lstStyle/>
                    <a:p>
                      <a:pPr algn="ctr"/>
                      <a:r>
                        <a:rPr lang="en-US" sz="800" dirty="0" smtClean="0"/>
                        <a:t>$134,004</a:t>
                      </a:r>
                      <a:endParaRPr lang="en-US" sz="800" dirty="0"/>
                    </a:p>
                  </a:txBody>
                  <a:tcPr/>
                </a:tc>
                <a:tc>
                  <a:txBody>
                    <a:bodyPr/>
                    <a:lstStyle/>
                    <a:p>
                      <a:pPr algn="ctr"/>
                      <a:r>
                        <a:rPr lang="en-US" sz="800" dirty="0" smtClean="0"/>
                        <a:t>$134,004</a:t>
                      </a:r>
                      <a:endParaRPr lang="en-US" sz="800" dirty="0"/>
                    </a:p>
                  </a:txBody>
                  <a:tcPr/>
                </a:tc>
                <a:tc>
                  <a:txBody>
                    <a:bodyPr/>
                    <a:lstStyle/>
                    <a:p>
                      <a:pPr algn="ctr"/>
                      <a:r>
                        <a:rPr lang="en-US" sz="800" dirty="0" smtClean="0"/>
                        <a:t>624.42%</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$127,960</a:t>
                      </a:r>
                      <a:endParaRPr lang="en-US" sz="800" dirty="0"/>
                    </a:p>
                  </a:txBody>
                  <a:tcPr/>
                </a:tc>
                <a:tc>
                  <a:txBody>
                    <a:bodyPr/>
                    <a:lstStyle/>
                    <a:p>
                      <a:pPr algn="ctr"/>
                      <a:r>
                        <a:rPr lang="en-US" sz="800" dirty="0" smtClean="0"/>
                        <a:t>$134,004</a:t>
                      </a:r>
                      <a:endParaRPr lang="en-US" sz="800" dirty="0"/>
                    </a:p>
                  </a:txBody>
                  <a:tcPr/>
                </a:tc>
                <a:tc>
                  <a:txBody>
                    <a:bodyPr/>
                    <a:lstStyle/>
                    <a:p>
                      <a:pPr algn="ctr"/>
                      <a:r>
                        <a:rPr lang="en-US" sz="800" dirty="0" smtClean="0"/>
                        <a:t>$134,004</a:t>
                      </a:r>
                      <a:endParaRPr lang="en-US" sz="800" dirty="0"/>
                    </a:p>
                  </a:txBody>
                  <a:tcPr/>
                </a:tc>
                <a:tc>
                  <a:txBody>
                    <a:bodyPr/>
                    <a:lstStyle/>
                    <a:p>
                      <a:pPr algn="ctr"/>
                      <a:r>
                        <a:rPr lang="en-US" sz="800" dirty="0" smtClean="0"/>
                        <a:t>$134,004</a:t>
                      </a:r>
                      <a:endParaRPr lang="en-US" sz="800" dirty="0"/>
                    </a:p>
                  </a:txBody>
                  <a:tcPr/>
                </a:tc>
              </a:tr>
              <a:tr h="370840">
                <a:tc>
                  <a:txBody>
                    <a:bodyPr/>
                    <a:lstStyle/>
                    <a:p>
                      <a:r>
                        <a:rPr lang="en-US" sz="800" dirty="0" smtClean="0"/>
                        <a:t>2012/21</a:t>
                      </a:r>
                      <a:endParaRPr lang="en-US" sz="800" dirty="0"/>
                    </a:p>
                  </a:txBody>
                  <a:tcPr/>
                </a:tc>
                <a:tc>
                  <a:txBody>
                    <a:bodyPr/>
                    <a:lstStyle/>
                    <a:p>
                      <a:pPr algn="ctr"/>
                      <a:r>
                        <a:rPr lang="en-US" sz="800" dirty="0" smtClean="0"/>
                        <a:t>63</a:t>
                      </a:r>
                      <a:endParaRPr lang="en-US" sz="800" dirty="0"/>
                    </a:p>
                  </a:txBody>
                  <a:tcPr/>
                </a:tc>
                <a:tc>
                  <a:txBody>
                    <a:bodyPr/>
                    <a:lstStyle/>
                    <a:p>
                      <a:pPr algn="ctr"/>
                      <a:r>
                        <a:rPr lang="en-US" sz="800" dirty="0" smtClean="0"/>
                        <a:t>$13,643</a:t>
                      </a:r>
                      <a:endParaRPr lang="en-US" sz="800" dirty="0"/>
                    </a:p>
                  </a:txBody>
                  <a:tcPr/>
                </a:tc>
                <a:tc>
                  <a:txBody>
                    <a:bodyPr/>
                    <a:lstStyle/>
                    <a:p>
                      <a:pPr algn="ctr"/>
                      <a:r>
                        <a:rPr lang="en-US" sz="800" dirty="0" smtClean="0"/>
                        <a:t>$147,647</a:t>
                      </a:r>
                      <a:endParaRPr lang="en-US" sz="800" dirty="0"/>
                    </a:p>
                  </a:txBody>
                  <a:tcPr/>
                </a:tc>
                <a:tc>
                  <a:txBody>
                    <a:bodyPr/>
                    <a:lstStyle/>
                    <a:p>
                      <a:pPr algn="ctr"/>
                      <a:r>
                        <a:rPr lang="en-US" sz="800" dirty="0" smtClean="0"/>
                        <a:t>166.41%</a:t>
                      </a:r>
                      <a:endParaRPr lang="en-US" sz="800" dirty="0"/>
                    </a:p>
                  </a:txBody>
                  <a:tcPr/>
                </a:tc>
                <a:tc>
                  <a:txBody>
                    <a:bodyPr/>
                    <a:lstStyle/>
                    <a:p>
                      <a:pPr algn="ctr"/>
                      <a:r>
                        <a:rPr lang="en-US" sz="800" dirty="0" smtClean="0"/>
                        <a:t>$987,451</a:t>
                      </a:r>
                      <a:endParaRPr lang="en-US" sz="800" dirty="0"/>
                    </a:p>
                  </a:txBody>
                  <a:tcPr/>
                </a:tc>
                <a:tc>
                  <a:txBody>
                    <a:bodyPr/>
                    <a:lstStyle/>
                    <a:p>
                      <a:pPr algn="ctr"/>
                      <a:r>
                        <a:rPr lang="en-US" sz="800" dirty="0" smtClean="0"/>
                        <a:t>$952,890</a:t>
                      </a:r>
                      <a:endParaRPr lang="en-US" sz="800" dirty="0"/>
                    </a:p>
                  </a:txBody>
                  <a:tcPr/>
                </a:tc>
                <a:tc>
                  <a:txBody>
                    <a:bodyPr/>
                    <a:lstStyle/>
                    <a:p>
                      <a:pPr algn="ctr"/>
                      <a:r>
                        <a:rPr lang="en-US" sz="800" dirty="0" smtClean="0"/>
                        <a:t>$148,847</a:t>
                      </a:r>
                      <a:endParaRPr lang="en-US" sz="800" dirty="0"/>
                    </a:p>
                  </a:txBody>
                  <a:tcPr/>
                </a:tc>
                <a:tc>
                  <a:txBody>
                    <a:bodyPr/>
                    <a:lstStyle/>
                    <a:p>
                      <a:pPr algn="ctr"/>
                      <a:r>
                        <a:rPr lang="en-US" sz="800" dirty="0" smtClean="0"/>
                        <a:t>$154,347</a:t>
                      </a:r>
                      <a:endParaRPr lang="en-US" sz="800" dirty="0"/>
                    </a:p>
                  </a:txBody>
                  <a:tcPr/>
                </a:tc>
                <a:tc>
                  <a:txBody>
                    <a:bodyPr/>
                    <a:lstStyle/>
                    <a:p>
                      <a:pPr algn="ctr"/>
                      <a:r>
                        <a:rPr lang="en-US" sz="800" dirty="0" smtClean="0"/>
                        <a:t>$157,027</a:t>
                      </a:r>
                      <a:endParaRPr lang="en-US" sz="800" dirty="0"/>
                    </a:p>
                  </a:txBody>
                  <a:tcPr/>
                </a:tc>
                <a:tc>
                  <a:txBody>
                    <a:bodyPr/>
                    <a:lstStyle/>
                    <a:p>
                      <a:pPr algn="ctr"/>
                      <a:r>
                        <a:rPr lang="en-US" sz="800" dirty="0" smtClean="0"/>
                        <a:t>$159,707</a:t>
                      </a:r>
                      <a:endParaRPr lang="en-US" sz="800" dirty="0"/>
                    </a:p>
                  </a:txBody>
                  <a:tcPr/>
                </a:tc>
              </a:tr>
              <a:tr h="370840">
                <a:tc>
                  <a:txBody>
                    <a:bodyPr/>
                    <a:lstStyle/>
                    <a:p>
                      <a:r>
                        <a:rPr lang="en-US" sz="800" dirty="0" smtClean="0"/>
                        <a:t>2013/22</a:t>
                      </a:r>
                      <a:endParaRPr lang="en-US" sz="800" dirty="0"/>
                    </a:p>
                  </a:txBody>
                  <a:tcPr/>
                </a:tc>
                <a:tc>
                  <a:txBody>
                    <a:bodyPr/>
                    <a:lstStyle/>
                    <a:p>
                      <a:pPr algn="ctr"/>
                      <a:r>
                        <a:rPr lang="en-US" sz="800" dirty="0" smtClean="0"/>
                        <a:t>64</a:t>
                      </a:r>
                      <a:endParaRPr lang="en-US" sz="800" dirty="0"/>
                    </a:p>
                  </a:txBody>
                  <a:tcPr/>
                </a:tc>
                <a:tc>
                  <a:txBody>
                    <a:bodyPr/>
                    <a:lstStyle/>
                    <a:p>
                      <a:pPr algn="ctr"/>
                      <a:r>
                        <a:rPr lang="en-US" sz="800" dirty="0" smtClean="0"/>
                        <a:t>$13,815</a:t>
                      </a:r>
                      <a:endParaRPr lang="en-US" sz="800" dirty="0"/>
                    </a:p>
                  </a:txBody>
                  <a:tcPr/>
                </a:tc>
                <a:tc>
                  <a:txBody>
                    <a:bodyPr/>
                    <a:lstStyle/>
                    <a:p>
                      <a:pPr algn="ctr"/>
                      <a:r>
                        <a:rPr lang="en-US" sz="800" dirty="0" smtClean="0"/>
                        <a:t>$161,462</a:t>
                      </a:r>
                      <a:endParaRPr lang="en-US" sz="800" dirty="0"/>
                    </a:p>
                  </a:txBody>
                  <a:tcPr/>
                </a:tc>
                <a:tc>
                  <a:txBody>
                    <a:bodyPr/>
                    <a:lstStyle/>
                    <a:p>
                      <a:pPr algn="ctr"/>
                      <a:r>
                        <a:rPr lang="en-US" sz="800" dirty="0" smtClean="0"/>
                        <a:t>90.58%</a:t>
                      </a:r>
                      <a:endParaRPr lang="en-US" sz="800" dirty="0"/>
                    </a:p>
                  </a:txBody>
                  <a:tcPr/>
                </a:tc>
                <a:tc>
                  <a:txBody>
                    <a:bodyPr/>
                    <a:lstStyle/>
                    <a:p>
                      <a:pPr algn="ctr"/>
                      <a:r>
                        <a:rPr lang="en-US" sz="800" dirty="0" smtClean="0"/>
                        <a:t>$1,003,386</a:t>
                      </a:r>
                      <a:endParaRPr lang="en-US" sz="800" dirty="0"/>
                    </a:p>
                  </a:txBody>
                  <a:tcPr/>
                </a:tc>
                <a:tc>
                  <a:txBody>
                    <a:bodyPr/>
                    <a:lstStyle/>
                    <a:p>
                      <a:pPr algn="ctr"/>
                      <a:r>
                        <a:rPr lang="en-US" sz="800" dirty="0" smtClean="0"/>
                        <a:t>$934,378</a:t>
                      </a:r>
                      <a:endParaRPr lang="en-US" sz="800" dirty="0"/>
                    </a:p>
                  </a:txBody>
                  <a:tcPr/>
                </a:tc>
                <a:tc>
                  <a:txBody>
                    <a:bodyPr/>
                    <a:lstStyle/>
                    <a:p>
                      <a:pPr algn="ctr"/>
                      <a:r>
                        <a:rPr lang="en-US" sz="800" dirty="0" smtClean="0"/>
                        <a:t>$170,907</a:t>
                      </a:r>
                      <a:endParaRPr lang="en-US" sz="800" dirty="0"/>
                    </a:p>
                  </a:txBody>
                  <a:tcPr/>
                </a:tc>
                <a:tc>
                  <a:txBody>
                    <a:bodyPr/>
                    <a:lstStyle/>
                    <a:p>
                      <a:pPr algn="ctr"/>
                      <a:r>
                        <a:rPr lang="en-US" sz="800" dirty="0" smtClean="0"/>
                        <a:t>$175,880</a:t>
                      </a:r>
                      <a:endParaRPr lang="en-US" sz="800" dirty="0"/>
                    </a:p>
                  </a:txBody>
                  <a:tcPr/>
                </a:tc>
                <a:tc>
                  <a:txBody>
                    <a:bodyPr/>
                    <a:lstStyle/>
                    <a:p>
                      <a:pPr algn="ctr"/>
                      <a:r>
                        <a:rPr lang="en-US" sz="800" dirty="0" smtClean="0"/>
                        <a:t>$181,834</a:t>
                      </a:r>
                      <a:endParaRPr lang="en-US" sz="800" dirty="0"/>
                    </a:p>
                  </a:txBody>
                  <a:tcPr/>
                </a:tc>
                <a:tc>
                  <a:txBody>
                    <a:bodyPr/>
                    <a:lstStyle/>
                    <a:p>
                      <a:pPr algn="ctr"/>
                      <a:r>
                        <a:rPr lang="en-US" sz="800" dirty="0" smtClean="0"/>
                        <a:t>$187,896</a:t>
                      </a:r>
                      <a:endParaRPr lang="en-US" sz="800" dirty="0"/>
                    </a:p>
                  </a:txBody>
                  <a:tcPr/>
                </a:tc>
              </a:tr>
              <a:tr h="370840">
                <a:tc>
                  <a:txBody>
                    <a:bodyPr/>
                    <a:lstStyle/>
                    <a:p>
                      <a:r>
                        <a:rPr lang="en-US" sz="800" dirty="0" smtClean="0"/>
                        <a:t>2014/23</a:t>
                      </a:r>
                      <a:endParaRPr lang="en-US" sz="800" dirty="0"/>
                    </a:p>
                  </a:txBody>
                  <a:tcPr/>
                </a:tc>
                <a:tc>
                  <a:txBody>
                    <a:bodyPr/>
                    <a:lstStyle/>
                    <a:p>
                      <a:pPr algn="ctr"/>
                      <a:r>
                        <a:rPr lang="en-US" sz="800" dirty="0" smtClean="0"/>
                        <a:t>65</a:t>
                      </a:r>
                      <a:endParaRPr lang="en-US" sz="800" dirty="0"/>
                    </a:p>
                  </a:txBody>
                  <a:tcPr/>
                </a:tc>
                <a:tc>
                  <a:txBody>
                    <a:bodyPr/>
                    <a:lstStyle/>
                    <a:p>
                      <a:pPr algn="ctr"/>
                      <a:r>
                        <a:rPr lang="en-US" sz="800" dirty="0" smtClean="0"/>
                        <a:t>$13,865</a:t>
                      </a:r>
                      <a:endParaRPr lang="en-US" sz="800" dirty="0"/>
                    </a:p>
                  </a:txBody>
                  <a:tcPr/>
                </a:tc>
                <a:tc>
                  <a:txBody>
                    <a:bodyPr/>
                    <a:lstStyle/>
                    <a:p>
                      <a:pPr algn="ctr"/>
                      <a:r>
                        <a:rPr lang="en-US" sz="800" dirty="0" smtClean="0"/>
                        <a:t>$175,327</a:t>
                      </a:r>
                      <a:endParaRPr lang="en-US" sz="800" dirty="0"/>
                    </a:p>
                  </a:txBody>
                  <a:tcPr/>
                </a:tc>
                <a:tc>
                  <a:txBody>
                    <a:bodyPr/>
                    <a:lstStyle/>
                    <a:p>
                      <a:pPr algn="ctr"/>
                      <a:r>
                        <a:rPr lang="en-US" sz="800" dirty="0" smtClean="0"/>
                        <a:t>61.13%</a:t>
                      </a:r>
                      <a:endParaRPr lang="en-US" sz="800" dirty="0"/>
                    </a:p>
                  </a:txBody>
                  <a:tcPr/>
                </a:tc>
                <a:tc>
                  <a:txBody>
                    <a:bodyPr/>
                    <a:lstStyle/>
                    <a:p>
                      <a:pPr algn="ctr"/>
                      <a:r>
                        <a:rPr lang="en-US" sz="800" dirty="0" smtClean="0"/>
                        <a:t>$1,018,623</a:t>
                      </a:r>
                      <a:endParaRPr lang="en-US" sz="800" dirty="0"/>
                    </a:p>
                  </a:txBody>
                  <a:tcPr/>
                </a:tc>
                <a:tc>
                  <a:txBody>
                    <a:bodyPr/>
                    <a:lstStyle/>
                    <a:p>
                      <a:pPr algn="ctr"/>
                      <a:r>
                        <a:rPr lang="en-US" sz="800" dirty="0" smtClean="0"/>
                        <a:t>$915,367</a:t>
                      </a:r>
                      <a:endParaRPr lang="en-US" sz="800" dirty="0"/>
                    </a:p>
                  </a:txBody>
                  <a:tcPr/>
                </a:tc>
                <a:tc>
                  <a:txBody>
                    <a:bodyPr/>
                    <a:lstStyle/>
                    <a:p>
                      <a:pPr algn="ctr"/>
                      <a:r>
                        <a:rPr lang="en-US" sz="800" dirty="0" smtClean="0"/>
                        <a:t>$194,025</a:t>
                      </a:r>
                      <a:endParaRPr lang="en-US" sz="800" dirty="0"/>
                    </a:p>
                  </a:txBody>
                  <a:tcPr/>
                </a:tc>
                <a:tc>
                  <a:txBody>
                    <a:bodyPr/>
                    <a:lstStyle/>
                    <a:p>
                      <a:pPr algn="ctr"/>
                      <a:r>
                        <a:rPr lang="en-US" sz="800" dirty="0" smtClean="0"/>
                        <a:t>$198,539</a:t>
                      </a:r>
                      <a:endParaRPr lang="en-US" sz="800" dirty="0"/>
                    </a:p>
                  </a:txBody>
                  <a:tcPr/>
                </a:tc>
                <a:tc>
                  <a:txBody>
                    <a:bodyPr/>
                    <a:lstStyle/>
                    <a:p>
                      <a:pPr algn="ctr"/>
                      <a:r>
                        <a:rPr lang="en-US" sz="800" dirty="0" smtClean="0"/>
                        <a:t>$208,428</a:t>
                      </a:r>
                      <a:endParaRPr lang="en-US" sz="800" dirty="0"/>
                    </a:p>
                  </a:txBody>
                  <a:tcPr/>
                </a:tc>
                <a:tc>
                  <a:txBody>
                    <a:bodyPr/>
                    <a:lstStyle/>
                    <a:p>
                      <a:pPr algn="ctr"/>
                      <a:r>
                        <a:rPr lang="en-US" sz="800" dirty="0" smtClean="0"/>
                        <a:t>$218,672</a:t>
                      </a:r>
                      <a:endParaRPr lang="en-US" sz="800" dirty="0"/>
                    </a:p>
                  </a:txBody>
                  <a:tcPr/>
                </a:tc>
              </a:tr>
              <a:tr h="370840">
                <a:tc>
                  <a:txBody>
                    <a:bodyPr/>
                    <a:lstStyle/>
                    <a:p>
                      <a:r>
                        <a:rPr lang="en-US" sz="800" dirty="0" smtClean="0"/>
                        <a:t>2015/24</a:t>
                      </a:r>
                      <a:endParaRPr lang="en-US" sz="800" dirty="0"/>
                    </a:p>
                  </a:txBody>
                  <a:tcPr/>
                </a:tc>
                <a:tc>
                  <a:txBody>
                    <a:bodyPr/>
                    <a:lstStyle/>
                    <a:p>
                      <a:pPr algn="ctr"/>
                      <a:r>
                        <a:rPr lang="en-US" sz="800" dirty="0" smtClean="0"/>
                        <a:t>66</a:t>
                      </a:r>
                      <a:endParaRPr lang="en-US" sz="800" dirty="0"/>
                    </a:p>
                  </a:txBody>
                  <a:tcPr/>
                </a:tc>
                <a:tc>
                  <a:txBody>
                    <a:bodyPr/>
                    <a:lstStyle/>
                    <a:p>
                      <a:pPr algn="ctr"/>
                      <a:r>
                        <a:rPr lang="en-US" sz="800" dirty="0" smtClean="0"/>
                        <a:t>$13,930</a:t>
                      </a:r>
                      <a:endParaRPr lang="en-US" sz="800" dirty="0"/>
                    </a:p>
                  </a:txBody>
                  <a:tcPr/>
                </a:tc>
                <a:tc>
                  <a:txBody>
                    <a:bodyPr/>
                    <a:lstStyle/>
                    <a:p>
                      <a:pPr algn="ctr"/>
                      <a:r>
                        <a:rPr lang="en-US" sz="800" dirty="0" smtClean="0"/>
                        <a:t>$189,257</a:t>
                      </a:r>
                      <a:endParaRPr lang="en-US" sz="800" dirty="0"/>
                    </a:p>
                  </a:txBody>
                  <a:tcPr/>
                </a:tc>
                <a:tc>
                  <a:txBody>
                    <a:bodyPr/>
                    <a:lstStyle/>
                    <a:p>
                      <a:pPr algn="ctr"/>
                      <a:r>
                        <a:rPr lang="en-US" sz="800" dirty="0" smtClean="0"/>
                        <a:t>45.68%</a:t>
                      </a:r>
                      <a:endParaRPr lang="en-US" sz="800" dirty="0"/>
                    </a:p>
                  </a:txBody>
                  <a:tcPr/>
                </a:tc>
                <a:tc>
                  <a:txBody>
                    <a:bodyPr/>
                    <a:lstStyle/>
                    <a:p>
                      <a:pPr algn="ctr"/>
                      <a:r>
                        <a:rPr lang="en-US" sz="800" dirty="0" smtClean="0"/>
                        <a:t>$1,033,225</a:t>
                      </a:r>
                      <a:endParaRPr lang="en-US" sz="800" dirty="0"/>
                    </a:p>
                  </a:txBody>
                  <a:tcPr/>
                </a:tc>
                <a:tc>
                  <a:txBody>
                    <a:bodyPr/>
                    <a:lstStyle/>
                    <a:p>
                      <a:pPr algn="ctr"/>
                      <a:r>
                        <a:rPr lang="en-US" sz="800" dirty="0" smtClean="0"/>
                        <a:t>$895,992</a:t>
                      </a:r>
                      <a:endParaRPr lang="en-US" sz="800" dirty="0"/>
                    </a:p>
                  </a:txBody>
                  <a:tcPr/>
                </a:tc>
                <a:tc>
                  <a:txBody>
                    <a:bodyPr/>
                    <a:lstStyle/>
                    <a:p>
                      <a:pPr algn="ctr"/>
                      <a:r>
                        <a:rPr lang="en-US" sz="800" dirty="0" smtClean="0"/>
                        <a:t>$217,464</a:t>
                      </a:r>
                      <a:endParaRPr lang="en-US" sz="800" dirty="0"/>
                    </a:p>
                  </a:txBody>
                  <a:tcPr/>
                </a:tc>
                <a:tc>
                  <a:txBody>
                    <a:bodyPr/>
                    <a:lstStyle/>
                    <a:p>
                      <a:pPr algn="ctr"/>
                      <a:r>
                        <a:rPr lang="en-US" sz="800" dirty="0" smtClean="0"/>
                        <a:t>$222,395</a:t>
                      </a:r>
                      <a:endParaRPr lang="en-US" sz="800" dirty="0"/>
                    </a:p>
                  </a:txBody>
                  <a:tcPr/>
                </a:tc>
                <a:tc>
                  <a:txBody>
                    <a:bodyPr/>
                    <a:lstStyle/>
                    <a:p>
                      <a:pPr algn="ctr"/>
                      <a:r>
                        <a:rPr lang="en-US" sz="800" dirty="0" smtClean="0"/>
                        <a:t>$236,948</a:t>
                      </a:r>
                      <a:endParaRPr lang="en-US" sz="800" dirty="0"/>
                    </a:p>
                  </a:txBody>
                  <a:tcPr/>
                </a:tc>
                <a:tc>
                  <a:txBody>
                    <a:bodyPr/>
                    <a:lstStyle/>
                    <a:p>
                      <a:pPr algn="ctr"/>
                      <a:r>
                        <a:rPr lang="en-US" sz="800" dirty="0" smtClean="0"/>
                        <a:t>$252,282</a:t>
                      </a:r>
                      <a:endParaRPr lang="en-US" sz="800" dirty="0"/>
                    </a:p>
                  </a:txBody>
                  <a:tcPr/>
                </a:tc>
              </a:tr>
              <a:tr h="370840">
                <a:tc>
                  <a:txBody>
                    <a:bodyPr/>
                    <a:lstStyle/>
                    <a:p>
                      <a:r>
                        <a:rPr lang="en-US" sz="800" dirty="0" smtClean="0"/>
                        <a:t>2016/25</a:t>
                      </a:r>
                      <a:endParaRPr lang="en-US" sz="800" dirty="0"/>
                    </a:p>
                  </a:txBody>
                  <a:tcPr/>
                </a:tc>
                <a:tc>
                  <a:txBody>
                    <a:bodyPr/>
                    <a:lstStyle/>
                    <a:p>
                      <a:pPr algn="ctr"/>
                      <a:r>
                        <a:rPr lang="en-US" sz="800" dirty="0" smtClean="0"/>
                        <a:t>67</a:t>
                      </a:r>
                      <a:endParaRPr lang="en-US" sz="800" dirty="0"/>
                    </a:p>
                  </a:txBody>
                  <a:tcPr/>
                </a:tc>
                <a:tc>
                  <a:txBody>
                    <a:bodyPr/>
                    <a:lstStyle/>
                    <a:p>
                      <a:pPr algn="ctr"/>
                      <a:r>
                        <a:rPr lang="en-US" sz="800" dirty="0" smtClean="0"/>
                        <a:t>$14,010</a:t>
                      </a:r>
                      <a:endParaRPr lang="en-US" sz="800" dirty="0"/>
                    </a:p>
                  </a:txBody>
                  <a:tcPr/>
                </a:tc>
                <a:tc>
                  <a:txBody>
                    <a:bodyPr/>
                    <a:lstStyle/>
                    <a:p>
                      <a:pPr algn="ctr"/>
                      <a:r>
                        <a:rPr lang="en-US" sz="800" dirty="0" smtClean="0"/>
                        <a:t>$203,267</a:t>
                      </a:r>
                      <a:endParaRPr lang="en-US" sz="800" dirty="0"/>
                    </a:p>
                  </a:txBody>
                  <a:tcPr/>
                </a:tc>
                <a:tc>
                  <a:txBody>
                    <a:bodyPr/>
                    <a:lstStyle/>
                    <a:p>
                      <a:pPr algn="ctr"/>
                      <a:r>
                        <a:rPr lang="en-US" sz="800" dirty="0" smtClean="0"/>
                        <a:t>36.21%</a:t>
                      </a:r>
                      <a:endParaRPr lang="en-US" sz="800" dirty="0"/>
                    </a:p>
                  </a:txBody>
                  <a:tcPr/>
                </a:tc>
                <a:tc>
                  <a:txBody>
                    <a:bodyPr/>
                    <a:lstStyle/>
                    <a:p>
                      <a:pPr algn="ctr"/>
                      <a:r>
                        <a:rPr lang="en-US" sz="800" dirty="0" smtClean="0"/>
                        <a:t>$1,047,251</a:t>
                      </a:r>
                      <a:endParaRPr lang="en-US" sz="800" dirty="0"/>
                    </a:p>
                  </a:txBody>
                  <a:tcPr/>
                </a:tc>
                <a:tc>
                  <a:txBody>
                    <a:bodyPr/>
                    <a:lstStyle/>
                    <a:p>
                      <a:pPr algn="ctr"/>
                      <a:r>
                        <a:rPr lang="en-US" sz="800" dirty="0" smtClean="0"/>
                        <a:t>$876,370</a:t>
                      </a:r>
                      <a:endParaRPr lang="en-US" sz="800" dirty="0"/>
                    </a:p>
                  </a:txBody>
                  <a:tcPr/>
                </a:tc>
                <a:tc>
                  <a:txBody>
                    <a:bodyPr/>
                    <a:lstStyle/>
                    <a:p>
                      <a:pPr algn="ctr"/>
                      <a:r>
                        <a:rPr lang="en-US" sz="800" dirty="0" smtClean="0"/>
                        <a:t>$241,987</a:t>
                      </a:r>
                      <a:endParaRPr lang="en-US" sz="800" dirty="0"/>
                    </a:p>
                  </a:txBody>
                  <a:tcPr/>
                </a:tc>
                <a:tc>
                  <a:txBody>
                    <a:bodyPr/>
                    <a:lstStyle/>
                    <a:p>
                      <a:pPr algn="ctr"/>
                      <a:r>
                        <a:rPr lang="en-US" sz="800" dirty="0" smtClean="0"/>
                        <a:t>$247,525</a:t>
                      </a:r>
                      <a:endParaRPr lang="en-US" sz="800" dirty="0"/>
                    </a:p>
                  </a:txBody>
                  <a:tcPr/>
                </a:tc>
                <a:tc>
                  <a:txBody>
                    <a:bodyPr/>
                    <a:lstStyle/>
                    <a:p>
                      <a:pPr algn="ctr"/>
                      <a:r>
                        <a:rPr lang="en-US" sz="800" dirty="0" smtClean="0"/>
                        <a:t>$267,544</a:t>
                      </a:r>
                      <a:endParaRPr lang="en-US" sz="800" dirty="0"/>
                    </a:p>
                  </a:txBody>
                  <a:tcPr/>
                </a:tc>
                <a:tc>
                  <a:txBody>
                    <a:bodyPr/>
                    <a:lstStyle/>
                    <a:p>
                      <a:pPr algn="ctr"/>
                      <a:r>
                        <a:rPr lang="en-US" sz="800" dirty="0" smtClean="0"/>
                        <a:t>$288,998</a:t>
                      </a:r>
                      <a:endParaRPr lang="en-US" sz="800" dirty="0"/>
                    </a:p>
                  </a:txBody>
                  <a:tcPr/>
                </a:tc>
              </a:tr>
              <a:tr h="370840">
                <a:tc>
                  <a:txBody>
                    <a:bodyPr/>
                    <a:lstStyle/>
                    <a:p>
                      <a:r>
                        <a:rPr lang="en-US" sz="800" dirty="0" smtClean="0"/>
                        <a:t>2021/30</a:t>
                      </a:r>
                      <a:endParaRPr lang="en-US" sz="800" dirty="0"/>
                    </a:p>
                  </a:txBody>
                  <a:tcPr/>
                </a:tc>
                <a:tc>
                  <a:txBody>
                    <a:bodyPr/>
                    <a:lstStyle/>
                    <a:p>
                      <a:pPr algn="ctr"/>
                      <a:r>
                        <a:rPr lang="en-US" sz="800" dirty="0" smtClean="0"/>
                        <a:t>72</a:t>
                      </a:r>
                      <a:endParaRPr lang="en-US" sz="800" dirty="0"/>
                    </a:p>
                  </a:txBody>
                  <a:tcPr/>
                </a:tc>
                <a:tc>
                  <a:txBody>
                    <a:bodyPr/>
                    <a:lstStyle/>
                    <a:p>
                      <a:pPr algn="ctr"/>
                      <a:r>
                        <a:rPr lang="en-US" sz="800" dirty="0" smtClean="0"/>
                        <a:t>$14,660</a:t>
                      </a:r>
                      <a:endParaRPr lang="en-US" sz="800" dirty="0"/>
                    </a:p>
                  </a:txBody>
                  <a:tcPr/>
                </a:tc>
                <a:tc>
                  <a:txBody>
                    <a:bodyPr/>
                    <a:lstStyle/>
                    <a:p>
                      <a:pPr algn="ctr"/>
                      <a:r>
                        <a:rPr lang="en-US" sz="800" dirty="0" smtClean="0"/>
                        <a:t>$275,107</a:t>
                      </a:r>
                      <a:endParaRPr lang="en-US" sz="800" dirty="0"/>
                    </a:p>
                  </a:txBody>
                  <a:tcPr/>
                </a:tc>
                <a:tc>
                  <a:txBody>
                    <a:bodyPr/>
                    <a:lstStyle/>
                    <a:p>
                      <a:pPr algn="ctr"/>
                      <a:r>
                        <a:rPr lang="en-US" sz="800" dirty="0" smtClean="0"/>
                        <a:t>16.94%</a:t>
                      </a:r>
                      <a:endParaRPr lang="en-US" sz="800" dirty="0"/>
                    </a:p>
                  </a:txBody>
                  <a:tcPr/>
                </a:tc>
                <a:tc>
                  <a:txBody>
                    <a:bodyPr/>
                    <a:lstStyle/>
                    <a:p>
                      <a:pPr algn="ctr"/>
                      <a:r>
                        <a:rPr lang="en-US" sz="800" dirty="0" smtClean="0"/>
                        <a:t>$1,114,468</a:t>
                      </a:r>
                      <a:endParaRPr lang="en-US" sz="800" dirty="0"/>
                    </a:p>
                  </a:txBody>
                  <a:tcPr/>
                </a:tc>
                <a:tc>
                  <a:txBody>
                    <a:bodyPr/>
                    <a:lstStyle/>
                    <a:p>
                      <a:pPr algn="ctr"/>
                      <a:r>
                        <a:rPr lang="en-US" sz="800" dirty="0" smtClean="0"/>
                        <a:t>$780,442</a:t>
                      </a:r>
                      <a:endParaRPr lang="en-US" sz="800" dirty="0"/>
                    </a:p>
                  </a:txBody>
                  <a:tcPr/>
                </a:tc>
                <a:tc>
                  <a:txBody>
                    <a:bodyPr/>
                    <a:lstStyle/>
                    <a:p>
                      <a:pPr algn="ctr"/>
                      <a:r>
                        <a:rPr lang="en-US" sz="800" dirty="0" smtClean="0"/>
                        <a:t>$378,367</a:t>
                      </a:r>
                      <a:endParaRPr lang="en-US" sz="800" dirty="0"/>
                    </a:p>
                  </a:txBody>
                  <a:tcPr/>
                </a:tc>
                <a:tc>
                  <a:txBody>
                    <a:bodyPr/>
                    <a:lstStyle/>
                    <a:p>
                      <a:pPr algn="ctr"/>
                      <a:r>
                        <a:rPr lang="en-US" sz="800" dirty="0" smtClean="0"/>
                        <a:t>$395,231</a:t>
                      </a:r>
                      <a:endParaRPr lang="en-US" sz="800" dirty="0"/>
                    </a:p>
                  </a:txBody>
                  <a:tcPr/>
                </a:tc>
                <a:tc>
                  <a:txBody>
                    <a:bodyPr/>
                    <a:lstStyle/>
                    <a:p>
                      <a:pPr algn="ctr"/>
                      <a:r>
                        <a:rPr lang="en-US" sz="800" dirty="0" smtClean="0"/>
                        <a:t>$457,765</a:t>
                      </a:r>
                      <a:endParaRPr lang="en-US" sz="800" dirty="0"/>
                    </a:p>
                  </a:txBody>
                  <a:tcPr/>
                </a:tc>
                <a:tc>
                  <a:txBody>
                    <a:bodyPr/>
                    <a:lstStyle/>
                    <a:p>
                      <a:pPr algn="ctr"/>
                      <a:r>
                        <a:rPr lang="en-US" sz="800" dirty="0" smtClean="0"/>
                        <a:t>$530,506</a:t>
                      </a:r>
                      <a:endParaRPr lang="en-US" sz="800" dirty="0"/>
                    </a:p>
                  </a:txBody>
                  <a:tcPr/>
                </a:tc>
              </a:tr>
              <a:tr h="370840">
                <a:tc>
                  <a:txBody>
                    <a:bodyPr/>
                    <a:lstStyle/>
                    <a:p>
                      <a:r>
                        <a:rPr lang="en-US" sz="800" dirty="0" smtClean="0"/>
                        <a:t>2026/35</a:t>
                      </a:r>
                      <a:endParaRPr lang="en-US" sz="800" dirty="0"/>
                    </a:p>
                  </a:txBody>
                  <a:tcPr/>
                </a:tc>
                <a:tc>
                  <a:txBody>
                    <a:bodyPr/>
                    <a:lstStyle/>
                    <a:p>
                      <a:pPr algn="ctr"/>
                      <a:r>
                        <a:rPr lang="en-US" sz="800" dirty="0" smtClean="0"/>
                        <a:t>77</a:t>
                      </a:r>
                      <a:endParaRPr lang="en-US" sz="800" dirty="0"/>
                    </a:p>
                  </a:txBody>
                  <a:tcPr/>
                </a:tc>
                <a:tc>
                  <a:txBody>
                    <a:bodyPr/>
                    <a:lstStyle/>
                    <a:p>
                      <a:pPr algn="ctr"/>
                      <a:r>
                        <a:rPr lang="en-US" sz="800" dirty="0" smtClean="0"/>
                        <a:t>$16,175</a:t>
                      </a:r>
                      <a:endParaRPr lang="en-US" sz="800" dirty="0"/>
                    </a:p>
                  </a:txBody>
                  <a:tcPr/>
                </a:tc>
                <a:tc>
                  <a:txBody>
                    <a:bodyPr/>
                    <a:lstStyle/>
                    <a:p>
                      <a:pPr algn="ctr"/>
                      <a:r>
                        <a:rPr lang="en-US" sz="800" dirty="0" smtClean="0"/>
                        <a:t>$352,372</a:t>
                      </a:r>
                      <a:endParaRPr lang="en-US" sz="800" dirty="0"/>
                    </a:p>
                  </a:txBody>
                  <a:tcPr/>
                </a:tc>
                <a:tc>
                  <a:txBody>
                    <a:bodyPr/>
                    <a:lstStyle/>
                    <a:p>
                      <a:pPr algn="ctr"/>
                      <a:r>
                        <a:rPr lang="en-US" sz="800" dirty="0" smtClean="0"/>
                        <a:t>10.63%</a:t>
                      </a:r>
                      <a:endParaRPr lang="en-US" sz="800" dirty="0"/>
                    </a:p>
                  </a:txBody>
                  <a:tcPr/>
                </a:tc>
                <a:tc>
                  <a:txBody>
                    <a:bodyPr/>
                    <a:lstStyle/>
                    <a:p>
                      <a:pPr algn="ctr"/>
                      <a:r>
                        <a:rPr lang="en-US" sz="800" dirty="0" smtClean="0"/>
                        <a:t>$1,202,959</a:t>
                      </a:r>
                      <a:endParaRPr lang="en-US" sz="800" dirty="0"/>
                    </a:p>
                  </a:txBody>
                  <a:tcPr/>
                </a:tc>
                <a:tc>
                  <a:txBody>
                    <a:bodyPr/>
                    <a:lstStyle/>
                    <a:p>
                      <a:pPr algn="ctr"/>
                      <a:r>
                        <a:rPr lang="en-US" sz="800" dirty="0" smtClean="0"/>
                        <a:t>$704,954</a:t>
                      </a:r>
                      <a:endParaRPr lang="en-US" sz="800" dirty="0"/>
                    </a:p>
                  </a:txBody>
                  <a:tcPr/>
                </a:tc>
                <a:tc>
                  <a:txBody>
                    <a:bodyPr/>
                    <a:lstStyle/>
                    <a:p>
                      <a:pPr algn="ctr"/>
                      <a:r>
                        <a:rPr lang="en-US" sz="800" dirty="0" smtClean="0"/>
                        <a:t>$547,002</a:t>
                      </a:r>
                      <a:endParaRPr lang="en-US" sz="800" dirty="0"/>
                    </a:p>
                  </a:txBody>
                  <a:tcPr/>
                </a:tc>
                <a:tc>
                  <a:txBody>
                    <a:bodyPr/>
                    <a:lstStyle/>
                    <a:p>
                      <a:pPr algn="ctr"/>
                      <a:r>
                        <a:rPr lang="en-US" sz="800" dirty="0" smtClean="0"/>
                        <a:t>$599,635</a:t>
                      </a:r>
                      <a:endParaRPr lang="en-US" sz="800" dirty="0"/>
                    </a:p>
                  </a:txBody>
                  <a:tcPr/>
                </a:tc>
                <a:tc>
                  <a:txBody>
                    <a:bodyPr/>
                    <a:lstStyle/>
                    <a:p>
                      <a:pPr algn="ctr"/>
                      <a:r>
                        <a:rPr lang="en-US" sz="800" dirty="0" smtClean="0"/>
                        <a:t>$730,648</a:t>
                      </a:r>
                      <a:endParaRPr lang="en-US" sz="800" dirty="0"/>
                    </a:p>
                  </a:txBody>
                  <a:tcPr/>
                </a:tc>
                <a:tc>
                  <a:txBody>
                    <a:bodyPr/>
                    <a:lstStyle/>
                    <a:p>
                      <a:pPr algn="ctr"/>
                      <a:r>
                        <a:rPr lang="en-US" sz="800" dirty="0" smtClean="0"/>
                        <a:t>$908,393</a:t>
                      </a:r>
                      <a:endParaRPr lang="en-US" sz="800" dirty="0"/>
                    </a:p>
                  </a:txBody>
                  <a:tcPr/>
                </a:tc>
              </a:tr>
              <a:tr h="370840">
                <a:tc>
                  <a:txBody>
                    <a:bodyPr/>
                    <a:lstStyle/>
                    <a:p>
                      <a:r>
                        <a:rPr lang="en-US" sz="800" dirty="0" smtClean="0"/>
                        <a:t>2031/40</a:t>
                      </a:r>
                      <a:endParaRPr lang="en-US" sz="800" dirty="0"/>
                    </a:p>
                  </a:txBody>
                  <a:tcPr/>
                </a:tc>
                <a:tc>
                  <a:txBody>
                    <a:bodyPr/>
                    <a:lstStyle/>
                    <a:p>
                      <a:pPr algn="ctr"/>
                      <a:r>
                        <a:rPr lang="en-US" sz="800" dirty="0" smtClean="0"/>
                        <a:t>82</a:t>
                      </a:r>
                      <a:endParaRPr lang="en-US" sz="800" dirty="0"/>
                    </a:p>
                  </a:txBody>
                  <a:tcPr/>
                </a:tc>
                <a:tc>
                  <a:txBody>
                    <a:bodyPr/>
                    <a:lstStyle/>
                    <a:p>
                      <a:pPr algn="ctr"/>
                      <a:r>
                        <a:rPr lang="en-US" sz="800" dirty="0" smtClean="0"/>
                        <a:t>$19,520</a:t>
                      </a:r>
                      <a:endParaRPr lang="en-US" sz="800" dirty="0"/>
                    </a:p>
                  </a:txBody>
                  <a:tcPr/>
                </a:tc>
                <a:tc>
                  <a:txBody>
                    <a:bodyPr/>
                    <a:lstStyle/>
                    <a:p>
                      <a:pPr algn="ctr"/>
                      <a:r>
                        <a:rPr lang="en-US" sz="800" dirty="0" smtClean="0"/>
                        <a:t>$442,197</a:t>
                      </a:r>
                      <a:endParaRPr lang="en-US" sz="800" dirty="0"/>
                    </a:p>
                  </a:txBody>
                  <a:tcPr/>
                </a:tc>
                <a:tc>
                  <a:txBody>
                    <a:bodyPr/>
                    <a:lstStyle/>
                    <a:p>
                      <a:pPr algn="ctr"/>
                      <a:r>
                        <a:rPr lang="en-US" sz="800" dirty="0" smtClean="0"/>
                        <a:t>7.62%</a:t>
                      </a:r>
                      <a:endParaRPr lang="en-US" sz="800" dirty="0"/>
                    </a:p>
                  </a:txBody>
                  <a:tcPr/>
                </a:tc>
                <a:tc>
                  <a:txBody>
                    <a:bodyPr/>
                    <a:lstStyle/>
                    <a:p>
                      <a:pPr algn="ctr"/>
                      <a:r>
                        <a:rPr lang="en-US" sz="800" dirty="0" smtClean="0"/>
                        <a:t>$1,325,107</a:t>
                      </a:r>
                      <a:endParaRPr lang="en-US" sz="800" dirty="0"/>
                    </a:p>
                  </a:txBody>
                  <a:tcPr/>
                </a:tc>
                <a:tc>
                  <a:txBody>
                    <a:bodyPr/>
                    <a:lstStyle/>
                    <a:p>
                      <a:pPr algn="ctr"/>
                      <a:r>
                        <a:rPr lang="en-US" sz="800" dirty="0" smtClean="0"/>
                        <a:t>$649,826</a:t>
                      </a:r>
                      <a:endParaRPr lang="en-US" sz="800" dirty="0"/>
                    </a:p>
                  </a:txBody>
                  <a:tcPr/>
                </a:tc>
                <a:tc>
                  <a:txBody>
                    <a:bodyPr/>
                    <a:lstStyle/>
                    <a:p>
                      <a:pPr algn="ctr"/>
                      <a:r>
                        <a:rPr lang="en-US" sz="800" dirty="0" smtClean="0"/>
                        <a:t>$748,316</a:t>
                      </a:r>
                      <a:endParaRPr lang="en-US" sz="800" dirty="0"/>
                    </a:p>
                  </a:txBody>
                  <a:tcPr/>
                </a:tc>
                <a:tc>
                  <a:txBody>
                    <a:bodyPr/>
                    <a:lstStyle/>
                    <a:p>
                      <a:pPr algn="ctr"/>
                      <a:r>
                        <a:rPr lang="en-US" sz="800" dirty="0" smtClean="0"/>
                        <a:t>$851,422</a:t>
                      </a:r>
                      <a:endParaRPr lang="en-US" sz="800" dirty="0"/>
                    </a:p>
                  </a:txBody>
                  <a:tcPr/>
                </a:tc>
                <a:tc>
                  <a:txBody>
                    <a:bodyPr/>
                    <a:lstStyle/>
                    <a:p>
                      <a:pPr algn="ctr"/>
                      <a:r>
                        <a:rPr lang="en-US" sz="800" dirty="0" smtClean="0"/>
                        <a:t>$1,12,7528</a:t>
                      </a:r>
                      <a:endParaRPr lang="en-US" sz="800" dirty="0"/>
                    </a:p>
                  </a:txBody>
                  <a:tcPr/>
                </a:tc>
                <a:tc>
                  <a:txBody>
                    <a:bodyPr/>
                    <a:lstStyle/>
                    <a:p>
                      <a:pPr algn="ctr"/>
                      <a:r>
                        <a:rPr lang="en-US" sz="800" dirty="0" smtClean="0"/>
                        <a:t>$1,504,454</a:t>
                      </a:r>
                      <a:endParaRPr lang="en-US" sz="800" dirty="0"/>
                    </a:p>
                  </a:txBody>
                  <a:tcPr/>
                </a:tc>
              </a:tr>
              <a:tr h="370840">
                <a:tc>
                  <a:txBody>
                    <a:bodyPr/>
                    <a:lstStyle/>
                    <a:p>
                      <a:r>
                        <a:rPr lang="en-US" sz="800" dirty="0" smtClean="0"/>
                        <a:t>2036/45</a:t>
                      </a:r>
                      <a:endParaRPr lang="en-US" sz="800" dirty="0"/>
                    </a:p>
                  </a:txBody>
                  <a:tcPr/>
                </a:tc>
                <a:tc>
                  <a:txBody>
                    <a:bodyPr/>
                    <a:lstStyle/>
                    <a:p>
                      <a:pPr algn="ctr"/>
                      <a:r>
                        <a:rPr lang="en-US" sz="800" dirty="0" smtClean="0"/>
                        <a:t>87</a:t>
                      </a:r>
                      <a:endParaRPr lang="en-US" sz="800" dirty="0"/>
                    </a:p>
                  </a:txBody>
                  <a:tcPr/>
                </a:tc>
                <a:tc>
                  <a:txBody>
                    <a:bodyPr/>
                    <a:lstStyle/>
                    <a:p>
                      <a:pPr algn="ctr"/>
                      <a:r>
                        <a:rPr lang="en-US" sz="800" dirty="0" smtClean="0"/>
                        <a:t>$26,505</a:t>
                      </a:r>
                      <a:endParaRPr lang="en-US" sz="800" dirty="0"/>
                    </a:p>
                  </a:txBody>
                  <a:tcPr/>
                </a:tc>
                <a:tc>
                  <a:txBody>
                    <a:bodyPr/>
                    <a:lstStyle/>
                    <a:p>
                      <a:pPr algn="ctr"/>
                      <a:r>
                        <a:rPr lang="en-US" sz="800" dirty="0" smtClean="0"/>
                        <a:t>$558,462</a:t>
                      </a:r>
                      <a:endParaRPr lang="en-US" sz="800" dirty="0"/>
                    </a:p>
                  </a:txBody>
                  <a:tcPr/>
                </a:tc>
                <a:tc>
                  <a:txBody>
                    <a:bodyPr/>
                    <a:lstStyle/>
                    <a:p>
                      <a:pPr algn="ctr"/>
                      <a:r>
                        <a:rPr lang="en-US" sz="800" dirty="0" smtClean="0"/>
                        <a:t>5.85%</a:t>
                      </a:r>
                      <a:endParaRPr lang="en-US" sz="800" dirty="0"/>
                    </a:p>
                  </a:txBody>
                  <a:tcPr/>
                </a:tc>
                <a:tc>
                  <a:txBody>
                    <a:bodyPr/>
                    <a:lstStyle/>
                    <a:p>
                      <a:pPr algn="ctr"/>
                      <a:r>
                        <a:rPr lang="en-US" sz="800" dirty="0" smtClean="0"/>
                        <a:t>$1,485,745</a:t>
                      </a:r>
                      <a:endParaRPr lang="en-US" sz="800" dirty="0"/>
                    </a:p>
                  </a:txBody>
                  <a:tcPr/>
                </a:tc>
                <a:tc>
                  <a:txBody>
                    <a:bodyPr/>
                    <a:lstStyle/>
                    <a:p>
                      <a:pPr algn="ctr"/>
                      <a:r>
                        <a:rPr lang="en-US" sz="800" dirty="0" smtClean="0"/>
                        <a:t>$609,715</a:t>
                      </a:r>
                      <a:endParaRPr lang="en-US" sz="800" dirty="0"/>
                    </a:p>
                  </a:txBody>
                  <a:tcPr/>
                </a:tc>
                <a:tc>
                  <a:txBody>
                    <a:bodyPr/>
                    <a:lstStyle/>
                    <a:p>
                      <a:pPr algn="ctr"/>
                      <a:r>
                        <a:rPr lang="en-US" sz="800" dirty="0" smtClean="0"/>
                        <a:t>$978,654</a:t>
                      </a:r>
                      <a:endParaRPr lang="en-US" sz="800" dirty="0"/>
                    </a:p>
                  </a:txBody>
                  <a:tcPr/>
                </a:tc>
                <a:tc>
                  <a:txBody>
                    <a:bodyPr/>
                    <a:lstStyle/>
                    <a:p>
                      <a:pPr algn="ctr"/>
                      <a:r>
                        <a:rPr lang="en-US" sz="800" dirty="0" smtClean="0"/>
                        <a:t>$1,214,341</a:t>
                      </a:r>
                      <a:endParaRPr lang="en-US" sz="800" dirty="0"/>
                    </a:p>
                  </a:txBody>
                  <a:tcPr/>
                </a:tc>
                <a:tc>
                  <a:txBody>
                    <a:bodyPr/>
                    <a:lstStyle/>
                    <a:p>
                      <a:pPr algn="ctr"/>
                      <a:r>
                        <a:rPr lang="en-US" sz="800" dirty="0" smtClean="0"/>
                        <a:t>$1,713,985</a:t>
                      </a:r>
                      <a:endParaRPr lang="en-US" sz="800" dirty="0"/>
                    </a:p>
                  </a:txBody>
                  <a:tcPr/>
                </a:tc>
                <a:tc>
                  <a:txBody>
                    <a:bodyPr/>
                    <a:lstStyle/>
                    <a:p>
                      <a:pPr algn="ctr"/>
                      <a:r>
                        <a:rPr lang="en-US" sz="800" dirty="0" smtClean="0"/>
                        <a:t>$2,452,427</a:t>
                      </a:r>
                      <a:endParaRPr lang="en-US" sz="800" dirty="0"/>
                    </a:p>
                  </a:txBody>
                  <a:tcPr/>
                </a:tc>
              </a:tr>
              <a:tr h="370840">
                <a:tc>
                  <a:txBody>
                    <a:bodyPr/>
                    <a:lstStyle/>
                    <a:p>
                      <a:r>
                        <a:rPr lang="en-US" sz="800" dirty="0" smtClean="0"/>
                        <a:t>2041/50</a:t>
                      </a:r>
                      <a:endParaRPr lang="en-US" sz="800" dirty="0"/>
                    </a:p>
                  </a:txBody>
                  <a:tcPr/>
                </a:tc>
                <a:tc>
                  <a:txBody>
                    <a:bodyPr/>
                    <a:lstStyle/>
                    <a:p>
                      <a:pPr algn="ctr"/>
                      <a:r>
                        <a:rPr lang="en-US" sz="800" dirty="0" smtClean="0"/>
                        <a:t>92</a:t>
                      </a:r>
                      <a:endParaRPr lang="en-US" sz="800" dirty="0"/>
                    </a:p>
                  </a:txBody>
                  <a:tcPr/>
                </a:tc>
                <a:tc>
                  <a:txBody>
                    <a:bodyPr/>
                    <a:lstStyle/>
                    <a:p>
                      <a:pPr algn="ctr"/>
                      <a:r>
                        <a:rPr lang="en-US" sz="800" dirty="0" smtClean="0"/>
                        <a:t>$39,820</a:t>
                      </a:r>
                      <a:endParaRPr lang="en-US" sz="800" dirty="0"/>
                    </a:p>
                  </a:txBody>
                  <a:tcPr/>
                </a:tc>
                <a:tc>
                  <a:txBody>
                    <a:bodyPr/>
                    <a:lstStyle/>
                    <a:p>
                      <a:pPr algn="ctr"/>
                      <a:r>
                        <a:rPr lang="en-US" sz="800" dirty="0" smtClean="0"/>
                        <a:t>$729,287</a:t>
                      </a:r>
                      <a:endParaRPr lang="en-US" sz="800" dirty="0"/>
                    </a:p>
                  </a:txBody>
                  <a:tcPr/>
                </a:tc>
                <a:tc>
                  <a:txBody>
                    <a:bodyPr/>
                    <a:lstStyle/>
                    <a:p>
                      <a:pPr algn="ctr"/>
                      <a:r>
                        <a:rPr lang="en-US" sz="800" dirty="0" smtClean="0"/>
                        <a:t>4.57%</a:t>
                      </a:r>
                      <a:endParaRPr lang="en-US" sz="800" dirty="0"/>
                    </a:p>
                  </a:txBody>
                  <a:tcPr/>
                </a:tc>
                <a:tc>
                  <a:txBody>
                    <a:bodyPr/>
                    <a:lstStyle/>
                    <a:p>
                      <a:pPr algn="ctr"/>
                      <a:r>
                        <a:rPr lang="en-US" sz="800" dirty="0" smtClean="0"/>
                        <a:t>$1,670,874</a:t>
                      </a:r>
                      <a:endParaRPr lang="en-US" sz="800" dirty="0"/>
                    </a:p>
                  </a:txBody>
                  <a:tcPr/>
                </a:tc>
                <a:tc>
                  <a:txBody>
                    <a:bodyPr/>
                    <a:lstStyle/>
                    <a:p>
                      <a:pPr algn="ctr"/>
                      <a:r>
                        <a:rPr lang="en-US" sz="800" dirty="0" smtClean="0"/>
                        <a:t>$573,803</a:t>
                      </a:r>
                      <a:endParaRPr lang="en-US" sz="800" dirty="0"/>
                    </a:p>
                  </a:txBody>
                  <a:tcPr/>
                </a:tc>
                <a:tc>
                  <a:txBody>
                    <a:bodyPr/>
                    <a:lstStyle/>
                    <a:p>
                      <a:pPr algn="ctr"/>
                      <a:r>
                        <a:rPr lang="en-US" sz="800" dirty="0" smtClean="0"/>
                        <a:t>$1,230,928</a:t>
                      </a:r>
                      <a:endParaRPr lang="en-US" sz="800" dirty="0"/>
                    </a:p>
                  </a:txBody>
                  <a:tcPr/>
                </a:tc>
                <a:tc>
                  <a:txBody>
                    <a:bodyPr/>
                    <a:lstStyle/>
                    <a:p>
                      <a:pPr algn="ctr"/>
                      <a:r>
                        <a:rPr lang="en-US" sz="800" dirty="0" smtClean="0"/>
                        <a:t>$1,737,114</a:t>
                      </a:r>
                      <a:endParaRPr lang="en-US" sz="800" dirty="0"/>
                    </a:p>
                  </a:txBody>
                  <a:tcPr/>
                </a:tc>
                <a:tc>
                  <a:txBody>
                    <a:bodyPr/>
                    <a:lstStyle/>
                    <a:p>
                      <a:pPr algn="ctr"/>
                      <a:r>
                        <a:rPr lang="en-US" sz="800" dirty="0" smtClean="0"/>
                        <a:t>$2,598,250</a:t>
                      </a:r>
                      <a:endParaRPr lang="en-US" sz="800" dirty="0"/>
                    </a:p>
                  </a:txBody>
                  <a:tcPr/>
                </a:tc>
                <a:tc>
                  <a:txBody>
                    <a:bodyPr/>
                    <a:lstStyle/>
                    <a:p>
                      <a:pPr algn="ctr"/>
                      <a:r>
                        <a:rPr lang="en-US" sz="800" dirty="0" smtClean="0"/>
                        <a:t>$3,974,950</a:t>
                      </a:r>
                      <a:endParaRPr lang="en-US" sz="800" dirty="0"/>
                    </a:p>
                  </a:txBody>
                  <a:tcPr/>
                </a:tc>
              </a:tr>
              <a:tr h="370840">
                <a:tc>
                  <a:txBody>
                    <a:bodyPr/>
                    <a:lstStyle/>
                    <a:p>
                      <a:r>
                        <a:rPr lang="en-US" sz="800" dirty="0" smtClean="0"/>
                        <a:t>2046/55</a:t>
                      </a:r>
                      <a:endParaRPr lang="en-US" sz="800" dirty="0"/>
                    </a:p>
                  </a:txBody>
                  <a:tcPr/>
                </a:tc>
                <a:tc>
                  <a:txBody>
                    <a:bodyPr/>
                    <a:lstStyle/>
                    <a:p>
                      <a:pPr algn="ctr"/>
                      <a:r>
                        <a:rPr lang="en-US" sz="800" dirty="0" smtClean="0"/>
                        <a:t>97</a:t>
                      </a:r>
                      <a:endParaRPr lang="en-US" sz="800" dirty="0"/>
                    </a:p>
                  </a:txBody>
                  <a:tcPr/>
                </a:tc>
                <a:tc>
                  <a:txBody>
                    <a:bodyPr/>
                    <a:lstStyle/>
                    <a:p>
                      <a:pPr algn="ctr"/>
                      <a:r>
                        <a:rPr lang="en-US" sz="800" dirty="0" smtClean="0"/>
                        <a:t>$95,010</a:t>
                      </a:r>
                      <a:endParaRPr lang="en-US" sz="800" dirty="0"/>
                    </a:p>
                  </a:txBody>
                  <a:tcPr/>
                </a:tc>
                <a:tc>
                  <a:txBody>
                    <a:bodyPr/>
                    <a:lstStyle/>
                    <a:p>
                      <a:pPr algn="ctr"/>
                      <a:r>
                        <a:rPr lang="en-US" sz="800" dirty="0" smtClean="0"/>
                        <a:t>$104,1637</a:t>
                      </a:r>
                      <a:endParaRPr lang="en-US" sz="800" dirty="0"/>
                    </a:p>
                  </a:txBody>
                  <a:tcPr/>
                </a:tc>
                <a:tc>
                  <a:txBody>
                    <a:bodyPr/>
                    <a:lstStyle/>
                    <a:p>
                      <a:pPr algn="ctr"/>
                      <a:r>
                        <a:rPr lang="en-US" sz="800" dirty="0" smtClean="0"/>
                        <a:t>3.27%</a:t>
                      </a:r>
                      <a:endParaRPr lang="en-US" sz="800" dirty="0"/>
                    </a:p>
                  </a:txBody>
                  <a:tcPr/>
                </a:tc>
                <a:tc>
                  <a:txBody>
                    <a:bodyPr/>
                    <a:lstStyle/>
                    <a:p>
                      <a:pPr algn="ctr"/>
                      <a:r>
                        <a:rPr lang="en-US" sz="800" dirty="0" smtClean="0"/>
                        <a:t>$1,860,981</a:t>
                      </a:r>
                      <a:endParaRPr lang="en-US" sz="800" dirty="0"/>
                    </a:p>
                  </a:txBody>
                  <a:tcPr/>
                </a:tc>
                <a:tc>
                  <a:txBody>
                    <a:bodyPr/>
                    <a:lstStyle/>
                    <a:p>
                      <a:pPr algn="ctr"/>
                      <a:r>
                        <a:rPr lang="en-US" sz="800" dirty="0" smtClean="0"/>
                        <a:t>$534,808</a:t>
                      </a:r>
                      <a:endParaRPr lang="en-US" sz="800" dirty="0"/>
                    </a:p>
                  </a:txBody>
                  <a:tcPr/>
                </a:tc>
                <a:tc>
                  <a:txBody>
                    <a:bodyPr/>
                    <a:lstStyle/>
                    <a:p>
                      <a:pPr algn="ctr"/>
                      <a:r>
                        <a:rPr lang="en-US" sz="800" dirty="0" smtClean="0"/>
                        <a:t>$1,535,136</a:t>
                      </a:r>
                      <a:endParaRPr lang="en-US" sz="800" dirty="0"/>
                    </a:p>
                  </a:txBody>
                  <a:tcPr/>
                </a:tc>
                <a:tc>
                  <a:txBody>
                    <a:bodyPr/>
                    <a:lstStyle/>
                    <a:p>
                      <a:pPr algn="ctr"/>
                      <a:r>
                        <a:rPr lang="en-US" sz="800" dirty="0" smtClean="0"/>
                        <a:t>$2,555,250</a:t>
                      </a:r>
                      <a:endParaRPr lang="en-US" sz="800" dirty="0"/>
                    </a:p>
                  </a:txBody>
                  <a:tcPr/>
                </a:tc>
                <a:tc>
                  <a:txBody>
                    <a:bodyPr/>
                    <a:lstStyle/>
                    <a:p>
                      <a:pPr algn="ctr"/>
                      <a:r>
                        <a:rPr lang="en-US" sz="800" dirty="0" smtClean="0"/>
                        <a:t>$3,993,394</a:t>
                      </a:r>
                      <a:endParaRPr lang="en-US" sz="800" dirty="0"/>
                    </a:p>
                  </a:txBody>
                  <a:tcPr/>
                </a:tc>
                <a:tc>
                  <a:txBody>
                    <a:bodyPr/>
                    <a:lstStyle/>
                    <a:p>
                      <a:pPr algn="ctr"/>
                      <a:r>
                        <a:rPr lang="en-US" sz="800" dirty="0" smtClean="0"/>
                        <a:t>$6,476,578</a:t>
                      </a:r>
                      <a:endParaRPr lang="en-US" sz="800" dirty="0"/>
                    </a:p>
                  </a:txBody>
                  <a:tcPr/>
                </a:tc>
              </a:tr>
              <a:tr h="370840">
                <a:tc>
                  <a:txBody>
                    <a:bodyPr/>
                    <a:lstStyle/>
                    <a:p>
                      <a:r>
                        <a:rPr lang="en-US" sz="800" dirty="0" smtClean="0"/>
                        <a:t>2048/57</a:t>
                      </a:r>
                      <a:endParaRPr lang="en-US" sz="800" dirty="0"/>
                    </a:p>
                  </a:txBody>
                  <a:tcPr/>
                </a:tc>
                <a:tc>
                  <a:txBody>
                    <a:bodyPr/>
                    <a:lstStyle/>
                    <a:p>
                      <a:pPr algn="ctr"/>
                      <a:r>
                        <a:rPr lang="en-US" sz="800" dirty="0" smtClean="0"/>
                        <a:t>99</a:t>
                      </a:r>
                      <a:endParaRPr lang="en-US" sz="800" dirty="0"/>
                    </a:p>
                  </a:txBody>
                  <a:tcPr/>
                </a:tc>
                <a:tc>
                  <a:txBody>
                    <a:bodyPr/>
                    <a:lstStyle/>
                    <a:p>
                      <a:pPr algn="ctr"/>
                      <a:r>
                        <a:rPr lang="en-US" sz="800" dirty="0" smtClean="0"/>
                        <a:t>$13,495</a:t>
                      </a:r>
                      <a:endParaRPr lang="en-US" sz="800" dirty="0"/>
                    </a:p>
                  </a:txBody>
                  <a:tcPr/>
                </a:tc>
                <a:tc>
                  <a:txBody>
                    <a:bodyPr/>
                    <a:lstStyle/>
                    <a:p>
                      <a:pPr algn="ctr"/>
                      <a:r>
                        <a:rPr lang="en-US" sz="800" dirty="0" smtClean="0"/>
                        <a:t>$1,168,037</a:t>
                      </a:r>
                      <a:endParaRPr lang="en-US" sz="800" dirty="0"/>
                    </a:p>
                  </a:txBody>
                  <a:tcPr/>
                </a:tc>
                <a:tc>
                  <a:txBody>
                    <a:bodyPr/>
                    <a:lstStyle/>
                    <a:p>
                      <a:pPr algn="ctr"/>
                      <a:r>
                        <a:rPr lang="en-US" sz="800" dirty="0" smtClean="0"/>
                        <a:t>2.14%</a:t>
                      </a:r>
                      <a:endParaRPr lang="en-US" sz="800" dirty="0"/>
                    </a:p>
                  </a:txBody>
                  <a:tcPr/>
                </a:tc>
                <a:tc>
                  <a:txBody>
                    <a:bodyPr/>
                    <a:lstStyle/>
                    <a:p>
                      <a:pPr algn="ctr"/>
                      <a:r>
                        <a:rPr lang="en-US" sz="800" dirty="0" smtClean="0"/>
                        <a:t>$1,693,591</a:t>
                      </a:r>
                      <a:endParaRPr lang="en-US" sz="800" dirty="0"/>
                    </a:p>
                  </a:txBody>
                  <a:tcPr/>
                </a:tc>
                <a:tc>
                  <a:txBody>
                    <a:bodyPr/>
                    <a:lstStyle/>
                    <a:p>
                      <a:pPr algn="ctr"/>
                      <a:r>
                        <a:rPr lang="en-US" sz="800" dirty="0" smtClean="0"/>
                        <a:t>$453,231</a:t>
                      </a:r>
                      <a:endParaRPr lang="en-US" sz="800" dirty="0"/>
                    </a:p>
                  </a:txBody>
                  <a:tcPr/>
                </a:tc>
                <a:tc>
                  <a:txBody>
                    <a:bodyPr/>
                    <a:lstStyle/>
                    <a:p>
                      <a:pPr algn="ctr"/>
                      <a:r>
                        <a:rPr lang="en-US" sz="800" dirty="0" smtClean="0"/>
                        <a:t>$1,735,007</a:t>
                      </a:r>
                      <a:endParaRPr lang="en-US" sz="800" dirty="0"/>
                    </a:p>
                  </a:txBody>
                  <a:tcPr/>
                </a:tc>
                <a:tc>
                  <a:txBody>
                    <a:bodyPr/>
                    <a:lstStyle/>
                    <a:p>
                      <a:pPr algn="ctr"/>
                      <a:r>
                        <a:rPr lang="en-US" sz="800" dirty="0" smtClean="0"/>
                        <a:t>$2,949,208</a:t>
                      </a:r>
                      <a:endParaRPr lang="en-US" sz="800" dirty="0"/>
                    </a:p>
                  </a:txBody>
                  <a:tcPr/>
                </a:tc>
                <a:tc>
                  <a:txBody>
                    <a:bodyPr/>
                    <a:lstStyle/>
                    <a:p>
                      <a:pPr algn="ctr"/>
                      <a:r>
                        <a:rPr lang="en-US" sz="800" dirty="0" smtClean="0"/>
                        <a:t>$4,706,341</a:t>
                      </a:r>
                      <a:endParaRPr lang="en-US" sz="800" dirty="0"/>
                    </a:p>
                  </a:txBody>
                  <a:tcPr/>
                </a:tc>
                <a:tc>
                  <a:txBody>
                    <a:bodyPr/>
                    <a:lstStyle/>
                    <a:p>
                      <a:pPr algn="ctr"/>
                      <a:r>
                        <a:rPr lang="en-US" sz="800" dirty="0" smtClean="0"/>
                        <a:t>$7,831,384</a:t>
                      </a:r>
                      <a:endParaRPr lang="en-US" sz="800" dirty="0"/>
                    </a:p>
                  </a:txBody>
                  <a:tcPr/>
                </a:tc>
              </a:tr>
            </a:tbl>
          </a:graphicData>
        </a:graphic>
      </p:graphicFrame>
      <p:sp>
        <p:nvSpPr>
          <p:cNvPr id="166130" name="Rectangle 64"/>
          <p:cNvSpPr>
            <a:spLocks noChangeArrowheads="1"/>
          </p:cNvSpPr>
          <p:nvPr/>
        </p:nvSpPr>
        <p:spPr bwMode="auto">
          <a:xfrm>
            <a:off x="76200" y="381000"/>
            <a:ext cx="3048000" cy="366713"/>
          </a:xfrm>
          <a:prstGeom prst="rect">
            <a:avLst/>
          </a:prstGeom>
          <a:solidFill>
            <a:schemeClr val="accent1"/>
          </a:solidFill>
          <a:ln w="9525" algn="ctr">
            <a:solidFill>
              <a:schemeClr val="tx1"/>
            </a:solidFill>
            <a:round/>
            <a:headEnd/>
            <a:tailEnd/>
          </a:ln>
        </p:spPr>
        <p:txBody>
          <a:bodyPr/>
          <a:lstStyle/>
          <a:p>
            <a:pPr algn="ctr"/>
            <a:r>
              <a:rPr lang="en-US" sz="1100">
                <a:latin typeface="Calibri" pitchFamily="34" charset="0"/>
              </a:rPr>
              <a:t>As now projected, assuming cash value plus future premiums as an investment</a:t>
            </a:r>
          </a:p>
        </p:txBody>
      </p:sp>
      <p:sp>
        <p:nvSpPr>
          <p:cNvPr id="166131" name="Rectangle 65"/>
          <p:cNvSpPr>
            <a:spLocks noChangeArrowheads="1"/>
          </p:cNvSpPr>
          <p:nvPr/>
        </p:nvSpPr>
        <p:spPr bwMode="auto">
          <a:xfrm>
            <a:off x="4724400" y="304800"/>
            <a:ext cx="4103688" cy="442913"/>
          </a:xfrm>
          <a:prstGeom prst="rect">
            <a:avLst/>
          </a:prstGeom>
          <a:solidFill>
            <a:schemeClr val="accent1"/>
          </a:solidFill>
          <a:ln w="9525" algn="ctr">
            <a:solidFill>
              <a:schemeClr val="tx1"/>
            </a:solidFill>
            <a:round/>
            <a:headEnd/>
            <a:tailEnd/>
          </a:ln>
        </p:spPr>
        <p:txBody>
          <a:bodyPr/>
          <a:lstStyle/>
          <a:p>
            <a:pPr algn="ctr"/>
            <a:r>
              <a:rPr lang="en-US" sz="1100">
                <a:latin typeface="Calibri" pitchFamily="34" charset="0"/>
              </a:rPr>
              <a:t>Investing surrender value from policy year 20 plus any future contributions in alternative investment – assumes after tax return</a:t>
            </a:r>
          </a:p>
        </p:txBody>
      </p:sp>
      <p:sp>
        <p:nvSpPr>
          <p:cNvPr id="63" name="Rectangle 2"/>
          <p:cNvSpPr txBox="1">
            <a:spLocks noChangeArrowheads="1"/>
          </p:cNvSpPr>
          <p:nvPr/>
        </p:nvSpPr>
        <p:spPr>
          <a:xfrm>
            <a:off x="0" y="0"/>
            <a:ext cx="9144000" cy="304800"/>
          </a:xfrm>
          <a:prstGeom prst="rect">
            <a:avLst/>
          </a:prstGeom>
          <a:noFill/>
        </p:spPr>
        <p:txBody>
          <a:bodyPr/>
          <a:lstStyle/>
          <a:p>
            <a:pPr algn="ctr" eaLnBrk="0" fontAlgn="auto" hangingPunct="0">
              <a:spcBef>
                <a:spcPts val="0"/>
              </a:spcBef>
              <a:spcAft>
                <a:spcPts val="0"/>
              </a:spcAft>
              <a:defRPr/>
            </a:pPr>
            <a:r>
              <a:rPr lang="en-US" altLang="zh-CN" sz="1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Is Whole Life Insurance a Better Investment than Alternative Portfolios?</a:t>
            </a:r>
            <a:endParaRPr lang="en-US" sz="1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cxnSp>
        <p:nvCxnSpPr>
          <p:cNvPr id="166133" name="Straight Connector 66"/>
          <p:cNvCxnSpPr>
            <a:cxnSpLocks noChangeShapeType="1"/>
          </p:cNvCxnSpPr>
          <p:nvPr/>
        </p:nvCxnSpPr>
        <p:spPr bwMode="auto">
          <a:xfrm>
            <a:off x="0" y="5334000"/>
            <a:ext cx="9144000" cy="0"/>
          </a:xfrm>
          <a:prstGeom prst="line">
            <a:avLst/>
          </a:prstGeom>
          <a:noFill/>
          <a:ln w="19050" algn="ctr">
            <a:solidFill>
              <a:schemeClr val="tx1"/>
            </a:solidFill>
            <a:round/>
            <a:headEnd/>
            <a:tailEnd/>
          </a:ln>
        </p:spPr>
      </p:cxnSp>
      <p:sp>
        <p:nvSpPr>
          <p:cNvPr id="66"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57</a:t>
            </a:fld>
            <a:endParaRPr lang="en-US" dirty="0"/>
          </a:p>
        </p:txBody>
      </p:sp>
      <p:sp>
        <p:nvSpPr>
          <p:cNvPr id="67" name="TextBox 66"/>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755650"/>
          <a:ext cx="9144000" cy="5765800"/>
        </p:xfrm>
        <a:graphic>
          <a:graphicData uri="http://schemas.openxmlformats.org/drawingml/2006/table">
            <a:tbl>
              <a:tblPr firstRow="1" bandRow="1">
                <a:tableStyleId>{5940675A-B579-460E-94D1-54222C63F5DA}</a:tableStyleId>
              </a:tblPr>
              <a:tblGrid>
                <a:gridCol w="685800"/>
                <a:gridCol w="533400"/>
                <a:gridCol w="762000"/>
                <a:gridCol w="838200"/>
                <a:gridCol w="838200"/>
                <a:gridCol w="838200"/>
                <a:gridCol w="1066800"/>
                <a:gridCol w="914400"/>
                <a:gridCol w="914400"/>
                <a:gridCol w="914400"/>
                <a:gridCol w="838200"/>
              </a:tblGrid>
              <a:tr h="370840">
                <a:tc>
                  <a:txBody>
                    <a:bodyPr/>
                    <a:lstStyle/>
                    <a:p>
                      <a:pPr algn="ctr"/>
                      <a:r>
                        <a:rPr lang="en-US" sz="800" b="1" dirty="0" smtClean="0"/>
                        <a:t>(1)</a:t>
                      </a:r>
                    </a:p>
                    <a:p>
                      <a:pPr algn="ctr"/>
                      <a:r>
                        <a:rPr lang="en-US" sz="800" b="1" dirty="0" smtClean="0"/>
                        <a:t>Year/</a:t>
                      </a:r>
                    </a:p>
                    <a:p>
                      <a:pPr algn="ctr"/>
                      <a:r>
                        <a:rPr lang="en-US" sz="800" b="1" dirty="0" smtClean="0"/>
                        <a:t>Policy Year</a:t>
                      </a:r>
                      <a:endParaRPr lang="en-US" sz="800" b="1" dirty="0"/>
                    </a:p>
                  </a:txBody>
                  <a:tcPr anchor="b" anchorCtr="1"/>
                </a:tc>
                <a:tc>
                  <a:txBody>
                    <a:bodyPr/>
                    <a:lstStyle/>
                    <a:p>
                      <a:pPr algn="ctr"/>
                      <a:r>
                        <a:rPr lang="en-US" sz="800" b="1" dirty="0" smtClean="0"/>
                        <a:t>(2)</a:t>
                      </a:r>
                    </a:p>
                    <a:p>
                      <a:pPr algn="ctr"/>
                      <a:r>
                        <a:rPr lang="en-US" sz="800" b="1" dirty="0" smtClean="0"/>
                        <a:t>Joint Age</a:t>
                      </a:r>
                      <a:endParaRPr lang="en-US" sz="800" b="1" dirty="0"/>
                    </a:p>
                  </a:txBody>
                  <a:tcPr anchor="b" anchorCtr="1"/>
                </a:tc>
                <a:tc>
                  <a:txBody>
                    <a:bodyPr/>
                    <a:lstStyle/>
                    <a:p>
                      <a:pPr algn="ctr"/>
                      <a:r>
                        <a:rPr lang="en-US" sz="800" b="1" dirty="0" smtClean="0"/>
                        <a:t>(3)</a:t>
                      </a:r>
                    </a:p>
                    <a:p>
                      <a:pPr algn="ctr"/>
                      <a:r>
                        <a:rPr lang="en-US" sz="800" b="1" dirty="0" smtClean="0"/>
                        <a:t>Annual Outlay</a:t>
                      </a:r>
                      <a:endParaRPr lang="en-US" sz="800" b="1" dirty="0"/>
                    </a:p>
                  </a:txBody>
                  <a:tcPr anchor="b" anchorCtr="1"/>
                </a:tc>
                <a:tc>
                  <a:txBody>
                    <a:bodyPr/>
                    <a:lstStyle/>
                    <a:p>
                      <a:pPr algn="ctr"/>
                      <a:r>
                        <a:rPr lang="en-US" sz="800" b="1" dirty="0" smtClean="0"/>
                        <a:t>(4)</a:t>
                      </a:r>
                    </a:p>
                    <a:p>
                      <a:pPr algn="ctr"/>
                      <a:r>
                        <a:rPr lang="en-US" sz="800" b="1" dirty="0" smtClean="0"/>
                        <a:t>Total </a:t>
                      </a:r>
                      <a:r>
                        <a:rPr lang="en-US" sz="800" b="1" dirty="0" err="1" smtClean="0"/>
                        <a:t>Contributi-ons</a:t>
                      </a:r>
                      <a:r>
                        <a:rPr lang="en-US" sz="800" b="1" dirty="0" smtClean="0"/>
                        <a:t> Going Forward</a:t>
                      </a:r>
                      <a:endParaRPr lang="en-US" sz="800" b="1" dirty="0"/>
                    </a:p>
                  </a:txBody>
                  <a:tcPr anchor="b" anchorCtr="1"/>
                </a:tc>
                <a:tc>
                  <a:txBody>
                    <a:bodyPr/>
                    <a:lstStyle/>
                    <a:p>
                      <a:pPr algn="ctr"/>
                      <a:r>
                        <a:rPr lang="en-US" sz="800" b="1" dirty="0" smtClean="0"/>
                        <a:t>(5)</a:t>
                      </a:r>
                    </a:p>
                    <a:p>
                      <a:pPr algn="ctr"/>
                      <a:r>
                        <a:rPr lang="en-US" sz="800" b="1" dirty="0" smtClean="0"/>
                        <a:t>Death Event</a:t>
                      </a:r>
                      <a:r>
                        <a:rPr lang="en-US" sz="800" b="1" baseline="0" dirty="0" smtClean="0"/>
                        <a:t> Rate of Return Going Forward</a:t>
                      </a:r>
                      <a:endParaRPr lang="en-US" sz="800" b="1" dirty="0"/>
                    </a:p>
                  </a:txBody>
                  <a:tcPr anchor="b" anchorCtr="1"/>
                </a:tc>
                <a:tc>
                  <a:txBody>
                    <a:bodyPr/>
                    <a:lstStyle/>
                    <a:p>
                      <a:pPr algn="ctr"/>
                      <a:r>
                        <a:rPr lang="en-US" sz="800" b="1" dirty="0" smtClean="0"/>
                        <a:t>(5a)</a:t>
                      </a:r>
                    </a:p>
                    <a:p>
                      <a:pPr algn="ctr"/>
                      <a:r>
                        <a:rPr lang="en-US" sz="800" b="1" dirty="0" smtClean="0"/>
                        <a:t>Rate</a:t>
                      </a:r>
                      <a:r>
                        <a:rPr lang="en-US" sz="800" b="1" baseline="0" dirty="0" smtClean="0"/>
                        <a:t> of Return Assuming Projected</a:t>
                      </a:r>
                      <a:endParaRPr lang="en-US" sz="800" b="1" dirty="0"/>
                    </a:p>
                  </a:txBody>
                  <a:tcPr anchor="b" anchorCtr="1"/>
                </a:tc>
                <a:tc>
                  <a:txBody>
                    <a:bodyPr/>
                    <a:lstStyle/>
                    <a:p>
                      <a:pPr algn="ctr"/>
                      <a:r>
                        <a:rPr lang="en-US" sz="800" b="1" dirty="0" smtClean="0"/>
                        <a:t>(6)</a:t>
                      </a:r>
                    </a:p>
                    <a:p>
                      <a:pPr algn="ctr"/>
                      <a:r>
                        <a:rPr lang="en-US" sz="800" b="1" dirty="0" smtClean="0"/>
                        <a:t>Net Death Benefit</a:t>
                      </a:r>
                      <a:endParaRPr lang="en-US" sz="800" b="1" dirty="0"/>
                    </a:p>
                  </a:txBody>
                  <a:tcPr anchor="b" anchorCtr="1"/>
                </a:tc>
                <a:tc>
                  <a:txBody>
                    <a:bodyPr/>
                    <a:lstStyle/>
                    <a:p>
                      <a:pPr algn="ctr"/>
                      <a:r>
                        <a:rPr lang="en-US" sz="800" b="1" dirty="0" smtClean="0"/>
                        <a:t>(7)</a:t>
                      </a:r>
                    </a:p>
                    <a:p>
                      <a:pPr algn="ctr"/>
                      <a:r>
                        <a:rPr lang="en-US" sz="800" b="1" dirty="0" smtClean="0"/>
                        <a:t>Net Death</a:t>
                      </a:r>
                      <a:r>
                        <a:rPr lang="en-US" sz="800" b="1" baseline="0" dirty="0" smtClean="0"/>
                        <a:t> Benefit Adjusted to 3.5% Annual Inflation</a:t>
                      </a:r>
                      <a:endParaRPr lang="en-US" sz="800" b="1" dirty="0"/>
                    </a:p>
                  </a:txBody>
                  <a:tcPr anchor="b" anchorCtr="1"/>
                </a:tc>
                <a:tc>
                  <a:txBody>
                    <a:bodyPr/>
                    <a:lstStyle/>
                    <a:p>
                      <a:pPr algn="ctr"/>
                      <a:r>
                        <a:rPr lang="en-US" sz="800" b="1" dirty="0" smtClean="0"/>
                        <a:t>(8)</a:t>
                      </a:r>
                    </a:p>
                    <a:p>
                      <a:pPr algn="ctr"/>
                      <a:r>
                        <a:rPr lang="en-US" sz="800" b="1" dirty="0" smtClean="0"/>
                        <a:t>Non-Guaranteed</a:t>
                      </a:r>
                      <a:r>
                        <a:rPr lang="en-US" sz="800" b="1" baseline="0" dirty="0" smtClean="0"/>
                        <a:t> Surrender Value</a:t>
                      </a:r>
                      <a:endParaRPr lang="en-US" sz="800" b="1" dirty="0"/>
                    </a:p>
                  </a:txBody>
                  <a:tcPr anchor="b" anchorCtr="1"/>
                </a:tc>
                <a:tc>
                  <a:txBody>
                    <a:bodyPr/>
                    <a:lstStyle/>
                    <a:p>
                      <a:pPr algn="ctr"/>
                      <a:r>
                        <a:rPr lang="en-US" sz="800" b="1" dirty="0" smtClean="0"/>
                        <a:t>(9)</a:t>
                      </a:r>
                    </a:p>
                    <a:p>
                      <a:pPr algn="ctr"/>
                      <a:r>
                        <a:rPr lang="en-US" sz="800" b="1" dirty="0" smtClean="0"/>
                        <a:t>5% rate of return</a:t>
                      </a:r>
                      <a:endParaRPr lang="en-US" sz="800" b="1" dirty="0"/>
                    </a:p>
                  </a:txBody>
                  <a:tcPr anchor="b" anchorCtr="1"/>
                </a:tc>
                <a:tc>
                  <a:txBody>
                    <a:bodyPr/>
                    <a:lstStyle/>
                    <a:p>
                      <a:pPr algn="ctr"/>
                      <a:r>
                        <a:rPr lang="en-US" sz="800" b="1" dirty="0" smtClean="0"/>
                        <a:t>(10)</a:t>
                      </a:r>
                    </a:p>
                    <a:p>
                      <a:pPr algn="ctr"/>
                      <a:r>
                        <a:rPr lang="en-US" sz="800" b="1" dirty="0" smtClean="0"/>
                        <a:t>7% Rate</a:t>
                      </a:r>
                      <a:r>
                        <a:rPr lang="en-US" sz="800" b="1" baseline="0" dirty="0" smtClean="0"/>
                        <a:t> of Return</a:t>
                      </a:r>
                      <a:endParaRPr lang="en-US" sz="800" b="1" dirty="0"/>
                    </a:p>
                  </a:txBody>
                  <a:tcPr anchor="b" anchorCtr="1"/>
                </a:tc>
              </a:tr>
              <a:tr h="370840">
                <a:tc>
                  <a:txBody>
                    <a:bodyPr/>
                    <a:lstStyle/>
                    <a:p>
                      <a:r>
                        <a:rPr lang="en-US" sz="800" dirty="0" smtClean="0"/>
                        <a:t>2011/20</a:t>
                      </a:r>
                      <a:endParaRPr lang="en-US" sz="800" dirty="0"/>
                    </a:p>
                  </a:txBody>
                  <a:tcPr/>
                </a:tc>
                <a:tc>
                  <a:txBody>
                    <a:bodyPr/>
                    <a:lstStyle/>
                    <a:p>
                      <a:pPr algn="ctr"/>
                      <a:r>
                        <a:rPr lang="en-US" sz="800" smtClean="0"/>
                        <a:t>62</a:t>
                      </a:r>
                      <a:endParaRPr lang="en-US" sz="800" dirty="0"/>
                    </a:p>
                  </a:txBody>
                  <a:tcPr/>
                </a:tc>
                <a:tc>
                  <a:txBody>
                    <a:bodyPr/>
                    <a:lstStyle/>
                    <a:p>
                      <a:pPr algn="ctr"/>
                      <a:r>
                        <a:rPr lang="en-US" sz="800" dirty="0" smtClean="0"/>
                        <a:t>$134,004</a:t>
                      </a:r>
                      <a:endParaRPr lang="en-US" sz="800" dirty="0"/>
                    </a:p>
                  </a:txBody>
                  <a:tcPr/>
                </a:tc>
                <a:tc>
                  <a:txBody>
                    <a:bodyPr/>
                    <a:lstStyle/>
                    <a:p>
                      <a:pPr algn="ctr"/>
                      <a:r>
                        <a:rPr lang="en-US" sz="800" dirty="0" smtClean="0"/>
                        <a:t>$134,004</a:t>
                      </a:r>
                      <a:endParaRPr lang="en-US" sz="800" dirty="0"/>
                    </a:p>
                  </a:txBody>
                  <a:tcPr/>
                </a:tc>
                <a:tc>
                  <a:txBody>
                    <a:bodyPr/>
                    <a:lstStyle/>
                    <a:p>
                      <a:pPr algn="ctr"/>
                      <a:r>
                        <a:rPr lang="en-US" sz="800" dirty="0" smtClean="0"/>
                        <a:t>624.42%</a:t>
                      </a:r>
                      <a:endParaRPr lang="en-US" sz="800" dirty="0"/>
                    </a:p>
                  </a:txBody>
                  <a:tcPr/>
                </a:tc>
                <a:tc>
                  <a:txBody>
                    <a:bodyPr/>
                    <a:lstStyle/>
                    <a:p>
                      <a:pPr algn="ctr"/>
                      <a:r>
                        <a:rPr lang="en-US" sz="800" dirty="0" smtClean="0"/>
                        <a:t>624.42%</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$127,960</a:t>
                      </a:r>
                      <a:endParaRPr lang="en-US" sz="800" dirty="0"/>
                    </a:p>
                  </a:txBody>
                  <a:tcPr/>
                </a:tc>
                <a:tc>
                  <a:txBody>
                    <a:bodyPr/>
                    <a:lstStyle/>
                    <a:p>
                      <a:pPr algn="ctr"/>
                      <a:r>
                        <a:rPr lang="en-US" sz="800" dirty="0" smtClean="0"/>
                        <a:t>$134,004</a:t>
                      </a:r>
                      <a:endParaRPr lang="en-US" sz="800" dirty="0"/>
                    </a:p>
                  </a:txBody>
                  <a:tcPr/>
                </a:tc>
                <a:tc>
                  <a:txBody>
                    <a:bodyPr/>
                    <a:lstStyle/>
                    <a:p>
                      <a:pPr algn="ctr"/>
                      <a:r>
                        <a:rPr lang="en-US" sz="800" dirty="0" smtClean="0"/>
                        <a:t>$134,004</a:t>
                      </a:r>
                      <a:endParaRPr lang="en-US" sz="800" dirty="0"/>
                    </a:p>
                  </a:txBody>
                  <a:tcPr/>
                </a:tc>
              </a:tr>
              <a:tr h="370840">
                <a:tc>
                  <a:txBody>
                    <a:bodyPr/>
                    <a:lstStyle/>
                    <a:p>
                      <a:r>
                        <a:rPr lang="en-US" sz="800" smtClean="0"/>
                        <a:t>2012/21</a:t>
                      </a:r>
                      <a:endParaRPr lang="en-US" sz="800" dirty="0"/>
                    </a:p>
                  </a:txBody>
                  <a:tcPr/>
                </a:tc>
                <a:tc>
                  <a:txBody>
                    <a:bodyPr/>
                    <a:lstStyle/>
                    <a:p>
                      <a:pPr algn="ctr"/>
                      <a:r>
                        <a:rPr lang="en-US" sz="800" smtClean="0"/>
                        <a:t>63</a:t>
                      </a:r>
                      <a:endParaRPr lang="en-US" sz="800" dirty="0"/>
                    </a:p>
                  </a:txBody>
                  <a:tcPr/>
                </a:tc>
                <a:tc>
                  <a:txBody>
                    <a:bodyPr/>
                    <a:lstStyle/>
                    <a:p>
                      <a:pPr algn="ctr"/>
                      <a:r>
                        <a:rPr lang="en-US" sz="800" smtClean="0"/>
                        <a:t>$13,643</a:t>
                      </a:r>
                      <a:endParaRPr lang="en-US" sz="800" dirty="0"/>
                    </a:p>
                  </a:txBody>
                  <a:tcPr/>
                </a:tc>
                <a:tc>
                  <a:txBody>
                    <a:bodyPr/>
                    <a:lstStyle/>
                    <a:p>
                      <a:pPr algn="ctr"/>
                      <a:r>
                        <a:rPr lang="en-US" sz="800" dirty="0" smtClean="0"/>
                        <a:t>$147,647</a:t>
                      </a:r>
                      <a:endParaRPr lang="en-US" sz="800" dirty="0"/>
                    </a:p>
                  </a:txBody>
                  <a:tcPr/>
                </a:tc>
                <a:tc>
                  <a:txBody>
                    <a:bodyPr/>
                    <a:lstStyle/>
                    <a:p>
                      <a:pPr algn="ctr"/>
                      <a:r>
                        <a:rPr lang="en-US" sz="800" dirty="0" smtClean="0"/>
                        <a:t>166.41%</a:t>
                      </a:r>
                      <a:endParaRPr lang="en-US" sz="800" dirty="0"/>
                    </a:p>
                  </a:txBody>
                  <a:tcPr/>
                </a:tc>
                <a:tc>
                  <a:txBody>
                    <a:bodyPr/>
                    <a:lstStyle/>
                    <a:p>
                      <a:pPr algn="ctr"/>
                      <a:r>
                        <a:rPr lang="en-US" sz="800" dirty="0" smtClean="0"/>
                        <a:t>166.41%</a:t>
                      </a:r>
                      <a:endParaRPr lang="en-US" sz="800" dirty="0"/>
                    </a:p>
                  </a:txBody>
                  <a:tcPr/>
                </a:tc>
                <a:tc>
                  <a:txBody>
                    <a:bodyPr/>
                    <a:lstStyle/>
                    <a:p>
                      <a:pPr algn="ctr"/>
                      <a:r>
                        <a:rPr lang="en-US" sz="800" dirty="0" smtClean="0"/>
                        <a:t>$952,890</a:t>
                      </a:r>
                      <a:endParaRPr lang="en-US" sz="800" dirty="0"/>
                    </a:p>
                  </a:txBody>
                  <a:tcPr/>
                </a:tc>
                <a:tc>
                  <a:txBody>
                    <a:bodyPr/>
                    <a:lstStyle/>
                    <a:p>
                      <a:pPr algn="ctr"/>
                      <a:r>
                        <a:rPr lang="en-US" sz="800" dirty="0" smtClean="0"/>
                        <a:t>$952,890</a:t>
                      </a:r>
                      <a:endParaRPr lang="en-US" sz="800" dirty="0"/>
                    </a:p>
                  </a:txBody>
                  <a:tcPr/>
                </a:tc>
                <a:tc>
                  <a:txBody>
                    <a:bodyPr/>
                    <a:lstStyle/>
                    <a:p>
                      <a:pPr algn="ctr"/>
                      <a:r>
                        <a:rPr lang="en-US" sz="800" dirty="0" smtClean="0"/>
                        <a:t>$148,846</a:t>
                      </a:r>
                      <a:endParaRPr lang="en-US" sz="800" dirty="0"/>
                    </a:p>
                  </a:txBody>
                  <a:tcPr/>
                </a:tc>
                <a:tc>
                  <a:txBody>
                    <a:bodyPr/>
                    <a:lstStyle/>
                    <a:p>
                      <a:pPr algn="ctr"/>
                      <a:r>
                        <a:rPr lang="en-US" sz="800" dirty="0" smtClean="0"/>
                        <a:t>$154,347</a:t>
                      </a:r>
                      <a:endParaRPr lang="en-US" sz="800" dirty="0"/>
                    </a:p>
                  </a:txBody>
                  <a:tcPr/>
                </a:tc>
                <a:tc>
                  <a:txBody>
                    <a:bodyPr/>
                    <a:lstStyle/>
                    <a:p>
                      <a:pPr algn="ctr"/>
                      <a:r>
                        <a:rPr lang="en-US" sz="800" dirty="0" smtClean="0"/>
                        <a:t>$157,027</a:t>
                      </a:r>
                      <a:endParaRPr lang="en-US" sz="800" dirty="0"/>
                    </a:p>
                  </a:txBody>
                  <a:tcPr/>
                </a:tc>
              </a:tr>
              <a:tr h="370840">
                <a:tc>
                  <a:txBody>
                    <a:bodyPr/>
                    <a:lstStyle/>
                    <a:p>
                      <a:r>
                        <a:rPr lang="en-US" sz="800" smtClean="0"/>
                        <a:t>2013/22</a:t>
                      </a:r>
                      <a:endParaRPr lang="en-US" sz="800" dirty="0"/>
                    </a:p>
                  </a:txBody>
                  <a:tcPr/>
                </a:tc>
                <a:tc>
                  <a:txBody>
                    <a:bodyPr/>
                    <a:lstStyle/>
                    <a:p>
                      <a:pPr algn="ctr"/>
                      <a:r>
                        <a:rPr lang="en-US" sz="800" smtClean="0"/>
                        <a:t>64</a:t>
                      </a:r>
                      <a:endParaRPr lang="en-US" sz="800" dirty="0"/>
                    </a:p>
                  </a:txBody>
                  <a:tcPr/>
                </a:tc>
                <a:tc>
                  <a:txBody>
                    <a:bodyPr/>
                    <a:lstStyle/>
                    <a:p>
                      <a:pPr algn="ctr"/>
                      <a:r>
                        <a:rPr lang="en-US" sz="800" smtClean="0"/>
                        <a:t>$13,815</a:t>
                      </a:r>
                      <a:endParaRPr lang="en-US" sz="800" dirty="0"/>
                    </a:p>
                  </a:txBody>
                  <a:tcPr/>
                </a:tc>
                <a:tc>
                  <a:txBody>
                    <a:bodyPr/>
                    <a:lstStyle/>
                    <a:p>
                      <a:pPr algn="ctr"/>
                      <a:r>
                        <a:rPr lang="en-US" sz="800" dirty="0" smtClean="0"/>
                        <a:t>$161,462</a:t>
                      </a:r>
                      <a:endParaRPr lang="en-US" sz="800" dirty="0"/>
                    </a:p>
                  </a:txBody>
                  <a:tcPr/>
                </a:tc>
                <a:tc>
                  <a:txBody>
                    <a:bodyPr/>
                    <a:lstStyle/>
                    <a:p>
                      <a:pPr algn="ctr"/>
                      <a:r>
                        <a:rPr lang="en-US" sz="800" dirty="0" smtClean="0"/>
                        <a:t>90.58%</a:t>
                      </a:r>
                      <a:endParaRPr lang="en-US" sz="800" dirty="0"/>
                    </a:p>
                  </a:txBody>
                  <a:tcPr/>
                </a:tc>
                <a:tc>
                  <a:txBody>
                    <a:bodyPr/>
                    <a:lstStyle/>
                    <a:p>
                      <a:pPr algn="ctr"/>
                      <a:r>
                        <a:rPr lang="en-US" sz="800" dirty="0" smtClean="0"/>
                        <a:t>90.58%</a:t>
                      </a:r>
                      <a:endParaRPr lang="en-US" sz="800" dirty="0"/>
                    </a:p>
                  </a:txBody>
                  <a:tcPr/>
                </a:tc>
                <a:tc>
                  <a:txBody>
                    <a:bodyPr/>
                    <a:lstStyle/>
                    <a:p>
                      <a:pPr algn="ctr"/>
                      <a:r>
                        <a:rPr lang="en-US" sz="800" dirty="0" smtClean="0"/>
                        <a:t>$934,376</a:t>
                      </a:r>
                      <a:endParaRPr lang="en-US" sz="800" dirty="0"/>
                    </a:p>
                  </a:txBody>
                  <a:tcPr/>
                </a:tc>
                <a:tc>
                  <a:txBody>
                    <a:bodyPr/>
                    <a:lstStyle/>
                    <a:p>
                      <a:pPr algn="ctr"/>
                      <a:r>
                        <a:rPr lang="en-US" sz="800" dirty="0" smtClean="0"/>
                        <a:t>$934,376</a:t>
                      </a:r>
                      <a:endParaRPr lang="en-US" sz="800" dirty="0"/>
                    </a:p>
                  </a:txBody>
                  <a:tcPr/>
                </a:tc>
                <a:tc>
                  <a:txBody>
                    <a:bodyPr/>
                    <a:lstStyle/>
                    <a:p>
                      <a:pPr algn="ctr"/>
                      <a:r>
                        <a:rPr lang="en-US" sz="800" dirty="0" smtClean="0"/>
                        <a:t>$170,903</a:t>
                      </a:r>
                      <a:endParaRPr lang="en-US" sz="800" dirty="0"/>
                    </a:p>
                  </a:txBody>
                  <a:tcPr/>
                </a:tc>
                <a:tc>
                  <a:txBody>
                    <a:bodyPr/>
                    <a:lstStyle/>
                    <a:p>
                      <a:pPr algn="ctr"/>
                      <a:r>
                        <a:rPr lang="en-US" sz="800" dirty="0" smtClean="0"/>
                        <a:t>$175,880</a:t>
                      </a:r>
                      <a:endParaRPr lang="en-US" sz="800" dirty="0"/>
                    </a:p>
                  </a:txBody>
                  <a:tcPr/>
                </a:tc>
                <a:tc>
                  <a:txBody>
                    <a:bodyPr/>
                    <a:lstStyle/>
                    <a:p>
                      <a:pPr algn="ctr"/>
                      <a:r>
                        <a:rPr lang="en-US" sz="800" dirty="0" smtClean="0"/>
                        <a:t>$181,834</a:t>
                      </a:r>
                      <a:endParaRPr lang="en-US" sz="800" dirty="0"/>
                    </a:p>
                  </a:txBody>
                  <a:tcPr/>
                </a:tc>
              </a:tr>
              <a:tr h="370840">
                <a:tc>
                  <a:txBody>
                    <a:bodyPr/>
                    <a:lstStyle/>
                    <a:p>
                      <a:r>
                        <a:rPr lang="en-US" sz="800" smtClean="0"/>
                        <a:t>2014/23</a:t>
                      </a:r>
                      <a:endParaRPr lang="en-US" sz="800" dirty="0"/>
                    </a:p>
                  </a:txBody>
                  <a:tcPr/>
                </a:tc>
                <a:tc>
                  <a:txBody>
                    <a:bodyPr/>
                    <a:lstStyle/>
                    <a:p>
                      <a:pPr algn="ctr"/>
                      <a:r>
                        <a:rPr lang="en-US" sz="800" smtClean="0"/>
                        <a:t>65</a:t>
                      </a:r>
                      <a:endParaRPr lang="en-US" sz="800" dirty="0"/>
                    </a:p>
                  </a:txBody>
                  <a:tcPr/>
                </a:tc>
                <a:tc>
                  <a:txBody>
                    <a:bodyPr/>
                    <a:lstStyle/>
                    <a:p>
                      <a:pPr algn="ctr"/>
                      <a:r>
                        <a:rPr lang="en-US" sz="800" smtClean="0"/>
                        <a:t>$13,865</a:t>
                      </a:r>
                      <a:endParaRPr lang="en-US" sz="800" dirty="0"/>
                    </a:p>
                  </a:txBody>
                  <a:tcPr/>
                </a:tc>
                <a:tc>
                  <a:txBody>
                    <a:bodyPr/>
                    <a:lstStyle/>
                    <a:p>
                      <a:pPr algn="ctr"/>
                      <a:r>
                        <a:rPr lang="en-US" sz="800" smtClean="0"/>
                        <a:t>$175,327</a:t>
                      </a:r>
                      <a:endParaRPr lang="en-US" sz="800" dirty="0"/>
                    </a:p>
                  </a:txBody>
                  <a:tcPr/>
                </a:tc>
                <a:tc>
                  <a:txBody>
                    <a:bodyPr/>
                    <a:lstStyle/>
                    <a:p>
                      <a:pPr algn="ctr"/>
                      <a:r>
                        <a:rPr lang="en-US" sz="800" dirty="0" smtClean="0"/>
                        <a:t>61.13%</a:t>
                      </a:r>
                      <a:endParaRPr lang="en-US" sz="800" dirty="0"/>
                    </a:p>
                  </a:txBody>
                  <a:tcPr/>
                </a:tc>
                <a:tc>
                  <a:txBody>
                    <a:bodyPr/>
                    <a:lstStyle/>
                    <a:p>
                      <a:pPr algn="ctr"/>
                      <a:r>
                        <a:rPr lang="en-US" sz="800" dirty="0" smtClean="0"/>
                        <a:t>61.13%</a:t>
                      </a:r>
                      <a:endParaRPr lang="en-US" sz="800" dirty="0"/>
                    </a:p>
                  </a:txBody>
                  <a:tcPr/>
                </a:tc>
                <a:tc>
                  <a:txBody>
                    <a:bodyPr/>
                    <a:lstStyle/>
                    <a:p>
                      <a:pPr algn="ctr"/>
                      <a:r>
                        <a:rPr lang="en-US" sz="800" dirty="0" smtClean="0"/>
                        <a:t>$915,967</a:t>
                      </a:r>
                      <a:endParaRPr lang="en-US" sz="800" dirty="0"/>
                    </a:p>
                  </a:txBody>
                  <a:tcPr/>
                </a:tc>
                <a:tc>
                  <a:txBody>
                    <a:bodyPr/>
                    <a:lstStyle/>
                    <a:p>
                      <a:pPr algn="ctr"/>
                      <a:r>
                        <a:rPr lang="en-US" sz="800" dirty="0" smtClean="0"/>
                        <a:t>$915,357</a:t>
                      </a:r>
                      <a:endParaRPr lang="en-US" sz="800" dirty="0"/>
                    </a:p>
                  </a:txBody>
                  <a:tcPr/>
                </a:tc>
                <a:tc>
                  <a:txBody>
                    <a:bodyPr/>
                    <a:lstStyle/>
                    <a:p>
                      <a:pPr algn="ctr"/>
                      <a:r>
                        <a:rPr lang="en-US" sz="800" dirty="0" smtClean="0"/>
                        <a:t>$194,014</a:t>
                      </a:r>
                      <a:endParaRPr lang="en-US" sz="800" dirty="0"/>
                    </a:p>
                  </a:txBody>
                  <a:tcPr/>
                </a:tc>
                <a:tc>
                  <a:txBody>
                    <a:bodyPr/>
                    <a:lstStyle/>
                    <a:p>
                      <a:pPr algn="ctr"/>
                      <a:r>
                        <a:rPr lang="en-US" sz="800" dirty="0" smtClean="0"/>
                        <a:t>$198,539</a:t>
                      </a:r>
                      <a:endParaRPr lang="en-US" sz="800" dirty="0"/>
                    </a:p>
                  </a:txBody>
                  <a:tcPr/>
                </a:tc>
                <a:tc>
                  <a:txBody>
                    <a:bodyPr/>
                    <a:lstStyle/>
                    <a:p>
                      <a:pPr algn="ctr"/>
                      <a:r>
                        <a:rPr lang="en-US" sz="800" dirty="0" smtClean="0"/>
                        <a:t>$208,428</a:t>
                      </a:r>
                      <a:endParaRPr lang="en-US" sz="800" dirty="0"/>
                    </a:p>
                  </a:txBody>
                  <a:tcPr/>
                </a:tc>
              </a:tr>
              <a:tr h="370840">
                <a:tc>
                  <a:txBody>
                    <a:bodyPr/>
                    <a:lstStyle/>
                    <a:p>
                      <a:r>
                        <a:rPr lang="en-US" sz="800" smtClean="0"/>
                        <a:t>2015/24</a:t>
                      </a:r>
                      <a:endParaRPr lang="en-US" sz="800" dirty="0"/>
                    </a:p>
                  </a:txBody>
                  <a:tcPr/>
                </a:tc>
                <a:tc>
                  <a:txBody>
                    <a:bodyPr/>
                    <a:lstStyle/>
                    <a:p>
                      <a:pPr algn="ctr"/>
                      <a:r>
                        <a:rPr lang="en-US" sz="800" smtClean="0"/>
                        <a:t>66</a:t>
                      </a:r>
                      <a:endParaRPr lang="en-US" sz="800" dirty="0"/>
                    </a:p>
                  </a:txBody>
                  <a:tcPr/>
                </a:tc>
                <a:tc>
                  <a:txBody>
                    <a:bodyPr/>
                    <a:lstStyle/>
                    <a:p>
                      <a:pPr algn="ctr"/>
                      <a:r>
                        <a:rPr lang="en-US" sz="800" smtClean="0"/>
                        <a:t>$13,930</a:t>
                      </a:r>
                      <a:endParaRPr lang="en-US" sz="800" dirty="0"/>
                    </a:p>
                  </a:txBody>
                  <a:tcPr/>
                </a:tc>
                <a:tc>
                  <a:txBody>
                    <a:bodyPr/>
                    <a:lstStyle/>
                    <a:p>
                      <a:pPr algn="ctr"/>
                      <a:r>
                        <a:rPr lang="en-US" sz="800" smtClean="0"/>
                        <a:t>$189,257</a:t>
                      </a:r>
                      <a:endParaRPr lang="en-US" sz="800" dirty="0"/>
                    </a:p>
                  </a:txBody>
                  <a:tcPr/>
                </a:tc>
                <a:tc>
                  <a:txBody>
                    <a:bodyPr/>
                    <a:lstStyle/>
                    <a:p>
                      <a:pPr algn="ctr"/>
                      <a:r>
                        <a:rPr lang="en-US" sz="800" dirty="0" smtClean="0"/>
                        <a:t>45.68%</a:t>
                      </a:r>
                      <a:endParaRPr lang="en-US" sz="800" dirty="0"/>
                    </a:p>
                  </a:txBody>
                  <a:tcPr/>
                </a:tc>
                <a:tc>
                  <a:txBody>
                    <a:bodyPr/>
                    <a:lstStyle/>
                    <a:p>
                      <a:pPr algn="ctr"/>
                      <a:r>
                        <a:rPr lang="en-US" sz="800" dirty="0" smtClean="0"/>
                        <a:t>45.68%</a:t>
                      </a:r>
                      <a:endParaRPr lang="en-US" sz="800" dirty="0"/>
                    </a:p>
                  </a:txBody>
                  <a:tcPr/>
                </a:tc>
                <a:tc>
                  <a:txBody>
                    <a:bodyPr/>
                    <a:lstStyle/>
                    <a:p>
                      <a:pPr algn="ctr"/>
                      <a:r>
                        <a:rPr lang="en-US" sz="800" dirty="0" smtClean="0"/>
                        <a:t>$895,967</a:t>
                      </a:r>
                      <a:endParaRPr lang="en-US" sz="800" dirty="0"/>
                    </a:p>
                  </a:txBody>
                  <a:tcPr/>
                </a:tc>
                <a:tc>
                  <a:txBody>
                    <a:bodyPr/>
                    <a:lstStyle/>
                    <a:p>
                      <a:pPr algn="ctr"/>
                      <a:r>
                        <a:rPr lang="en-US" sz="800" dirty="0" smtClean="0"/>
                        <a:t>$895,967</a:t>
                      </a:r>
                      <a:endParaRPr lang="en-US" sz="800" dirty="0"/>
                    </a:p>
                  </a:txBody>
                  <a:tcPr/>
                </a:tc>
                <a:tc>
                  <a:txBody>
                    <a:bodyPr/>
                    <a:lstStyle/>
                    <a:p>
                      <a:pPr algn="ctr"/>
                      <a:r>
                        <a:rPr lang="en-US" sz="800" dirty="0" smtClean="0"/>
                        <a:t>$217,439</a:t>
                      </a:r>
                      <a:endParaRPr lang="en-US" sz="800" dirty="0"/>
                    </a:p>
                  </a:txBody>
                  <a:tcPr/>
                </a:tc>
                <a:tc>
                  <a:txBody>
                    <a:bodyPr/>
                    <a:lstStyle/>
                    <a:p>
                      <a:pPr algn="ctr"/>
                      <a:r>
                        <a:rPr lang="en-US" sz="800" dirty="0" smtClean="0"/>
                        <a:t>$222,395</a:t>
                      </a:r>
                      <a:endParaRPr lang="en-US" sz="800" dirty="0"/>
                    </a:p>
                  </a:txBody>
                  <a:tcPr/>
                </a:tc>
                <a:tc>
                  <a:txBody>
                    <a:bodyPr/>
                    <a:lstStyle/>
                    <a:p>
                      <a:pPr algn="ctr"/>
                      <a:r>
                        <a:rPr lang="en-US" sz="800" dirty="0" smtClean="0"/>
                        <a:t>$236,948</a:t>
                      </a:r>
                      <a:endParaRPr lang="en-US" sz="800" dirty="0"/>
                    </a:p>
                  </a:txBody>
                  <a:tcPr/>
                </a:tc>
              </a:tr>
              <a:tr h="370840">
                <a:tc>
                  <a:txBody>
                    <a:bodyPr/>
                    <a:lstStyle/>
                    <a:p>
                      <a:r>
                        <a:rPr lang="en-US" sz="800" smtClean="0"/>
                        <a:t>2016/25</a:t>
                      </a:r>
                      <a:endParaRPr lang="en-US" sz="800" dirty="0"/>
                    </a:p>
                  </a:txBody>
                  <a:tcPr/>
                </a:tc>
                <a:tc>
                  <a:txBody>
                    <a:bodyPr/>
                    <a:lstStyle/>
                    <a:p>
                      <a:pPr algn="ctr"/>
                      <a:r>
                        <a:rPr lang="en-US" sz="800" smtClean="0"/>
                        <a:t>67</a:t>
                      </a:r>
                      <a:endParaRPr lang="en-US" sz="800" dirty="0"/>
                    </a:p>
                  </a:txBody>
                  <a:tcPr/>
                </a:tc>
                <a:tc>
                  <a:txBody>
                    <a:bodyPr/>
                    <a:lstStyle/>
                    <a:p>
                      <a:pPr algn="ctr"/>
                      <a:r>
                        <a:rPr lang="en-US" sz="800" smtClean="0"/>
                        <a:t>$14,010</a:t>
                      </a:r>
                      <a:endParaRPr lang="en-US" sz="800" dirty="0"/>
                    </a:p>
                  </a:txBody>
                  <a:tcPr/>
                </a:tc>
                <a:tc>
                  <a:txBody>
                    <a:bodyPr/>
                    <a:lstStyle/>
                    <a:p>
                      <a:pPr algn="ctr"/>
                      <a:r>
                        <a:rPr lang="en-US" sz="800" smtClean="0"/>
                        <a:t>$203,267</a:t>
                      </a:r>
                      <a:endParaRPr lang="en-US" sz="800" dirty="0"/>
                    </a:p>
                  </a:txBody>
                  <a:tcPr/>
                </a:tc>
                <a:tc>
                  <a:txBody>
                    <a:bodyPr/>
                    <a:lstStyle/>
                    <a:p>
                      <a:pPr algn="ctr"/>
                      <a:r>
                        <a:rPr lang="en-US" sz="800" dirty="0" smtClean="0"/>
                        <a:t>36.21%</a:t>
                      </a:r>
                      <a:endParaRPr lang="en-US" sz="800" dirty="0"/>
                    </a:p>
                  </a:txBody>
                  <a:tcPr/>
                </a:tc>
                <a:tc>
                  <a:txBody>
                    <a:bodyPr/>
                    <a:lstStyle/>
                    <a:p>
                      <a:pPr algn="ctr"/>
                      <a:r>
                        <a:rPr lang="en-US" sz="800" dirty="0" smtClean="0"/>
                        <a:t>36.21%</a:t>
                      </a:r>
                      <a:endParaRPr lang="en-US" sz="800" dirty="0"/>
                    </a:p>
                  </a:txBody>
                  <a:tcPr/>
                </a:tc>
                <a:tc>
                  <a:txBody>
                    <a:bodyPr/>
                    <a:lstStyle/>
                    <a:p>
                      <a:pPr algn="ctr"/>
                      <a:r>
                        <a:rPr lang="en-US" sz="800" dirty="0" smtClean="0"/>
                        <a:t>$876,319</a:t>
                      </a:r>
                      <a:endParaRPr lang="en-US" sz="800" dirty="0"/>
                    </a:p>
                  </a:txBody>
                  <a:tcPr/>
                </a:tc>
                <a:tc>
                  <a:txBody>
                    <a:bodyPr/>
                    <a:lstStyle/>
                    <a:p>
                      <a:pPr algn="ctr"/>
                      <a:r>
                        <a:rPr lang="en-US" sz="800" dirty="0" smtClean="0"/>
                        <a:t>$876,319</a:t>
                      </a:r>
                      <a:endParaRPr lang="en-US" sz="800" dirty="0"/>
                    </a:p>
                  </a:txBody>
                  <a:tcPr/>
                </a:tc>
                <a:tc>
                  <a:txBody>
                    <a:bodyPr/>
                    <a:lstStyle/>
                    <a:p>
                      <a:pPr algn="ctr"/>
                      <a:r>
                        <a:rPr lang="en-US" sz="800" dirty="0" smtClean="0"/>
                        <a:t>$241,940</a:t>
                      </a:r>
                      <a:endParaRPr lang="en-US" sz="800" dirty="0"/>
                    </a:p>
                  </a:txBody>
                  <a:tcPr/>
                </a:tc>
                <a:tc>
                  <a:txBody>
                    <a:bodyPr/>
                    <a:lstStyle/>
                    <a:p>
                      <a:pPr algn="ctr"/>
                      <a:r>
                        <a:rPr lang="en-US" sz="800" dirty="0" smtClean="0"/>
                        <a:t>$247,525</a:t>
                      </a:r>
                      <a:endParaRPr lang="en-US" sz="800" dirty="0"/>
                    </a:p>
                  </a:txBody>
                  <a:tcPr/>
                </a:tc>
                <a:tc>
                  <a:txBody>
                    <a:bodyPr/>
                    <a:lstStyle/>
                    <a:p>
                      <a:pPr algn="ctr"/>
                      <a:r>
                        <a:rPr lang="en-US" sz="800" dirty="0" smtClean="0"/>
                        <a:t>$267,544</a:t>
                      </a:r>
                      <a:endParaRPr lang="en-US" sz="800" dirty="0"/>
                    </a:p>
                  </a:txBody>
                  <a:tcPr/>
                </a:tc>
              </a:tr>
              <a:tr h="370840">
                <a:tc>
                  <a:txBody>
                    <a:bodyPr/>
                    <a:lstStyle/>
                    <a:p>
                      <a:r>
                        <a:rPr lang="en-US" sz="800" smtClean="0"/>
                        <a:t>2021/30</a:t>
                      </a:r>
                      <a:endParaRPr lang="en-US" sz="800" dirty="0"/>
                    </a:p>
                  </a:txBody>
                  <a:tcPr/>
                </a:tc>
                <a:tc>
                  <a:txBody>
                    <a:bodyPr/>
                    <a:lstStyle/>
                    <a:p>
                      <a:pPr algn="ctr"/>
                      <a:r>
                        <a:rPr lang="en-US" sz="800" smtClean="0"/>
                        <a:t>72</a:t>
                      </a:r>
                      <a:endParaRPr lang="en-US" sz="800" dirty="0"/>
                    </a:p>
                  </a:txBody>
                  <a:tcPr/>
                </a:tc>
                <a:tc>
                  <a:txBody>
                    <a:bodyPr/>
                    <a:lstStyle/>
                    <a:p>
                      <a:pPr algn="ctr"/>
                      <a:r>
                        <a:rPr lang="en-US" sz="800" smtClean="0"/>
                        <a:t>$14,660</a:t>
                      </a:r>
                      <a:endParaRPr lang="en-US" sz="800" dirty="0"/>
                    </a:p>
                  </a:txBody>
                  <a:tcPr/>
                </a:tc>
                <a:tc>
                  <a:txBody>
                    <a:bodyPr/>
                    <a:lstStyle/>
                    <a:p>
                      <a:pPr algn="ctr"/>
                      <a:r>
                        <a:rPr lang="en-US" sz="800" smtClean="0"/>
                        <a:t>$275,107</a:t>
                      </a:r>
                      <a:endParaRPr lang="en-US" sz="800" dirty="0"/>
                    </a:p>
                  </a:txBody>
                  <a:tcPr/>
                </a:tc>
                <a:tc>
                  <a:txBody>
                    <a:bodyPr/>
                    <a:lstStyle/>
                    <a:p>
                      <a:pPr algn="ctr"/>
                      <a:r>
                        <a:rPr lang="en-US" sz="800" dirty="0" smtClean="0"/>
                        <a:t>16.89%</a:t>
                      </a:r>
                      <a:endParaRPr lang="en-US" sz="800" dirty="0"/>
                    </a:p>
                  </a:txBody>
                  <a:tcPr/>
                </a:tc>
                <a:tc>
                  <a:txBody>
                    <a:bodyPr/>
                    <a:lstStyle/>
                    <a:p>
                      <a:pPr algn="ctr"/>
                      <a:r>
                        <a:rPr lang="en-US" sz="800" dirty="0" smtClean="0"/>
                        <a:t>16.94%</a:t>
                      </a:r>
                      <a:endParaRPr lang="en-US" sz="800" dirty="0"/>
                    </a:p>
                  </a:txBody>
                  <a:tcPr/>
                </a:tc>
                <a:tc>
                  <a:txBody>
                    <a:bodyPr/>
                    <a:lstStyle/>
                    <a:p>
                      <a:pPr algn="ctr"/>
                      <a:r>
                        <a:rPr lang="en-US" sz="800" dirty="0" smtClean="0"/>
                        <a:t>$1,110,088</a:t>
                      </a:r>
                      <a:endParaRPr lang="en-US" sz="800" dirty="0"/>
                    </a:p>
                  </a:txBody>
                  <a:tcPr/>
                </a:tc>
                <a:tc>
                  <a:txBody>
                    <a:bodyPr/>
                    <a:lstStyle/>
                    <a:p>
                      <a:pPr algn="ctr"/>
                      <a:r>
                        <a:rPr lang="en-US" sz="800" dirty="0" smtClean="0"/>
                        <a:t>$777,375</a:t>
                      </a:r>
                      <a:endParaRPr lang="en-US" sz="800" dirty="0"/>
                    </a:p>
                  </a:txBody>
                  <a:tcPr/>
                </a:tc>
                <a:tc>
                  <a:txBody>
                    <a:bodyPr/>
                    <a:lstStyle/>
                    <a:p>
                      <a:pPr algn="ctr"/>
                      <a:r>
                        <a:rPr lang="en-US" sz="800" dirty="0" smtClean="0"/>
                        <a:t>$374,414</a:t>
                      </a:r>
                      <a:endParaRPr lang="en-US" sz="800" dirty="0"/>
                    </a:p>
                  </a:txBody>
                  <a:tcPr/>
                </a:tc>
                <a:tc>
                  <a:txBody>
                    <a:bodyPr/>
                    <a:lstStyle/>
                    <a:p>
                      <a:pPr algn="ctr"/>
                      <a:r>
                        <a:rPr lang="en-US" sz="800" dirty="0" smtClean="0"/>
                        <a:t>$395,231</a:t>
                      </a:r>
                      <a:endParaRPr lang="en-US" sz="800" dirty="0"/>
                    </a:p>
                  </a:txBody>
                  <a:tcPr/>
                </a:tc>
                <a:tc>
                  <a:txBody>
                    <a:bodyPr/>
                    <a:lstStyle/>
                    <a:p>
                      <a:pPr algn="ctr"/>
                      <a:r>
                        <a:rPr lang="en-US" sz="800" dirty="0" smtClean="0"/>
                        <a:t>$457,765</a:t>
                      </a:r>
                      <a:endParaRPr lang="en-US" sz="800" dirty="0"/>
                    </a:p>
                  </a:txBody>
                  <a:tcPr/>
                </a:tc>
              </a:tr>
              <a:tr h="370840">
                <a:tc>
                  <a:txBody>
                    <a:bodyPr/>
                    <a:lstStyle/>
                    <a:p>
                      <a:r>
                        <a:rPr lang="en-US" sz="800" smtClean="0"/>
                        <a:t>2026/35</a:t>
                      </a:r>
                      <a:endParaRPr lang="en-US" sz="800" dirty="0"/>
                    </a:p>
                  </a:txBody>
                  <a:tcPr/>
                </a:tc>
                <a:tc>
                  <a:txBody>
                    <a:bodyPr/>
                    <a:lstStyle/>
                    <a:p>
                      <a:pPr algn="ctr"/>
                      <a:r>
                        <a:rPr lang="en-US" sz="800" smtClean="0"/>
                        <a:t>77</a:t>
                      </a:r>
                      <a:endParaRPr lang="en-US" sz="800" dirty="0"/>
                    </a:p>
                  </a:txBody>
                  <a:tcPr/>
                </a:tc>
                <a:tc>
                  <a:txBody>
                    <a:bodyPr/>
                    <a:lstStyle/>
                    <a:p>
                      <a:pPr algn="ctr"/>
                      <a:r>
                        <a:rPr lang="en-US" sz="800" smtClean="0"/>
                        <a:t>$16,175</a:t>
                      </a:r>
                      <a:endParaRPr lang="en-US" sz="800" dirty="0"/>
                    </a:p>
                  </a:txBody>
                  <a:tcPr/>
                </a:tc>
                <a:tc>
                  <a:txBody>
                    <a:bodyPr/>
                    <a:lstStyle/>
                    <a:p>
                      <a:pPr algn="ctr"/>
                      <a:r>
                        <a:rPr lang="en-US" sz="800" smtClean="0"/>
                        <a:t>$352,372</a:t>
                      </a:r>
                      <a:endParaRPr lang="en-US" sz="800" dirty="0"/>
                    </a:p>
                  </a:txBody>
                  <a:tcPr/>
                </a:tc>
                <a:tc>
                  <a:txBody>
                    <a:bodyPr/>
                    <a:lstStyle/>
                    <a:p>
                      <a:pPr algn="ctr"/>
                      <a:r>
                        <a:rPr lang="en-US" sz="800" dirty="0" smtClean="0"/>
                        <a:t>10.48%</a:t>
                      </a:r>
                      <a:endParaRPr lang="en-US" sz="800" dirty="0"/>
                    </a:p>
                  </a:txBody>
                  <a:tcPr/>
                </a:tc>
                <a:tc>
                  <a:txBody>
                    <a:bodyPr/>
                    <a:lstStyle/>
                    <a:p>
                      <a:pPr algn="ctr"/>
                      <a:r>
                        <a:rPr lang="en-US" sz="800" dirty="0" smtClean="0"/>
                        <a:t>10.63%</a:t>
                      </a:r>
                      <a:endParaRPr lang="en-US" sz="800" dirty="0"/>
                    </a:p>
                  </a:txBody>
                  <a:tcPr/>
                </a:tc>
                <a:tc>
                  <a:txBody>
                    <a:bodyPr/>
                    <a:lstStyle/>
                    <a:p>
                      <a:pPr algn="ctr"/>
                      <a:r>
                        <a:rPr lang="en-US" sz="800" dirty="0" smtClean="0"/>
                        <a:t>$1,180,435</a:t>
                      </a:r>
                      <a:endParaRPr lang="en-US" sz="800" dirty="0"/>
                    </a:p>
                  </a:txBody>
                  <a:tcPr/>
                </a:tc>
                <a:tc>
                  <a:txBody>
                    <a:bodyPr/>
                    <a:lstStyle/>
                    <a:p>
                      <a:pPr algn="ctr"/>
                      <a:r>
                        <a:rPr lang="en-US" sz="800" dirty="0" smtClean="0"/>
                        <a:t>$691,754</a:t>
                      </a:r>
                      <a:endParaRPr lang="en-US" sz="800" dirty="0"/>
                    </a:p>
                  </a:txBody>
                  <a:tcPr/>
                </a:tc>
                <a:tc>
                  <a:txBody>
                    <a:bodyPr/>
                    <a:lstStyle/>
                    <a:p>
                      <a:pPr algn="ctr"/>
                      <a:r>
                        <a:rPr lang="en-US" sz="800" dirty="0" smtClean="0"/>
                        <a:t>$529,825</a:t>
                      </a:r>
                      <a:endParaRPr lang="en-US" sz="800" dirty="0"/>
                    </a:p>
                  </a:txBody>
                  <a:tcPr/>
                </a:tc>
                <a:tc>
                  <a:txBody>
                    <a:bodyPr/>
                    <a:lstStyle/>
                    <a:p>
                      <a:pPr algn="ctr"/>
                      <a:r>
                        <a:rPr lang="en-US" sz="800" dirty="0" smtClean="0"/>
                        <a:t>$589,635</a:t>
                      </a:r>
                      <a:endParaRPr lang="en-US" sz="800" dirty="0"/>
                    </a:p>
                  </a:txBody>
                  <a:tcPr/>
                </a:tc>
                <a:tc>
                  <a:txBody>
                    <a:bodyPr/>
                    <a:lstStyle/>
                    <a:p>
                      <a:pPr algn="ctr"/>
                      <a:r>
                        <a:rPr lang="en-US" sz="800" dirty="0" smtClean="0"/>
                        <a:t>$730,648</a:t>
                      </a:r>
                      <a:endParaRPr lang="en-US" sz="800" dirty="0"/>
                    </a:p>
                  </a:txBody>
                  <a:tcPr/>
                </a:tc>
              </a:tr>
              <a:tr h="370840">
                <a:tc>
                  <a:txBody>
                    <a:bodyPr/>
                    <a:lstStyle/>
                    <a:p>
                      <a:r>
                        <a:rPr lang="en-US" sz="800" smtClean="0"/>
                        <a:t>2031/40</a:t>
                      </a:r>
                      <a:endParaRPr lang="en-US" sz="800" dirty="0"/>
                    </a:p>
                  </a:txBody>
                  <a:tcPr/>
                </a:tc>
                <a:tc>
                  <a:txBody>
                    <a:bodyPr/>
                    <a:lstStyle/>
                    <a:p>
                      <a:pPr algn="ctr"/>
                      <a:r>
                        <a:rPr lang="en-US" sz="800" smtClean="0"/>
                        <a:t>82</a:t>
                      </a:r>
                      <a:endParaRPr lang="en-US" sz="800" dirty="0"/>
                    </a:p>
                  </a:txBody>
                  <a:tcPr/>
                </a:tc>
                <a:tc>
                  <a:txBody>
                    <a:bodyPr/>
                    <a:lstStyle/>
                    <a:p>
                      <a:pPr algn="ctr"/>
                      <a:r>
                        <a:rPr lang="en-US" sz="800" smtClean="0"/>
                        <a:t>$19,520</a:t>
                      </a:r>
                      <a:endParaRPr lang="en-US" sz="800" dirty="0"/>
                    </a:p>
                  </a:txBody>
                  <a:tcPr/>
                </a:tc>
                <a:tc>
                  <a:txBody>
                    <a:bodyPr/>
                    <a:lstStyle/>
                    <a:p>
                      <a:pPr algn="ctr"/>
                      <a:r>
                        <a:rPr lang="en-US" sz="800" smtClean="0"/>
                        <a:t>$442,197</a:t>
                      </a:r>
                      <a:endParaRPr lang="en-US" sz="800" dirty="0"/>
                    </a:p>
                  </a:txBody>
                  <a:tcPr/>
                </a:tc>
                <a:tc>
                  <a:txBody>
                    <a:bodyPr/>
                    <a:lstStyle/>
                    <a:p>
                      <a:pPr algn="ctr"/>
                      <a:r>
                        <a:rPr lang="en-US" sz="800" dirty="0" smtClean="0"/>
                        <a:t>7.37%</a:t>
                      </a:r>
                      <a:endParaRPr lang="en-US" sz="800" dirty="0"/>
                    </a:p>
                  </a:txBody>
                  <a:tcPr/>
                </a:tc>
                <a:tc>
                  <a:txBody>
                    <a:bodyPr/>
                    <a:lstStyle/>
                    <a:p>
                      <a:pPr algn="ctr"/>
                      <a:r>
                        <a:rPr lang="en-US" sz="800" dirty="0" smtClean="0"/>
                        <a:t>7.62%</a:t>
                      </a:r>
                      <a:endParaRPr lang="en-US" sz="800" dirty="0"/>
                    </a:p>
                  </a:txBody>
                  <a:tcPr/>
                </a:tc>
                <a:tc>
                  <a:txBody>
                    <a:bodyPr/>
                    <a:lstStyle/>
                    <a:p>
                      <a:pPr algn="ctr"/>
                      <a:r>
                        <a:rPr lang="en-US" sz="800" dirty="0" smtClean="0"/>
                        <a:t>$1,276,202</a:t>
                      </a:r>
                      <a:endParaRPr lang="en-US" sz="800" dirty="0"/>
                    </a:p>
                  </a:txBody>
                  <a:tcPr/>
                </a:tc>
                <a:tc>
                  <a:txBody>
                    <a:bodyPr/>
                    <a:lstStyle/>
                    <a:p>
                      <a:pPr algn="ctr"/>
                      <a:r>
                        <a:rPr lang="en-US" sz="800" dirty="0" smtClean="0"/>
                        <a:t>$625,843</a:t>
                      </a:r>
                      <a:endParaRPr lang="en-US" sz="800" dirty="0"/>
                    </a:p>
                  </a:txBody>
                  <a:tcPr/>
                </a:tc>
                <a:tc>
                  <a:txBody>
                    <a:bodyPr/>
                    <a:lstStyle/>
                    <a:p>
                      <a:pPr algn="ctr"/>
                      <a:r>
                        <a:rPr lang="en-US" sz="800" dirty="0" smtClean="0"/>
                        <a:t>$708,123</a:t>
                      </a:r>
                      <a:endParaRPr lang="en-US" sz="800" dirty="0"/>
                    </a:p>
                  </a:txBody>
                  <a:tcPr/>
                </a:tc>
                <a:tc>
                  <a:txBody>
                    <a:bodyPr/>
                    <a:lstStyle/>
                    <a:p>
                      <a:pPr algn="ctr"/>
                      <a:r>
                        <a:rPr lang="en-US" sz="800" dirty="0" smtClean="0"/>
                        <a:t>$851,422</a:t>
                      </a:r>
                      <a:endParaRPr lang="en-US" sz="800" dirty="0"/>
                    </a:p>
                  </a:txBody>
                  <a:tcPr/>
                </a:tc>
                <a:tc>
                  <a:txBody>
                    <a:bodyPr/>
                    <a:lstStyle/>
                    <a:p>
                      <a:pPr algn="ctr"/>
                      <a:r>
                        <a:rPr lang="en-US" sz="800" dirty="0" smtClean="0"/>
                        <a:t>$1,127,528</a:t>
                      </a:r>
                      <a:endParaRPr lang="en-US" sz="800" dirty="0"/>
                    </a:p>
                  </a:txBody>
                  <a:tcPr/>
                </a:tc>
              </a:tr>
              <a:tr h="370840">
                <a:tc>
                  <a:txBody>
                    <a:bodyPr/>
                    <a:lstStyle/>
                    <a:p>
                      <a:r>
                        <a:rPr lang="en-US" sz="800" smtClean="0"/>
                        <a:t>2036/45</a:t>
                      </a:r>
                      <a:endParaRPr lang="en-US" sz="800" dirty="0"/>
                    </a:p>
                  </a:txBody>
                  <a:tcPr/>
                </a:tc>
                <a:tc>
                  <a:txBody>
                    <a:bodyPr/>
                    <a:lstStyle/>
                    <a:p>
                      <a:pPr algn="ctr"/>
                      <a:r>
                        <a:rPr lang="en-US" sz="800" smtClean="0"/>
                        <a:t>87</a:t>
                      </a:r>
                      <a:endParaRPr lang="en-US" sz="800" dirty="0"/>
                    </a:p>
                  </a:txBody>
                  <a:tcPr/>
                </a:tc>
                <a:tc>
                  <a:txBody>
                    <a:bodyPr/>
                    <a:lstStyle/>
                    <a:p>
                      <a:pPr algn="ctr"/>
                      <a:r>
                        <a:rPr lang="en-US" sz="800" smtClean="0"/>
                        <a:t>$26,505</a:t>
                      </a:r>
                      <a:endParaRPr lang="en-US" sz="800" dirty="0"/>
                    </a:p>
                  </a:txBody>
                  <a:tcPr/>
                </a:tc>
                <a:tc>
                  <a:txBody>
                    <a:bodyPr/>
                    <a:lstStyle/>
                    <a:p>
                      <a:pPr algn="ctr"/>
                      <a:r>
                        <a:rPr lang="en-US" sz="800" smtClean="0"/>
                        <a:t>$558,462</a:t>
                      </a:r>
                      <a:endParaRPr lang="en-US" sz="800" dirty="0"/>
                    </a:p>
                  </a:txBody>
                  <a:tcPr/>
                </a:tc>
                <a:tc>
                  <a:txBody>
                    <a:bodyPr/>
                    <a:lstStyle/>
                    <a:p>
                      <a:pPr algn="ctr"/>
                      <a:r>
                        <a:rPr lang="en-US" sz="800" dirty="0" smtClean="0"/>
                        <a:t>5.52%</a:t>
                      </a:r>
                      <a:endParaRPr lang="en-US" sz="800" dirty="0"/>
                    </a:p>
                  </a:txBody>
                  <a:tcPr/>
                </a:tc>
                <a:tc>
                  <a:txBody>
                    <a:bodyPr/>
                    <a:lstStyle/>
                    <a:p>
                      <a:pPr algn="ctr"/>
                      <a:r>
                        <a:rPr lang="en-US" sz="800" dirty="0" smtClean="0"/>
                        <a:t>5.85%</a:t>
                      </a:r>
                      <a:endParaRPr lang="en-US" sz="800" dirty="0"/>
                    </a:p>
                  </a:txBody>
                  <a:tcPr/>
                </a:tc>
                <a:tc>
                  <a:txBody>
                    <a:bodyPr/>
                    <a:lstStyle/>
                    <a:p>
                      <a:pPr algn="ctr"/>
                      <a:r>
                        <a:rPr lang="en-US" sz="800" dirty="0" smtClean="0"/>
                        <a:t>$1,399,751</a:t>
                      </a:r>
                      <a:endParaRPr lang="en-US" sz="800" dirty="0"/>
                    </a:p>
                  </a:txBody>
                  <a:tcPr/>
                </a:tc>
                <a:tc>
                  <a:txBody>
                    <a:bodyPr/>
                    <a:lstStyle/>
                    <a:p>
                      <a:pPr algn="ctr"/>
                      <a:r>
                        <a:rPr lang="en-US" sz="800" dirty="0" smtClean="0"/>
                        <a:t>$574,425</a:t>
                      </a:r>
                      <a:endParaRPr lang="en-US" sz="800" dirty="0"/>
                    </a:p>
                  </a:txBody>
                  <a:tcPr/>
                </a:tc>
                <a:tc>
                  <a:txBody>
                    <a:bodyPr/>
                    <a:lstStyle/>
                    <a:p>
                      <a:pPr algn="ctr"/>
                      <a:r>
                        <a:rPr lang="en-US" sz="800" dirty="0" smtClean="0"/>
                        <a:t>$902,861</a:t>
                      </a:r>
                      <a:endParaRPr lang="en-US" sz="800" dirty="0"/>
                    </a:p>
                  </a:txBody>
                  <a:tcPr/>
                </a:tc>
                <a:tc>
                  <a:txBody>
                    <a:bodyPr/>
                    <a:lstStyle/>
                    <a:p>
                      <a:pPr algn="ctr"/>
                      <a:r>
                        <a:rPr lang="en-US" sz="800" dirty="0" smtClean="0"/>
                        <a:t>$1,214,341</a:t>
                      </a:r>
                      <a:endParaRPr lang="en-US" sz="800" dirty="0"/>
                    </a:p>
                  </a:txBody>
                  <a:tcPr/>
                </a:tc>
                <a:tc>
                  <a:txBody>
                    <a:bodyPr/>
                    <a:lstStyle/>
                    <a:p>
                      <a:pPr algn="ctr"/>
                      <a:r>
                        <a:rPr lang="en-US" sz="800" dirty="0" smtClean="0"/>
                        <a:t>$1,713,985</a:t>
                      </a:r>
                      <a:endParaRPr lang="en-US" sz="800" dirty="0"/>
                    </a:p>
                  </a:txBody>
                  <a:tcPr/>
                </a:tc>
              </a:tr>
              <a:tr h="370840">
                <a:tc>
                  <a:txBody>
                    <a:bodyPr/>
                    <a:lstStyle/>
                    <a:p>
                      <a:r>
                        <a:rPr lang="en-US" sz="800" smtClean="0"/>
                        <a:t>2041/50</a:t>
                      </a:r>
                      <a:endParaRPr lang="en-US" sz="800" dirty="0"/>
                    </a:p>
                  </a:txBody>
                  <a:tcPr/>
                </a:tc>
                <a:tc>
                  <a:txBody>
                    <a:bodyPr/>
                    <a:lstStyle/>
                    <a:p>
                      <a:pPr algn="ctr"/>
                      <a:r>
                        <a:rPr lang="en-US" sz="800" smtClean="0"/>
                        <a:t>92</a:t>
                      </a:r>
                      <a:endParaRPr lang="en-US" sz="800" dirty="0"/>
                    </a:p>
                  </a:txBody>
                  <a:tcPr/>
                </a:tc>
                <a:tc>
                  <a:txBody>
                    <a:bodyPr/>
                    <a:lstStyle/>
                    <a:p>
                      <a:pPr algn="ctr"/>
                      <a:r>
                        <a:rPr lang="en-US" sz="800" smtClean="0"/>
                        <a:t>$39,820</a:t>
                      </a:r>
                      <a:endParaRPr lang="en-US" sz="800" dirty="0"/>
                    </a:p>
                  </a:txBody>
                  <a:tcPr/>
                </a:tc>
                <a:tc>
                  <a:txBody>
                    <a:bodyPr/>
                    <a:lstStyle/>
                    <a:p>
                      <a:pPr algn="ctr"/>
                      <a:r>
                        <a:rPr lang="en-US" sz="800" smtClean="0"/>
                        <a:t>$729,287</a:t>
                      </a:r>
                      <a:endParaRPr lang="en-US" sz="800" dirty="0"/>
                    </a:p>
                  </a:txBody>
                  <a:tcPr/>
                </a:tc>
                <a:tc>
                  <a:txBody>
                    <a:bodyPr/>
                    <a:lstStyle/>
                    <a:p>
                      <a:pPr algn="ctr"/>
                      <a:r>
                        <a:rPr lang="en-US" sz="800" dirty="0" smtClean="0"/>
                        <a:t>4.15%</a:t>
                      </a:r>
                      <a:endParaRPr lang="en-US" sz="800" dirty="0"/>
                    </a:p>
                  </a:txBody>
                  <a:tcPr/>
                </a:tc>
                <a:tc>
                  <a:txBody>
                    <a:bodyPr/>
                    <a:lstStyle/>
                    <a:p>
                      <a:pPr algn="ctr"/>
                      <a:r>
                        <a:rPr lang="en-US" sz="800" dirty="0" smtClean="0"/>
                        <a:t>4.57%</a:t>
                      </a:r>
                      <a:endParaRPr lang="en-US" sz="800" dirty="0"/>
                    </a:p>
                  </a:txBody>
                  <a:tcPr/>
                </a:tc>
                <a:tc>
                  <a:txBody>
                    <a:bodyPr/>
                    <a:lstStyle/>
                    <a:p>
                      <a:pPr algn="ctr"/>
                      <a:r>
                        <a:rPr lang="en-US" sz="800" dirty="0" smtClean="0"/>
                        <a:t>$1,539,032</a:t>
                      </a:r>
                      <a:endParaRPr lang="en-US" sz="800" dirty="0"/>
                    </a:p>
                  </a:txBody>
                  <a:tcPr/>
                </a:tc>
                <a:tc>
                  <a:txBody>
                    <a:bodyPr/>
                    <a:lstStyle/>
                    <a:p>
                      <a:pPr algn="ctr"/>
                      <a:r>
                        <a:rPr lang="en-US" sz="800" dirty="0" smtClean="0"/>
                        <a:t>$528,527</a:t>
                      </a:r>
                      <a:endParaRPr lang="en-US" sz="800" dirty="0"/>
                    </a:p>
                  </a:txBody>
                  <a:tcPr/>
                </a:tc>
                <a:tc>
                  <a:txBody>
                    <a:bodyPr/>
                    <a:lstStyle/>
                    <a:p>
                      <a:pPr algn="ctr"/>
                      <a:r>
                        <a:rPr lang="en-US" sz="800" dirty="0" smtClean="0"/>
                        <a:t>$1,108,862</a:t>
                      </a:r>
                      <a:endParaRPr lang="en-US" sz="800" dirty="0"/>
                    </a:p>
                  </a:txBody>
                  <a:tcPr/>
                </a:tc>
                <a:tc>
                  <a:txBody>
                    <a:bodyPr/>
                    <a:lstStyle/>
                    <a:p>
                      <a:pPr algn="ctr"/>
                      <a:r>
                        <a:rPr lang="en-US" sz="800" dirty="0" smtClean="0"/>
                        <a:t>$1,737,114</a:t>
                      </a:r>
                      <a:endParaRPr lang="en-US" sz="800" dirty="0"/>
                    </a:p>
                  </a:txBody>
                  <a:tcPr/>
                </a:tc>
                <a:tc>
                  <a:txBody>
                    <a:bodyPr/>
                    <a:lstStyle/>
                    <a:p>
                      <a:pPr algn="ctr"/>
                      <a:r>
                        <a:rPr lang="en-US" sz="800" dirty="0" smtClean="0"/>
                        <a:t>$2,598,250</a:t>
                      </a:r>
                      <a:endParaRPr lang="en-US" sz="800" dirty="0"/>
                    </a:p>
                  </a:txBody>
                  <a:tcPr/>
                </a:tc>
              </a:tr>
              <a:tr h="370840">
                <a:tc>
                  <a:txBody>
                    <a:bodyPr/>
                    <a:lstStyle/>
                    <a:p>
                      <a:r>
                        <a:rPr lang="en-US" sz="800" smtClean="0"/>
                        <a:t>2046/55</a:t>
                      </a:r>
                      <a:endParaRPr lang="en-US" sz="800" dirty="0"/>
                    </a:p>
                  </a:txBody>
                  <a:tcPr/>
                </a:tc>
                <a:tc>
                  <a:txBody>
                    <a:bodyPr/>
                    <a:lstStyle/>
                    <a:p>
                      <a:pPr algn="ctr"/>
                      <a:r>
                        <a:rPr lang="en-US" sz="800" smtClean="0"/>
                        <a:t>97</a:t>
                      </a:r>
                      <a:endParaRPr lang="en-US" sz="800" dirty="0"/>
                    </a:p>
                  </a:txBody>
                  <a:tcPr/>
                </a:tc>
                <a:tc>
                  <a:txBody>
                    <a:bodyPr/>
                    <a:lstStyle/>
                    <a:p>
                      <a:pPr algn="ctr"/>
                      <a:r>
                        <a:rPr lang="en-US" sz="800" smtClean="0"/>
                        <a:t>$95,010</a:t>
                      </a:r>
                      <a:endParaRPr lang="en-US" sz="800" dirty="0"/>
                    </a:p>
                  </a:txBody>
                  <a:tcPr/>
                </a:tc>
                <a:tc>
                  <a:txBody>
                    <a:bodyPr/>
                    <a:lstStyle/>
                    <a:p>
                      <a:pPr algn="ctr"/>
                      <a:r>
                        <a:rPr lang="en-US" sz="800" smtClean="0"/>
                        <a:t>$104,1637</a:t>
                      </a:r>
                      <a:endParaRPr lang="en-US" sz="800" dirty="0"/>
                    </a:p>
                  </a:txBody>
                  <a:tcPr/>
                </a:tc>
                <a:tc>
                  <a:txBody>
                    <a:bodyPr/>
                    <a:lstStyle/>
                    <a:p>
                      <a:pPr algn="ctr"/>
                      <a:r>
                        <a:rPr lang="en-US" sz="800" dirty="0" smtClean="0"/>
                        <a:t>2.74%</a:t>
                      </a:r>
                      <a:endParaRPr lang="en-US" sz="800" dirty="0"/>
                    </a:p>
                  </a:txBody>
                  <a:tcPr/>
                </a:tc>
                <a:tc>
                  <a:txBody>
                    <a:bodyPr/>
                    <a:lstStyle/>
                    <a:p>
                      <a:pPr algn="ctr"/>
                      <a:r>
                        <a:rPr lang="en-US" sz="800" dirty="0" smtClean="0"/>
                        <a:t>3.27%</a:t>
                      </a:r>
                      <a:endParaRPr lang="en-US" sz="800" dirty="0"/>
                    </a:p>
                  </a:txBody>
                  <a:tcPr/>
                </a:tc>
                <a:tc>
                  <a:txBody>
                    <a:bodyPr/>
                    <a:lstStyle/>
                    <a:p>
                      <a:pPr algn="ctr"/>
                      <a:r>
                        <a:rPr lang="en-US" sz="800" dirty="0" smtClean="0"/>
                        <a:t>$1,679,168</a:t>
                      </a:r>
                      <a:endParaRPr lang="en-US" sz="800" dirty="0"/>
                    </a:p>
                  </a:txBody>
                  <a:tcPr/>
                </a:tc>
                <a:tc>
                  <a:txBody>
                    <a:bodyPr/>
                    <a:lstStyle/>
                    <a:p>
                      <a:pPr algn="ctr"/>
                      <a:r>
                        <a:rPr lang="en-US" sz="800" dirty="0" smtClean="0"/>
                        <a:t>$482,559</a:t>
                      </a:r>
                      <a:endParaRPr lang="en-US" sz="800" dirty="0"/>
                    </a:p>
                  </a:txBody>
                  <a:tcPr/>
                </a:tc>
                <a:tc>
                  <a:txBody>
                    <a:bodyPr/>
                    <a:lstStyle/>
                    <a:p>
                      <a:pPr algn="ctr"/>
                      <a:r>
                        <a:rPr lang="en-US" sz="800" dirty="0" smtClean="0"/>
                        <a:t>$1,399,792</a:t>
                      </a:r>
                      <a:endParaRPr lang="en-US" sz="800" dirty="0"/>
                    </a:p>
                  </a:txBody>
                  <a:tcPr/>
                </a:tc>
                <a:tc>
                  <a:txBody>
                    <a:bodyPr/>
                    <a:lstStyle/>
                    <a:p>
                      <a:pPr algn="ctr"/>
                      <a:r>
                        <a:rPr lang="en-US" sz="800" dirty="0" smtClean="0"/>
                        <a:t>$2,555,250</a:t>
                      </a:r>
                      <a:endParaRPr lang="en-US" sz="800" dirty="0"/>
                    </a:p>
                  </a:txBody>
                  <a:tcPr/>
                </a:tc>
                <a:tc>
                  <a:txBody>
                    <a:bodyPr/>
                    <a:lstStyle/>
                    <a:p>
                      <a:pPr algn="ctr"/>
                      <a:r>
                        <a:rPr lang="en-US" sz="800" dirty="0" smtClean="0"/>
                        <a:t>$3,993,394</a:t>
                      </a:r>
                      <a:endParaRPr lang="en-US" sz="800" dirty="0"/>
                    </a:p>
                  </a:txBody>
                  <a:tcPr/>
                </a:tc>
              </a:tr>
              <a:tr h="370840">
                <a:tc>
                  <a:txBody>
                    <a:bodyPr/>
                    <a:lstStyle/>
                    <a:p>
                      <a:r>
                        <a:rPr lang="en-US" sz="800" dirty="0" smtClean="0"/>
                        <a:t>2048/57</a:t>
                      </a:r>
                      <a:endParaRPr lang="en-US" sz="800" dirty="0"/>
                    </a:p>
                  </a:txBody>
                  <a:tcPr/>
                </a:tc>
                <a:tc>
                  <a:txBody>
                    <a:bodyPr/>
                    <a:lstStyle/>
                    <a:p>
                      <a:pPr algn="ctr"/>
                      <a:r>
                        <a:rPr lang="en-US" sz="800" smtClean="0"/>
                        <a:t>99</a:t>
                      </a:r>
                      <a:endParaRPr lang="en-US" sz="800" dirty="0"/>
                    </a:p>
                  </a:txBody>
                  <a:tcPr/>
                </a:tc>
                <a:tc>
                  <a:txBody>
                    <a:bodyPr/>
                    <a:lstStyle/>
                    <a:p>
                      <a:pPr algn="ctr"/>
                      <a:r>
                        <a:rPr lang="en-US" sz="800" smtClean="0"/>
                        <a:t>$13,495</a:t>
                      </a:r>
                      <a:endParaRPr lang="en-US" sz="800" dirty="0"/>
                    </a:p>
                  </a:txBody>
                  <a:tcPr/>
                </a:tc>
                <a:tc>
                  <a:txBody>
                    <a:bodyPr/>
                    <a:lstStyle/>
                    <a:p>
                      <a:pPr algn="ctr"/>
                      <a:r>
                        <a:rPr lang="en-US" sz="800" smtClean="0"/>
                        <a:t>$1,168,037</a:t>
                      </a:r>
                      <a:endParaRPr lang="en-US" sz="800" dirty="0"/>
                    </a:p>
                  </a:txBody>
                  <a:tcPr/>
                </a:tc>
                <a:tc>
                  <a:txBody>
                    <a:bodyPr/>
                    <a:lstStyle/>
                    <a:p>
                      <a:pPr algn="ctr"/>
                      <a:r>
                        <a:rPr lang="en-US" sz="800" dirty="0" smtClean="0"/>
                        <a:t>1.44%</a:t>
                      </a:r>
                      <a:endParaRPr lang="en-US" sz="800" dirty="0"/>
                    </a:p>
                  </a:txBody>
                  <a:tcPr/>
                </a:tc>
                <a:tc>
                  <a:txBody>
                    <a:bodyPr/>
                    <a:lstStyle/>
                    <a:p>
                      <a:pPr algn="ctr"/>
                      <a:r>
                        <a:rPr lang="en-US" sz="800" dirty="0" smtClean="0"/>
                        <a:t>2.14%</a:t>
                      </a:r>
                      <a:endParaRPr lang="en-US" sz="800" dirty="0"/>
                    </a:p>
                  </a:txBody>
                  <a:tcPr/>
                </a:tc>
                <a:tc>
                  <a:txBody>
                    <a:bodyPr/>
                    <a:lstStyle/>
                    <a:p>
                      <a:pPr algn="ctr"/>
                      <a:r>
                        <a:rPr lang="en-US" sz="800" dirty="0" smtClean="0"/>
                        <a:t>$1,488,723</a:t>
                      </a:r>
                      <a:endParaRPr lang="en-US" sz="800" dirty="0"/>
                    </a:p>
                  </a:txBody>
                  <a:tcPr/>
                </a:tc>
                <a:tc>
                  <a:txBody>
                    <a:bodyPr/>
                    <a:lstStyle/>
                    <a:p>
                      <a:pPr algn="ctr"/>
                      <a:r>
                        <a:rPr lang="en-US" sz="800" dirty="0" smtClean="0"/>
                        <a:t>$398,405</a:t>
                      </a:r>
                      <a:endParaRPr lang="en-US" sz="800" dirty="0"/>
                    </a:p>
                  </a:txBody>
                  <a:tcPr/>
                </a:tc>
                <a:tc>
                  <a:txBody>
                    <a:bodyPr/>
                    <a:lstStyle/>
                    <a:p>
                      <a:pPr algn="ctr"/>
                      <a:r>
                        <a:rPr lang="en-US" sz="800" dirty="0" smtClean="0"/>
                        <a:t>$1,517,684</a:t>
                      </a:r>
                      <a:endParaRPr lang="en-US" sz="800" dirty="0"/>
                    </a:p>
                  </a:txBody>
                  <a:tcPr/>
                </a:tc>
                <a:tc>
                  <a:txBody>
                    <a:bodyPr/>
                    <a:lstStyle/>
                    <a:p>
                      <a:pPr algn="ctr"/>
                      <a:r>
                        <a:rPr lang="en-US" sz="800" dirty="0" smtClean="0"/>
                        <a:t>$2,949,208</a:t>
                      </a:r>
                      <a:endParaRPr lang="en-US" sz="800" dirty="0"/>
                    </a:p>
                  </a:txBody>
                  <a:tcPr/>
                </a:tc>
                <a:tc>
                  <a:txBody>
                    <a:bodyPr/>
                    <a:lstStyle/>
                    <a:p>
                      <a:pPr algn="ctr"/>
                      <a:r>
                        <a:rPr lang="en-US" sz="800" dirty="0" smtClean="0"/>
                        <a:t>$4,706,341</a:t>
                      </a:r>
                      <a:endParaRPr lang="en-US" sz="800" dirty="0"/>
                    </a:p>
                  </a:txBody>
                  <a:tcPr/>
                </a:tc>
              </a:tr>
            </a:tbl>
          </a:graphicData>
        </a:graphic>
      </p:graphicFrame>
      <p:sp>
        <p:nvSpPr>
          <p:cNvPr id="167096" name="Rectangle 64"/>
          <p:cNvSpPr>
            <a:spLocks noChangeArrowheads="1"/>
          </p:cNvSpPr>
          <p:nvPr/>
        </p:nvSpPr>
        <p:spPr bwMode="auto">
          <a:xfrm>
            <a:off x="76200" y="269875"/>
            <a:ext cx="3048000" cy="420688"/>
          </a:xfrm>
          <a:prstGeom prst="rect">
            <a:avLst/>
          </a:prstGeom>
          <a:solidFill>
            <a:schemeClr val="accent1"/>
          </a:solidFill>
          <a:ln w="9525" algn="ctr">
            <a:solidFill>
              <a:schemeClr val="tx1"/>
            </a:solidFill>
            <a:round/>
            <a:headEnd/>
            <a:tailEnd/>
          </a:ln>
        </p:spPr>
        <p:txBody>
          <a:bodyPr/>
          <a:lstStyle/>
          <a:p>
            <a:pPr algn="ctr"/>
            <a:r>
              <a:rPr lang="en-US" sz="1200">
                <a:latin typeface="Calibri" pitchFamily="34" charset="0"/>
              </a:rPr>
              <a:t>Based upon 80% of current dividend rate projections, otherwise the same as chart 1</a:t>
            </a:r>
          </a:p>
        </p:txBody>
      </p:sp>
      <p:sp>
        <p:nvSpPr>
          <p:cNvPr id="167097" name="Rectangle 65"/>
          <p:cNvSpPr>
            <a:spLocks noChangeArrowheads="1"/>
          </p:cNvSpPr>
          <p:nvPr/>
        </p:nvSpPr>
        <p:spPr bwMode="auto">
          <a:xfrm>
            <a:off x="5040313" y="304800"/>
            <a:ext cx="4103687" cy="385763"/>
          </a:xfrm>
          <a:prstGeom prst="rect">
            <a:avLst/>
          </a:prstGeom>
          <a:solidFill>
            <a:schemeClr val="accent1"/>
          </a:solidFill>
          <a:ln w="9525" algn="ctr">
            <a:solidFill>
              <a:schemeClr val="tx1"/>
            </a:solidFill>
            <a:round/>
            <a:headEnd/>
            <a:tailEnd/>
          </a:ln>
        </p:spPr>
        <p:txBody>
          <a:bodyPr/>
          <a:lstStyle/>
          <a:p>
            <a:r>
              <a:rPr lang="en-US" sz="1100">
                <a:latin typeface="Calibri" pitchFamily="34" charset="0"/>
              </a:rPr>
              <a:t>Investing surrender value from policy year 20 plus any future contributions in alternative investment – assumes after tax return</a:t>
            </a:r>
          </a:p>
        </p:txBody>
      </p:sp>
      <p:sp>
        <p:nvSpPr>
          <p:cNvPr id="6" name="Rectangle 2"/>
          <p:cNvSpPr txBox="1">
            <a:spLocks noChangeArrowheads="1"/>
          </p:cNvSpPr>
          <p:nvPr/>
        </p:nvSpPr>
        <p:spPr>
          <a:xfrm>
            <a:off x="0" y="0"/>
            <a:ext cx="9144000" cy="304800"/>
          </a:xfrm>
          <a:prstGeom prst="rect">
            <a:avLst/>
          </a:prstGeom>
          <a:noFill/>
        </p:spPr>
        <p:txBody>
          <a:bodyPr/>
          <a:lstStyle/>
          <a:p>
            <a:pPr algn="ctr" eaLnBrk="0" hangingPunct="0">
              <a:defRPr/>
            </a:pPr>
            <a:r>
              <a:rPr lang="en-US" altLang="zh-CN" sz="1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Is Whole Life Insurance a Better Investment than Alternative Portfolios?</a:t>
            </a:r>
          </a:p>
        </p:txBody>
      </p:sp>
      <p:cxnSp>
        <p:nvCxnSpPr>
          <p:cNvPr id="167099" name="Straight Connector 6"/>
          <p:cNvCxnSpPr>
            <a:cxnSpLocks noChangeShapeType="1"/>
          </p:cNvCxnSpPr>
          <p:nvPr/>
        </p:nvCxnSpPr>
        <p:spPr bwMode="auto">
          <a:xfrm>
            <a:off x="0" y="5410200"/>
            <a:ext cx="9144000" cy="0"/>
          </a:xfrm>
          <a:prstGeom prst="line">
            <a:avLst/>
          </a:prstGeom>
          <a:noFill/>
          <a:ln w="19050" algn="ctr">
            <a:solidFill>
              <a:schemeClr val="tx1"/>
            </a:solidFill>
            <a:round/>
            <a:headEnd/>
            <a:tailEnd/>
          </a:ln>
        </p:spPr>
      </p:cxnSp>
      <p:sp>
        <p:nvSpPr>
          <p:cNvPr id="9"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58</a:t>
            </a:fld>
            <a:endParaRPr lang="en-US" dirty="0"/>
          </a:p>
        </p:txBody>
      </p:sp>
      <p:sp>
        <p:nvSpPr>
          <p:cNvPr id="10" name="TextBox 9"/>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755650"/>
          <a:ext cx="9144000" cy="5765800"/>
        </p:xfrm>
        <a:graphic>
          <a:graphicData uri="http://schemas.openxmlformats.org/drawingml/2006/table">
            <a:tbl>
              <a:tblPr firstRow="1" bandRow="1">
                <a:tableStyleId>{5940675A-B579-460E-94D1-54222C63F5DA}</a:tableStyleId>
              </a:tblPr>
              <a:tblGrid>
                <a:gridCol w="685800"/>
                <a:gridCol w="533400"/>
                <a:gridCol w="762000"/>
                <a:gridCol w="838200"/>
                <a:gridCol w="838200"/>
                <a:gridCol w="838200"/>
                <a:gridCol w="1066800"/>
                <a:gridCol w="914400"/>
                <a:gridCol w="914400"/>
                <a:gridCol w="914400"/>
                <a:gridCol w="838200"/>
              </a:tblGrid>
              <a:tr h="370840">
                <a:tc>
                  <a:txBody>
                    <a:bodyPr/>
                    <a:lstStyle/>
                    <a:p>
                      <a:pPr algn="ctr"/>
                      <a:r>
                        <a:rPr lang="en-US" sz="800" b="1" dirty="0" smtClean="0"/>
                        <a:t>(1)</a:t>
                      </a:r>
                    </a:p>
                    <a:p>
                      <a:pPr algn="ctr"/>
                      <a:r>
                        <a:rPr lang="en-US" sz="800" b="1" dirty="0" smtClean="0"/>
                        <a:t>Year/</a:t>
                      </a:r>
                    </a:p>
                    <a:p>
                      <a:pPr algn="ctr"/>
                      <a:r>
                        <a:rPr lang="en-US" sz="800" b="1" dirty="0" smtClean="0"/>
                        <a:t>Policy Year</a:t>
                      </a:r>
                      <a:endParaRPr lang="en-US" sz="800" b="1" dirty="0"/>
                    </a:p>
                  </a:txBody>
                  <a:tcPr anchor="b" anchorCtr="1"/>
                </a:tc>
                <a:tc>
                  <a:txBody>
                    <a:bodyPr/>
                    <a:lstStyle/>
                    <a:p>
                      <a:pPr algn="ctr"/>
                      <a:r>
                        <a:rPr lang="en-US" sz="800" b="1" dirty="0" smtClean="0"/>
                        <a:t>(2)</a:t>
                      </a:r>
                    </a:p>
                    <a:p>
                      <a:pPr algn="ctr"/>
                      <a:r>
                        <a:rPr lang="en-US" sz="800" b="1" dirty="0" smtClean="0"/>
                        <a:t>Joint Age</a:t>
                      </a:r>
                      <a:endParaRPr lang="en-US" sz="800" b="1" dirty="0"/>
                    </a:p>
                  </a:txBody>
                  <a:tcPr anchor="b" anchorCtr="1"/>
                </a:tc>
                <a:tc>
                  <a:txBody>
                    <a:bodyPr/>
                    <a:lstStyle/>
                    <a:p>
                      <a:pPr algn="ctr"/>
                      <a:r>
                        <a:rPr lang="en-US" sz="800" b="1" dirty="0" smtClean="0"/>
                        <a:t>(3)</a:t>
                      </a:r>
                    </a:p>
                    <a:p>
                      <a:pPr algn="ctr"/>
                      <a:r>
                        <a:rPr lang="en-US" sz="800" b="1" dirty="0" smtClean="0"/>
                        <a:t>Annual Outlay</a:t>
                      </a:r>
                      <a:endParaRPr lang="en-US" sz="800" b="1" dirty="0"/>
                    </a:p>
                  </a:txBody>
                  <a:tcPr anchor="b" anchorCtr="1"/>
                </a:tc>
                <a:tc>
                  <a:txBody>
                    <a:bodyPr/>
                    <a:lstStyle/>
                    <a:p>
                      <a:pPr algn="ctr"/>
                      <a:r>
                        <a:rPr lang="en-US" sz="800" b="1" dirty="0" smtClean="0"/>
                        <a:t>(4)</a:t>
                      </a:r>
                    </a:p>
                    <a:p>
                      <a:pPr algn="ctr"/>
                      <a:r>
                        <a:rPr lang="en-US" sz="800" b="1" dirty="0" smtClean="0"/>
                        <a:t>Total </a:t>
                      </a:r>
                      <a:r>
                        <a:rPr lang="en-US" sz="800" b="1" dirty="0" err="1" smtClean="0"/>
                        <a:t>Contributi-ons</a:t>
                      </a:r>
                      <a:r>
                        <a:rPr lang="en-US" sz="800" b="1" dirty="0" smtClean="0"/>
                        <a:t> Going Forward</a:t>
                      </a:r>
                      <a:endParaRPr lang="en-US" sz="800" b="1" dirty="0"/>
                    </a:p>
                  </a:txBody>
                  <a:tcPr anchor="b" anchorCtr="1"/>
                </a:tc>
                <a:tc>
                  <a:txBody>
                    <a:bodyPr/>
                    <a:lstStyle/>
                    <a:p>
                      <a:pPr algn="ctr"/>
                      <a:r>
                        <a:rPr lang="en-US" sz="800" b="1" dirty="0" smtClean="0"/>
                        <a:t>(5)</a:t>
                      </a:r>
                    </a:p>
                    <a:p>
                      <a:pPr algn="ctr"/>
                      <a:r>
                        <a:rPr lang="en-US" sz="800" b="1" dirty="0" smtClean="0"/>
                        <a:t>Death Event</a:t>
                      </a:r>
                      <a:r>
                        <a:rPr lang="en-US" sz="800" b="1" baseline="0" dirty="0" smtClean="0"/>
                        <a:t> Rate of Return Going Forward</a:t>
                      </a:r>
                      <a:endParaRPr lang="en-US" sz="800" b="1" dirty="0"/>
                    </a:p>
                  </a:txBody>
                  <a:tcPr anchor="b" anchorCtr="1"/>
                </a:tc>
                <a:tc>
                  <a:txBody>
                    <a:bodyPr/>
                    <a:lstStyle/>
                    <a:p>
                      <a:pPr algn="ctr"/>
                      <a:r>
                        <a:rPr lang="en-US" sz="800" b="1" dirty="0" smtClean="0"/>
                        <a:t>(5a)</a:t>
                      </a:r>
                    </a:p>
                    <a:p>
                      <a:pPr algn="ctr"/>
                      <a:r>
                        <a:rPr lang="en-US" sz="800" b="1" dirty="0" smtClean="0"/>
                        <a:t>Rate</a:t>
                      </a:r>
                      <a:r>
                        <a:rPr lang="en-US" sz="800" b="1" baseline="0" dirty="0" smtClean="0"/>
                        <a:t> of Return Assuming Projected</a:t>
                      </a:r>
                      <a:endParaRPr lang="en-US" sz="800" b="1" dirty="0"/>
                    </a:p>
                  </a:txBody>
                  <a:tcPr anchor="b" anchorCtr="1"/>
                </a:tc>
                <a:tc>
                  <a:txBody>
                    <a:bodyPr/>
                    <a:lstStyle/>
                    <a:p>
                      <a:pPr algn="ctr"/>
                      <a:r>
                        <a:rPr lang="en-US" sz="800" b="1" dirty="0" smtClean="0"/>
                        <a:t>(6)</a:t>
                      </a:r>
                    </a:p>
                    <a:p>
                      <a:pPr algn="ctr"/>
                      <a:r>
                        <a:rPr lang="en-US" sz="800" b="1" dirty="0" smtClean="0"/>
                        <a:t>Net Death Benefit</a:t>
                      </a:r>
                      <a:endParaRPr lang="en-US" sz="800" b="1" dirty="0"/>
                    </a:p>
                  </a:txBody>
                  <a:tcPr anchor="b" anchorCtr="1"/>
                </a:tc>
                <a:tc>
                  <a:txBody>
                    <a:bodyPr/>
                    <a:lstStyle/>
                    <a:p>
                      <a:pPr algn="ctr"/>
                      <a:r>
                        <a:rPr lang="en-US" sz="800" b="1" dirty="0" smtClean="0"/>
                        <a:t>(7)</a:t>
                      </a:r>
                    </a:p>
                    <a:p>
                      <a:pPr algn="ctr"/>
                      <a:r>
                        <a:rPr lang="en-US" sz="800" b="1" dirty="0" smtClean="0"/>
                        <a:t>Net Death</a:t>
                      </a:r>
                      <a:r>
                        <a:rPr lang="en-US" sz="800" b="1" baseline="0" dirty="0" smtClean="0"/>
                        <a:t> Benefit Adjusted to 3.5% Annual Inflation</a:t>
                      </a:r>
                      <a:endParaRPr lang="en-US" sz="800" b="1" dirty="0"/>
                    </a:p>
                  </a:txBody>
                  <a:tcPr anchor="b" anchorCtr="1"/>
                </a:tc>
                <a:tc>
                  <a:txBody>
                    <a:bodyPr/>
                    <a:lstStyle/>
                    <a:p>
                      <a:pPr algn="ctr"/>
                      <a:endParaRPr lang="en-US" sz="800" b="1" dirty="0" smtClean="0"/>
                    </a:p>
                    <a:p>
                      <a:pPr algn="ctr"/>
                      <a:r>
                        <a:rPr lang="en-US" sz="800" b="1" dirty="0" smtClean="0"/>
                        <a:t>(8)</a:t>
                      </a:r>
                    </a:p>
                    <a:p>
                      <a:pPr algn="ctr"/>
                      <a:r>
                        <a:rPr lang="en-US" sz="800" b="1" dirty="0" smtClean="0"/>
                        <a:t>Non-Guaranteed</a:t>
                      </a:r>
                      <a:r>
                        <a:rPr lang="en-US" sz="800" b="1" baseline="0" dirty="0" smtClean="0"/>
                        <a:t> Surrender Value</a:t>
                      </a:r>
                      <a:endParaRPr lang="en-US" sz="800" b="1" dirty="0"/>
                    </a:p>
                  </a:txBody>
                  <a:tcPr anchor="b" anchorCtr="1"/>
                </a:tc>
                <a:tc>
                  <a:txBody>
                    <a:bodyPr/>
                    <a:lstStyle/>
                    <a:p>
                      <a:pPr algn="ctr"/>
                      <a:r>
                        <a:rPr lang="en-US" sz="800" b="1" dirty="0" smtClean="0"/>
                        <a:t>(9)</a:t>
                      </a:r>
                    </a:p>
                    <a:p>
                      <a:pPr algn="ctr"/>
                      <a:r>
                        <a:rPr lang="en-US" sz="800" b="1" dirty="0" smtClean="0"/>
                        <a:t>5% rate of return</a:t>
                      </a:r>
                      <a:endParaRPr lang="en-US" sz="800" b="1" dirty="0"/>
                    </a:p>
                  </a:txBody>
                  <a:tcPr anchor="b" anchorCtr="1"/>
                </a:tc>
                <a:tc>
                  <a:txBody>
                    <a:bodyPr/>
                    <a:lstStyle/>
                    <a:p>
                      <a:pPr algn="ctr"/>
                      <a:r>
                        <a:rPr lang="en-US" sz="800" b="1" dirty="0" smtClean="0"/>
                        <a:t>(10)</a:t>
                      </a:r>
                    </a:p>
                    <a:p>
                      <a:pPr algn="ctr"/>
                      <a:r>
                        <a:rPr lang="en-US" sz="800" b="1" dirty="0" smtClean="0"/>
                        <a:t>7% Rate</a:t>
                      </a:r>
                      <a:r>
                        <a:rPr lang="en-US" sz="800" b="1" baseline="0" dirty="0" smtClean="0"/>
                        <a:t> of Return</a:t>
                      </a:r>
                      <a:endParaRPr lang="en-US" sz="800" b="1" dirty="0"/>
                    </a:p>
                  </a:txBody>
                  <a:tcPr anchor="b" anchorCtr="1"/>
                </a:tc>
              </a:tr>
              <a:tr h="370840">
                <a:tc>
                  <a:txBody>
                    <a:bodyPr/>
                    <a:lstStyle/>
                    <a:p>
                      <a:r>
                        <a:rPr lang="en-US" sz="800" dirty="0" smtClean="0"/>
                        <a:t>2011/20</a:t>
                      </a:r>
                      <a:endParaRPr lang="en-US" sz="800" dirty="0"/>
                    </a:p>
                  </a:txBody>
                  <a:tcPr/>
                </a:tc>
                <a:tc>
                  <a:txBody>
                    <a:bodyPr/>
                    <a:lstStyle/>
                    <a:p>
                      <a:pPr algn="ctr"/>
                      <a:r>
                        <a:rPr lang="en-US" sz="800" smtClean="0"/>
                        <a:t>62</a:t>
                      </a:r>
                      <a:endParaRPr lang="en-US" sz="800" dirty="0"/>
                    </a:p>
                  </a:txBody>
                  <a:tcPr/>
                </a:tc>
                <a:tc>
                  <a:txBody>
                    <a:bodyPr/>
                    <a:lstStyle/>
                    <a:p>
                      <a:pPr algn="ctr"/>
                      <a:r>
                        <a:rPr lang="en-US" sz="800" dirty="0" smtClean="0"/>
                        <a:t>$128,274</a:t>
                      </a:r>
                      <a:endParaRPr lang="en-US" sz="800" dirty="0"/>
                    </a:p>
                  </a:txBody>
                  <a:tcPr/>
                </a:tc>
                <a:tc>
                  <a:txBody>
                    <a:bodyPr/>
                    <a:lstStyle/>
                    <a:p>
                      <a:pPr algn="ctr"/>
                      <a:r>
                        <a:rPr lang="en-US" sz="800" dirty="0" smtClean="0"/>
                        <a:t>$128,274</a:t>
                      </a:r>
                      <a:endParaRPr lang="en-US" sz="800" dirty="0"/>
                    </a:p>
                  </a:txBody>
                  <a:tcPr/>
                </a:tc>
                <a:tc>
                  <a:txBody>
                    <a:bodyPr/>
                    <a:lstStyle/>
                    <a:p>
                      <a:pPr algn="ctr"/>
                      <a:r>
                        <a:rPr lang="en-US" sz="800" dirty="0" smtClean="0"/>
                        <a:t>656.78%</a:t>
                      </a:r>
                      <a:endParaRPr lang="en-US" sz="800" dirty="0"/>
                    </a:p>
                  </a:txBody>
                  <a:tcPr/>
                </a:tc>
                <a:tc>
                  <a:txBody>
                    <a:bodyPr/>
                    <a:lstStyle/>
                    <a:p>
                      <a:pPr algn="ctr"/>
                      <a:r>
                        <a:rPr lang="en-US" sz="800" dirty="0" smtClean="0"/>
                        <a:t>324.42%</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$127,960</a:t>
                      </a:r>
                      <a:endParaRPr lang="en-US" sz="800" dirty="0"/>
                    </a:p>
                  </a:txBody>
                  <a:tcPr/>
                </a:tc>
                <a:tc>
                  <a:txBody>
                    <a:bodyPr/>
                    <a:lstStyle/>
                    <a:p>
                      <a:pPr algn="ctr"/>
                      <a:r>
                        <a:rPr lang="en-US" sz="800" dirty="0" smtClean="0"/>
                        <a:t>$128,274</a:t>
                      </a:r>
                      <a:endParaRPr lang="en-US" sz="800" dirty="0"/>
                    </a:p>
                  </a:txBody>
                  <a:tcPr/>
                </a:tc>
                <a:tc>
                  <a:txBody>
                    <a:bodyPr/>
                    <a:lstStyle/>
                    <a:p>
                      <a:pPr algn="ctr"/>
                      <a:r>
                        <a:rPr lang="en-US" sz="800" dirty="0" smtClean="0"/>
                        <a:t>$128,274</a:t>
                      </a:r>
                      <a:endParaRPr lang="en-US" sz="800" dirty="0"/>
                    </a:p>
                  </a:txBody>
                  <a:tcPr/>
                </a:tc>
              </a:tr>
              <a:tr h="370840">
                <a:tc>
                  <a:txBody>
                    <a:bodyPr/>
                    <a:lstStyle/>
                    <a:p>
                      <a:r>
                        <a:rPr lang="en-US" sz="800" dirty="0" smtClean="0"/>
                        <a:t>2012/21</a:t>
                      </a:r>
                      <a:endParaRPr lang="en-US" sz="800" dirty="0"/>
                    </a:p>
                  </a:txBody>
                  <a:tcPr/>
                </a:tc>
                <a:tc>
                  <a:txBody>
                    <a:bodyPr/>
                    <a:lstStyle/>
                    <a:p>
                      <a:pPr algn="ctr"/>
                      <a:r>
                        <a:rPr lang="en-US" sz="800" dirty="0" smtClean="0"/>
                        <a:t>63</a:t>
                      </a:r>
                      <a:endParaRPr lang="en-US" sz="800" dirty="0"/>
                    </a:p>
                  </a:txBody>
                  <a:tcPr/>
                </a:tc>
                <a:tc>
                  <a:txBody>
                    <a:bodyPr/>
                    <a:lstStyle/>
                    <a:p>
                      <a:pPr algn="ctr"/>
                      <a:r>
                        <a:rPr lang="en-US" sz="800" dirty="0" smtClean="0"/>
                        <a:t>$7,913</a:t>
                      </a:r>
                      <a:endParaRPr lang="en-US" sz="800" dirty="0"/>
                    </a:p>
                  </a:txBody>
                  <a:tcPr/>
                </a:tc>
                <a:tc>
                  <a:txBody>
                    <a:bodyPr/>
                    <a:lstStyle/>
                    <a:p>
                      <a:pPr algn="ctr"/>
                      <a:r>
                        <a:rPr lang="en-US" sz="800" dirty="0" smtClean="0"/>
                        <a:t>$136,187</a:t>
                      </a:r>
                      <a:endParaRPr lang="en-US" sz="800" dirty="0"/>
                    </a:p>
                  </a:txBody>
                  <a:tcPr/>
                </a:tc>
                <a:tc>
                  <a:txBody>
                    <a:bodyPr/>
                    <a:lstStyle/>
                    <a:p>
                      <a:pPr algn="ctr"/>
                      <a:r>
                        <a:rPr lang="en-US" sz="800" dirty="0" smtClean="0"/>
                        <a:t>172.03%</a:t>
                      </a:r>
                      <a:endParaRPr lang="en-US" sz="800" dirty="0"/>
                    </a:p>
                  </a:txBody>
                  <a:tcPr/>
                </a:tc>
                <a:tc>
                  <a:txBody>
                    <a:bodyPr/>
                    <a:lstStyle/>
                    <a:p>
                      <a:pPr algn="ctr"/>
                      <a:r>
                        <a:rPr lang="en-US" sz="800" dirty="0" smtClean="0"/>
                        <a:t>166.41%</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$936,774</a:t>
                      </a:r>
                      <a:endParaRPr lang="en-US" sz="800" dirty="0"/>
                    </a:p>
                  </a:txBody>
                  <a:tcPr/>
                </a:tc>
                <a:tc>
                  <a:txBody>
                    <a:bodyPr/>
                    <a:lstStyle/>
                    <a:p>
                      <a:pPr algn="ctr"/>
                      <a:r>
                        <a:rPr lang="en-US" sz="800" dirty="0" smtClean="0"/>
                        <a:t>$142,833</a:t>
                      </a:r>
                      <a:endParaRPr lang="en-US" sz="800" dirty="0"/>
                    </a:p>
                  </a:txBody>
                  <a:tcPr/>
                </a:tc>
                <a:tc>
                  <a:txBody>
                    <a:bodyPr/>
                    <a:lstStyle/>
                    <a:p>
                      <a:pPr algn="ctr"/>
                      <a:r>
                        <a:rPr lang="en-US" sz="800" dirty="0" smtClean="0"/>
                        <a:t>$142,601</a:t>
                      </a:r>
                      <a:endParaRPr lang="en-US" sz="800" dirty="0"/>
                    </a:p>
                  </a:txBody>
                  <a:tcPr/>
                </a:tc>
                <a:tc>
                  <a:txBody>
                    <a:bodyPr/>
                    <a:lstStyle/>
                    <a:p>
                      <a:pPr algn="ctr"/>
                      <a:r>
                        <a:rPr lang="en-US" sz="800" dirty="0" smtClean="0"/>
                        <a:t>$145,166</a:t>
                      </a:r>
                      <a:endParaRPr lang="en-US" sz="800" dirty="0"/>
                    </a:p>
                  </a:txBody>
                  <a:tcPr/>
                </a:tc>
              </a:tr>
              <a:tr h="370840">
                <a:tc>
                  <a:txBody>
                    <a:bodyPr/>
                    <a:lstStyle/>
                    <a:p>
                      <a:r>
                        <a:rPr lang="en-US" sz="800" dirty="0" smtClean="0"/>
                        <a:t>2013/22</a:t>
                      </a:r>
                      <a:endParaRPr lang="en-US" sz="800" dirty="0"/>
                    </a:p>
                  </a:txBody>
                  <a:tcPr/>
                </a:tc>
                <a:tc>
                  <a:txBody>
                    <a:bodyPr/>
                    <a:lstStyle/>
                    <a:p>
                      <a:pPr algn="ctr"/>
                      <a:r>
                        <a:rPr lang="en-US" sz="800" dirty="0" smtClean="0"/>
                        <a:t>64</a:t>
                      </a:r>
                      <a:endParaRPr lang="en-US" sz="800" dirty="0"/>
                    </a:p>
                  </a:txBody>
                  <a:tcPr/>
                </a:tc>
                <a:tc>
                  <a:txBody>
                    <a:bodyPr/>
                    <a:lstStyle/>
                    <a:p>
                      <a:pPr algn="ctr"/>
                      <a:r>
                        <a:rPr lang="en-US" sz="800" dirty="0" smtClean="0"/>
                        <a:t>$8,085</a:t>
                      </a:r>
                      <a:endParaRPr lang="en-US" sz="800" dirty="0"/>
                    </a:p>
                  </a:txBody>
                  <a:tcPr/>
                </a:tc>
                <a:tc>
                  <a:txBody>
                    <a:bodyPr/>
                    <a:lstStyle/>
                    <a:p>
                      <a:pPr algn="ctr"/>
                      <a:r>
                        <a:rPr lang="en-US" sz="800" dirty="0" smtClean="0"/>
                        <a:t>$144,272</a:t>
                      </a:r>
                      <a:endParaRPr lang="en-US" sz="800" dirty="0"/>
                    </a:p>
                  </a:txBody>
                  <a:tcPr/>
                </a:tc>
                <a:tc>
                  <a:txBody>
                    <a:bodyPr/>
                    <a:lstStyle/>
                    <a:p>
                      <a:pPr algn="ctr"/>
                      <a:r>
                        <a:rPr lang="en-US" sz="800" dirty="0" smtClean="0"/>
                        <a:t>93.24%</a:t>
                      </a:r>
                      <a:endParaRPr lang="en-US" sz="800" dirty="0"/>
                    </a:p>
                  </a:txBody>
                  <a:tcPr/>
                </a:tc>
                <a:tc>
                  <a:txBody>
                    <a:bodyPr/>
                    <a:lstStyle/>
                    <a:p>
                      <a:pPr algn="ctr"/>
                      <a:r>
                        <a:rPr lang="en-US" sz="800" dirty="0" smtClean="0"/>
                        <a:t>90.58%</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$903,987</a:t>
                      </a:r>
                      <a:endParaRPr lang="en-US" sz="800" dirty="0"/>
                    </a:p>
                  </a:txBody>
                  <a:tcPr/>
                </a:tc>
                <a:tc>
                  <a:txBody>
                    <a:bodyPr/>
                    <a:lstStyle/>
                    <a:p>
                      <a:pPr algn="ctr"/>
                      <a:r>
                        <a:rPr lang="en-US" sz="800" dirty="0" smtClean="0"/>
                        <a:t>$158,583</a:t>
                      </a:r>
                      <a:endParaRPr lang="en-US" sz="800" dirty="0"/>
                    </a:p>
                  </a:txBody>
                  <a:tcPr/>
                </a:tc>
                <a:tc>
                  <a:txBody>
                    <a:bodyPr/>
                    <a:lstStyle/>
                    <a:p>
                      <a:pPr algn="ctr"/>
                      <a:r>
                        <a:rPr lang="en-US" sz="800" dirty="0" smtClean="0"/>
                        <a:t>$157,816</a:t>
                      </a:r>
                      <a:endParaRPr lang="en-US" sz="800" dirty="0"/>
                    </a:p>
                  </a:txBody>
                  <a:tcPr/>
                </a:tc>
                <a:tc>
                  <a:txBody>
                    <a:bodyPr/>
                    <a:lstStyle/>
                    <a:p>
                      <a:pPr algn="ctr"/>
                      <a:r>
                        <a:rPr lang="en-US" sz="800" dirty="0" smtClean="0"/>
                        <a:t>$163,413</a:t>
                      </a:r>
                      <a:endParaRPr lang="en-US" sz="800" dirty="0"/>
                    </a:p>
                  </a:txBody>
                  <a:tcPr/>
                </a:tc>
              </a:tr>
              <a:tr h="370840">
                <a:tc>
                  <a:txBody>
                    <a:bodyPr/>
                    <a:lstStyle/>
                    <a:p>
                      <a:r>
                        <a:rPr lang="en-US" sz="800" dirty="0" smtClean="0"/>
                        <a:t>2014/23</a:t>
                      </a:r>
                      <a:endParaRPr lang="en-US" sz="800" dirty="0"/>
                    </a:p>
                  </a:txBody>
                  <a:tcPr/>
                </a:tc>
                <a:tc>
                  <a:txBody>
                    <a:bodyPr/>
                    <a:lstStyle/>
                    <a:p>
                      <a:pPr algn="ctr"/>
                      <a:r>
                        <a:rPr lang="en-US" sz="800" dirty="0" smtClean="0"/>
                        <a:t>65</a:t>
                      </a:r>
                      <a:endParaRPr lang="en-US" sz="800" dirty="0"/>
                    </a:p>
                  </a:txBody>
                  <a:tcPr/>
                </a:tc>
                <a:tc>
                  <a:txBody>
                    <a:bodyPr/>
                    <a:lstStyle/>
                    <a:p>
                      <a:pPr algn="ctr"/>
                      <a:r>
                        <a:rPr lang="en-US" sz="800" dirty="0" smtClean="0"/>
                        <a:t>$8,135</a:t>
                      </a:r>
                      <a:endParaRPr lang="en-US" sz="800" dirty="0"/>
                    </a:p>
                  </a:txBody>
                  <a:tcPr/>
                </a:tc>
                <a:tc>
                  <a:txBody>
                    <a:bodyPr/>
                    <a:lstStyle/>
                    <a:p>
                      <a:pPr algn="ctr"/>
                      <a:r>
                        <a:rPr lang="en-US" sz="800" dirty="0" smtClean="0"/>
                        <a:t>$152,407</a:t>
                      </a:r>
                      <a:endParaRPr lang="en-US" sz="800" dirty="0"/>
                    </a:p>
                  </a:txBody>
                  <a:tcPr/>
                </a:tc>
                <a:tc>
                  <a:txBody>
                    <a:bodyPr/>
                    <a:lstStyle/>
                    <a:p>
                      <a:pPr algn="ctr"/>
                      <a:r>
                        <a:rPr lang="en-US" sz="800" dirty="0" smtClean="0"/>
                        <a:t>62.84%</a:t>
                      </a:r>
                      <a:endParaRPr lang="en-US" sz="800" dirty="0"/>
                    </a:p>
                  </a:txBody>
                  <a:tcPr/>
                </a:tc>
                <a:tc>
                  <a:txBody>
                    <a:bodyPr/>
                    <a:lstStyle/>
                    <a:p>
                      <a:pPr algn="ctr"/>
                      <a:r>
                        <a:rPr lang="en-US" sz="800" dirty="0" smtClean="0"/>
                        <a:t>61.13%</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$872,347</a:t>
                      </a:r>
                      <a:endParaRPr lang="en-US" sz="800" dirty="0"/>
                    </a:p>
                  </a:txBody>
                  <a:tcPr/>
                </a:tc>
                <a:tc>
                  <a:txBody>
                    <a:bodyPr/>
                    <a:lstStyle/>
                    <a:p>
                      <a:pPr algn="ctr"/>
                      <a:r>
                        <a:rPr lang="en-US" sz="800" dirty="0" smtClean="0"/>
                        <a:t>$175,083</a:t>
                      </a:r>
                      <a:endParaRPr lang="en-US" sz="800" dirty="0"/>
                    </a:p>
                  </a:txBody>
                  <a:tcPr/>
                </a:tc>
                <a:tc>
                  <a:txBody>
                    <a:bodyPr/>
                    <a:lstStyle/>
                    <a:p>
                      <a:pPr algn="ctr"/>
                      <a:r>
                        <a:rPr lang="en-US" sz="800" dirty="0" smtClean="0"/>
                        <a:t>$173,842</a:t>
                      </a:r>
                      <a:endParaRPr lang="en-US" sz="800" dirty="0"/>
                    </a:p>
                  </a:txBody>
                  <a:tcPr/>
                </a:tc>
                <a:tc>
                  <a:txBody>
                    <a:bodyPr/>
                    <a:lstStyle/>
                    <a:p>
                      <a:pPr algn="ctr"/>
                      <a:r>
                        <a:rPr lang="en-US" sz="800" dirty="0" smtClean="0"/>
                        <a:t>$182,987</a:t>
                      </a:r>
                      <a:endParaRPr lang="en-US" sz="800" dirty="0"/>
                    </a:p>
                  </a:txBody>
                  <a:tcPr/>
                </a:tc>
              </a:tr>
              <a:tr h="370840">
                <a:tc>
                  <a:txBody>
                    <a:bodyPr/>
                    <a:lstStyle/>
                    <a:p>
                      <a:r>
                        <a:rPr lang="en-US" sz="800" dirty="0" smtClean="0"/>
                        <a:t>2015/24</a:t>
                      </a:r>
                      <a:endParaRPr lang="en-US" sz="800" dirty="0"/>
                    </a:p>
                  </a:txBody>
                  <a:tcPr/>
                </a:tc>
                <a:tc>
                  <a:txBody>
                    <a:bodyPr/>
                    <a:lstStyle/>
                    <a:p>
                      <a:pPr algn="ctr"/>
                      <a:r>
                        <a:rPr lang="en-US" sz="800" dirty="0" smtClean="0"/>
                        <a:t>66</a:t>
                      </a:r>
                      <a:endParaRPr lang="en-US" sz="800" dirty="0"/>
                    </a:p>
                  </a:txBody>
                  <a:tcPr/>
                </a:tc>
                <a:tc>
                  <a:txBody>
                    <a:bodyPr/>
                    <a:lstStyle/>
                    <a:p>
                      <a:pPr algn="ctr"/>
                      <a:r>
                        <a:rPr lang="en-US" sz="800" dirty="0" smtClean="0"/>
                        <a:t>$8,200</a:t>
                      </a:r>
                      <a:endParaRPr lang="en-US" sz="800" dirty="0"/>
                    </a:p>
                  </a:txBody>
                  <a:tcPr/>
                </a:tc>
                <a:tc>
                  <a:txBody>
                    <a:bodyPr/>
                    <a:lstStyle/>
                    <a:p>
                      <a:pPr algn="ctr"/>
                      <a:r>
                        <a:rPr lang="en-US" sz="800" dirty="0" smtClean="0"/>
                        <a:t>$160,607</a:t>
                      </a:r>
                      <a:endParaRPr lang="en-US" sz="800" dirty="0"/>
                    </a:p>
                  </a:txBody>
                  <a:tcPr/>
                </a:tc>
                <a:tc>
                  <a:txBody>
                    <a:bodyPr/>
                    <a:lstStyle/>
                    <a:p>
                      <a:pPr algn="ctr"/>
                      <a:r>
                        <a:rPr lang="en-US" sz="800" dirty="0" smtClean="0"/>
                        <a:t>46.94%</a:t>
                      </a:r>
                      <a:endParaRPr lang="en-US" sz="800" dirty="0"/>
                    </a:p>
                  </a:txBody>
                  <a:tcPr/>
                </a:tc>
                <a:tc>
                  <a:txBody>
                    <a:bodyPr/>
                    <a:lstStyle/>
                    <a:p>
                      <a:pPr algn="ctr"/>
                      <a:r>
                        <a:rPr lang="en-US" sz="800" dirty="0" smtClean="0"/>
                        <a:t>45.68%</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$841,815</a:t>
                      </a:r>
                      <a:endParaRPr lang="en-US" sz="800" dirty="0"/>
                    </a:p>
                  </a:txBody>
                  <a:tcPr/>
                </a:tc>
                <a:tc>
                  <a:txBody>
                    <a:bodyPr/>
                    <a:lstStyle/>
                    <a:p>
                      <a:pPr algn="ctr"/>
                      <a:r>
                        <a:rPr lang="en-US" sz="800" dirty="0" smtClean="0"/>
                        <a:t>$191,583</a:t>
                      </a:r>
                      <a:endParaRPr lang="en-US" sz="800" dirty="0"/>
                    </a:p>
                  </a:txBody>
                  <a:tcPr/>
                </a:tc>
                <a:tc>
                  <a:txBody>
                    <a:bodyPr/>
                    <a:lstStyle/>
                    <a:p>
                      <a:pPr algn="ctr"/>
                      <a:r>
                        <a:rPr lang="en-US" sz="800" dirty="0" smtClean="0"/>
                        <a:t>$190,734</a:t>
                      </a:r>
                      <a:endParaRPr lang="en-US" sz="800" dirty="0"/>
                    </a:p>
                  </a:txBody>
                  <a:tcPr/>
                </a:tc>
                <a:tc>
                  <a:txBody>
                    <a:bodyPr/>
                    <a:lstStyle/>
                    <a:p>
                      <a:pPr algn="ctr"/>
                      <a:r>
                        <a:rPr lang="en-US" sz="800" dirty="0" smtClean="0"/>
                        <a:t>$203,996</a:t>
                      </a:r>
                      <a:endParaRPr lang="en-US" sz="800" dirty="0"/>
                    </a:p>
                  </a:txBody>
                  <a:tcPr/>
                </a:tc>
              </a:tr>
              <a:tr h="370840">
                <a:tc>
                  <a:txBody>
                    <a:bodyPr/>
                    <a:lstStyle/>
                    <a:p>
                      <a:r>
                        <a:rPr lang="en-US" sz="800" dirty="0" smtClean="0"/>
                        <a:t>2016/25</a:t>
                      </a:r>
                      <a:endParaRPr lang="en-US" sz="800" dirty="0"/>
                    </a:p>
                  </a:txBody>
                  <a:tcPr/>
                </a:tc>
                <a:tc>
                  <a:txBody>
                    <a:bodyPr/>
                    <a:lstStyle/>
                    <a:p>
                      <a:pPr algn="ctr"/>
                      <a:r>
                        <a:rPr lang="en-US" sz="800" dirty="0" smtClean="0"/>
                        <a:t>67</a:t>
                      </a:r>
                      <a:endParaRPr lang="en-US" sz="800" dirty="0"/>
                    </a:p>
                  </a:txBody>
                  <a:tcPr/>
                </a:tc>
                <a:tc>
                  <a:txBody>
                    <a:bodyPr/>
                    <a:lstStyle/>
                    <a:p>
                      <a:pPr algn="ctr"/>
                      <a:r>
                        <a:rPr lang="en-US" sz="800" dirty="0" smtClean="0"/>
                        <a:t>$8,280</a:t>
                      </a:r>
                      <a:endParaRPr lang="en-US" sz="800" dirty="0"/>
                    </a:p>
                  </a:txBody>
                  <a:tcPr/>
                </a:tc>
                <a:tc>
                  <a:txBody>
                    <a:bodyPr/>
                    <a:lstStyle/>
                    <a:p>
                      <a:pPr algn="ctr"/>
                      <a:r>
                        <a:rPr lang="en-US" sz="800" dirty="0" smtClean="0"/>
                        <a:t>$168,887</a:t>
                      </a:r>
                      <a:endParaRPr lang="en-US" sz="800" dirty="0"/>
                    </a:p>
                  </a:txBody>
                  <a:tcPr/>
                </a:tc>
                <a:tc>
                  <a:txBody>
                    <a:bodyPr/>
                    <a:lstStyle/>
                    <a:p>
                      <a:pPr algn="ctr"/>
                      <a:r>
                        <a:rPr lang="en-US" sz="800" dirty="0" smtClean="0"/>
                        <a:t>37.21%</a:t>
                      </a:r>
                      <a:endParaRPr lang="en-US" sz="800" dirty="0"/>
                    </a:p>
                  </a:txBody>
                  <a:tcPr/>
                </a:tc>
                <a:tc>
                  <a:txBody>
                    <a:bodyPr/>
                    <a:lstStyle/>
                    <a:p>
                      <a:pPr algn="ctr"/>
                      <a:r>
                        <a:rPr lang="en-US" sz="800" dirty="0" smtClean="0"/>
                        <a:t>36.21%</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$812,351</a:t>
                      </a:r>
                      <a:endParaRPr lang="en-US" sz="800" dirty="0"/>
                    </a:p>
                  </a:txBody>
                  <a:tcPr/>
                </a:tc>
                <a:tc>
                  <a:txBody>
                    <a:bodyPr/>
                    <a:lstStyle/>
                    <a:p>
                      <a:pPr algn="ctr"/>
                      <a:r>
                        <a:rPr lang="en-US" sz="800" dirty="0" smtClean="0"/>
                        <a:t>$208,833</a:t>
                      </a:r>
                      <a:endParaRPr lang="en-US" sz="800" dirty="0"/>
                    </a:p>
                  </a:txBody>
                  <a:tcPr/>
                </a:tc>
                <a:tc>
                  <a:txBody>
                    <a:bodyPr/>
                    <a:lstStyle/>
                    <a:p>
                      <a:pPr algn="ctr"/>
                      <a:r>
                        <a:rPr lang="en-US" sz="800" dirty="0" smtClean="0"/>
                        <a:t>$208,550</a:t>
                      </a:r>
                      <a:endParaRPr lang="en-US" sz="800" dirty="0"/>
                    </a:p>
                  </a:txBody>
                  <a:tcPr/>
                </a:tc>
                <a:tc>
                  <a:txBody>
                    <a:bodyPr/>
                    <a:lstStyle/>
                    <a:p>
                      <a:pPr algn="ctr"/>
                      <a:r>
                        <a:rPr lang="en-US" sz="800" dirty="0" smtClean="0"/>
                        <a:t>$226,555</a:t>
                      </a:r>
                      <a:endParaRPr lang="en-US" sz="800" dirty="0"/>
                    </a:p>
                  </a:txBody>
                  <a:tcPr/>
                </a:tc>
              </a:tr>
              <a:tr h="370840">
                <a:tc>
                  <a:txBody>
                    <a:bodyPr/>
                    <a:lstStyle/>
                    <a:p>
                      <a:r>
                        <a:rPr lang="en-US" sz="800" dirty="0" smtClean="0"/>
                        <a:t>2021/30</a:t>
                      </a:r>
                      <a:endParaRPr lang="en-US" sz="800" dirty="0"/>
                    </a:p>
                  </a:txBody>
                  <a:tcPr/>
                </a:tc>
                <a:tc>
                  <a:txBody>
                    <a:bodyPr/>
                    <a:lstStyle/>
                    <a:p>
                      <a:pPr algn="ctr"/>
                      <a:r>
                        <a:rPr lang="en-US" sz="800" dirty="0" smtClean="0"/>
                        <a:t>72</a:t>
                      </a:r>
                      <a:endParaRPr lang="en-US" sz="800" dirty="0"/>
                    </a:p>
                  </a:txBody>
                  <a:tcPr/>
                </a:tc>
                <a:tc>
                  <a:txBody>
                    <a:bodyPr/>
                    <a:lstStyle/>
                    <a:p>
                      <a:pPr algn="ctr"/>
                      <a:r>
                        <a:rPr lang="en-US" sz="800" dirty="0" smtClean="0"/>
                        <a:t>$7,752</a:t>
                      </a:r>
                      <a:endParaRPr lang="en-US" sz="800" dirty="0"/>
                    </a:p>
                  </a:txBody>
                  <a:tcPr/>
                </a:tc>
                <a:tc>
                  <a:txBody>
                    <a:bodyPr/>
                    <a:lstStyle/>
                    <a:p>
                      <a:pPr algn="ctr"/>
                      <a:r>
                        <a:rPr lang="en-US" sz="800" dirty="0" smtClean="0"/>
                        <a:t>$210,156</a:t>
                      </a:r>
                      <a:endParaRPr lang="en-US" sz="800" dirty="0"/>
                    </a:p>
                  </a:txBody>
                  <a:tcPr/>
                </a:tc>
                <a:tc>
                  <a:txBody>
                    <a:bodyPr/>
                    <a:lstStyle/>
                    <a:p>
                      <a:pPr algn="ctr"/>
                      <a:r>
                        <a:rPr lang="en-US" sz="800" dirty="0" smtClean="0"/>
                        <a:t>17.44%</a:t>
                      </a:r>
                      <a:endParaRPr lang="en-US" sz="800" dirty="0"/>
                    </a:p>
                  </a:txBody>
                  <a:tcPr/>
                </a:tc>
                <a:tc>
                  <a:txBody>
                    <a:bodyPr/>
                    <a:lstStyle/>
                    <a:p>
                      <a:pPr algn="ctr"/>
                      <a:r>
                        <a:rPr lang="en-US" sz="800" dirty="0" smtClean="0"/>
                        <a:t>16.94%</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$679,799</a:t>
                      </a:r>
                      <a:endParaRPr lang="en-US" sz="800" dirty="0"/>
                    </a:p>
                  </a:txBody>
                  <a:tcPr/>
                </a:tc>
                <a:tc>
                  <a:txBody>
                    <a:bodyPr/>
                    <a:lstStyle/>
                    <a:p>
                      <a:pPr algn="ctr"/>
                      <a:r>
                        <a:rPr lang="en-US" sz="800" dirty="0" smtClean="0"/>
                        <a:t>$301,368</a:t>
                      </a:r>
                      <a:endParaRPr lang="en-US" sz="800" dirty="0"/>
                    </a:p>
                  </a:txBody>
                  <a:tcPr/>
                </a:tc>
                <a:tc>
                  <a:txBody>
                    <a:bodyPr/>
                    <a:lstStyle/>
                    <a:p>
                      <a:pPr algn="ctr"/>
                      <a:r>
                        <a:rPr lang="en-US" sz="800" dirty="0" smtClean="0"/>
                        <a:t>$311,860</a:t>
                      </a:r>
                      <a:endParaRPr lang="en-US" sz="800" dirty="0"/>
                    </a:p>
                  </a:txBody>
                  <a:tcPr/>
                </a:tc>
                <a:tc>
                  <a:txBody>
                    <a:bodyPr/>
                    <a:lstStyle/>
                    <a:p>
                      <a:pPr algn="ctr"/>
                      <a:r>
                        <a:rPr lang="en-US" sz="800" dirty="0" smtClean="0"/>
                        <a:t>$365,340</a:t>
                      </a:r>
                      <a:endParaRPr lang="en-US" sz="800" dirty="0"/>
                    </a:p>
                  </a:txBody>
                  <a:tcPr/>
                </a:tc>
              </a:tr>
              <a:tr h="370840">
                <a:tc>
                  <a:txBody>
                    <a:bodyPr/>
                    <a:lstStyle/>
                    <a:p>
                      <a:r>
                        <a:rPr lang="en-US" sz="800" dirty="0" smtClean="0"/>
                        <a:t>2026/35</a:t>
                      </a:r>
                      <a:endParaRPr lang="en-US" sz="800" dirty="0"/>
                    </a:p>
                  </a:txBody>
                  <a:tcPr/>
                </a:tc>
                <a:tc>
                  <a:txBody>
                    <a:bodyPr/>
                    <a:lstStyle/>
                    <a:p>
                      <a:pPr algn="ctr"/>
                      <a:r>
                        <a:rPr lang="en-US" sz="800" dirty="0" smtClean="0"/>
                        <a:t>77</a:t>
                      </a:r>
                      <a:endParaRPr lang="en-US" sz="800" dirty="0"/>
                    </a:p>
                  </a:txBody>
                  <a:tcPr/>
                </a:tc>
                <a:tc>
                  <a:txBody>
                    <a:bodyPr/>
                    <a:lstStyle/>
                    <a:p>
                      <a:pPr algn="ctr"/>
                      <a:r>
                        <a:rPr lang="en-US" sz="800" dirty="0" smtClean="0"/>
                        <a:t>$5,157</a:t>
                      </a:r>
                      <a:endParaRPr lang="en-US" sz="800" dirty="0"/>
                    </a:p>
                  </a:txBody>
                  <a:tcPr/>
                </a:tc>
                <a:tc>
                  <a:txBody>
                    <a:bodyPr/>
                    <a:lstStyle/>
                    <a:p>
                      <a:pPr algn="ctr"/>
                      <a:r>
                        <a:rPr lang="en-US" sz="800" dirty="0" smtClean="0"/>
                        <a:t>$241,362</a:t>
                      </a:r>
                      <a:endParaRPr lang="en-US" sz="800" dirty="0"/>
                    </a:p>
                  </a:txBody>
                  <a:tcPr/>
                </a:tc>
                <a:tc>
                  <a:txBody>
                    <a:bodyPr/>
                    <a:lstStyle/>
                    <a:p>
                      <a:pPr algn="ctr"/>
                      <a:r>
                        <a:rPr lang="en-US" sz="800" dirty="0" smtClean="0"/>
                        <a:t>10.92%</a:t>
                      </a:r>
                      <a:endParaRPr lang="en-US" sz="800" dirty="0"/>
                    </a:p>
                  </a:txBody>
                  <a:tcPr/>
                </a:tc>
                <a:tc>
                  <a:txBody>
                    <a:bodyPr/>
                    <a:lstStyle/>
                    <a:p>
                      <a:pPr algn="ctr"/>
                      <a:r>
                        <a:rPr lang="en-US" sz="800" dirty="0" smtClean="0"/>
                        <a:t>10.63%</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$568,875</a:t>
                      </a:r>
                      <a:endParaRPr lang="en-US" sz="800" dirty="0"/>
                    </a:p>
                  </a:txBody>
                  <a:tcPr/>
                </a:tc>
                <a:tc>
                  <a:txBody>
                    <a:bodyPr/>
                    <a:lstStyle/>
                    <a:p>
                      <a:pPr algn="ctr"/>
                      <a:r>
                        <a:rPr lang="en-US" sz="800" dirty="0" smtClean="0"/>
                        <a:t>$398,021</a:t>
                      </a:r>
                      <a:endParaRPr lang="en-US" sz="800" dirty="0"/>
                    </a:p>
                  </a:txBody>
                  <a:tcPr/>
                </a:tc>
                <a:tc>
                  <a:txBody>
                    <a:bodyPr/>
                    <a:lstStyle/>
                    <a:p>
                      <a:pPr algn="ctr"/>
                      <a:r>
                        <a:rPr lang="en-US" sz="800" dirty="0" smtClean="0"/>
                        <a:t>$432,803</a:t>
                      </a:r>
                      <a:endParaRPr lang="en-US" sz="800" dirty="0"/>
                    </a:p>
                  </a:txBody>
                  <a:tcPr/>
                </a:tc>
                <a:tc>
                  <a:txBody>
                    <a:bodyPr/>
                    <a:lstStyle/>
                    <a:p>
                      <a:pPr algn="ctr"/>
                      <a:r>
                        <a:rPr lang="en-US" sz="800" dirty="0" smtClean="0"/>
                        <a:t>$548,726</a:t>
                      </a:r>
                      <a:endParaRPr lang="en-US" sz="800" dirty="0"/>
                    </a:p>
                  </a:txBody>
                  <a:tcPr/>
                </a:tc>
              </a:tr>
              <a:tr h="370840">
                <a:tc>
                  <a:txBody>
                    <a:bodyPr/>
                    <a:lstStyle/>
                    <a:p>
                      <a:r>
                        <a:rPr lang="en-US" sz="800" dirty="0" smtClean="0"/>
                        <a:t>2031/40</a:t>
                      </a:r>
                      <a:endParaRPr lang="en-US" sz="800" dirty="0"/>
                    </a:p>
                  </a:txBody>
                  <a:tcPr/>
                </a:tc>
                <a:tc>
                  <a:txBody>
                    <a:bodyPr/>
                    <a:lstStyle/>
                    <a:p>
                      <a:pPr algn="ctr"/>
                      <a:r>
                        <a:rPr lang="en-US" sz="800" dirty="0" smtClean="0"/>
                        <a:t>82</a:t>
                      </a:r>
                      <a:endParaRPr lang="en-US" sz="800" dirty="0"/>
                    </a:p>
                  </a:txBody>
                  <a:tcPr/>
                </a:tc>
                <a:tc>
                  <a:txBody>
                    <a:bodyPr/>
                    <a:lstStyle/>
                    <a:p>
                      <a:pPr algn="ctr"/>
                      <a:r>
                        <a:rPr lang="en-US" sz="800" dirty="0" smtClean="0"/>
                        <a:t>$4,122</a:t>
                      </a:r>
                      <a:endParaRPr lang="en-US" sz="800" dirty="0"/>
                    </a:p>
                  </a:txBody>
                  <a:tcPr/>
                </a:tc>
                <a:tc>
                  <a:txBody>
                    <a:bodyPr/>
                    <a:lstStyle/>
                    <a:p>
                      <a:pPr algn="ctr"/>
                      <a:r>
                        <a:rPr lang="en-US" sz="800" dirty="0" smtClean="0"/>
                        <a:t>$262,973</a:t>
                      </a:r>
                      <a:endParaRPr lang="en-US" sz="800" dirty="0"/>
                    </a:p>
                  </a:txBody>
                  <a:tcPr/>
                </a:tc>
                <a:tc>
                  <a:txBody>
                    <a:bodyPr/>
                    <a:lstStyle/>
                    <a:p>
                      <a:pPr algn="ctr"/>
                      <a:r>
                        <a:rPr lang="en-US" sz="800" dirty="0" smtClean="0"/>
                        <a:t>7.78%</a:t>
                      </a:r>
                      <a:endParaRPr lang="en-US" sz="800" dirty="0"/>
                    </a:p>
                  </a:txBody>
                  <a:tcPr/>
                </a:tc>
                <a:tc>
                  <a:txBody>
                    <a:bodyPr/>
                    <a:lstStyle/>
                    <a:p>
                      <a:pPr algn="ctr"/>
                      <a:r>
                        <a:rPr lang="en-US" sz="800" dirty="0" smtClean="0"/>
                        <a:t>7.62%</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$476,051</a:t>
                      </a:r>
                      <a:endParaRPr lang="en-US" sz="800" dirty="0"/>
                    </a:p>
                  </a:txBody>
                  <a:tcPr/>
                </a:tc>
                <a:tc>
                  <a:txBody>
                    <a:bodyPr/>
                    <a:lstStyle/>
                    <a:p>
                      <a:pPr algn="ctr"/>
                      <a:r>
                        <a:rPr lang="en-US" sz="800" dirty="0" smtClean="0"/>
                        <a:t>$486,453</a:t>
                      </a:r>
                      <a:endParaRPr lang="en-US" sz="800" dirty="0"/>
                    </a:p>
                  </a:txBody>
                  <a:tcPr/>
                </a:tc>
                <a:tc>
                  <a:txBody>
                    <a:bodyPr/>
                    <a:lstStyle/>
                    <a:p>
                      <a:pPr algn="ctr"/>
                      <a:r>
                        <a:rPr lang="en-US" sz="800" dirty="0" smtClean="0"/>
                        <a:t>$576,342</a:t>
                      </a:r>
                      <a:endParaRPr lang="en-US" sz="800" dirty="0"/>
                    </a:p>
                  </a:txBody>
                  <a:tcPr/>
                </a:tc>
                <a:tc>
                  <a:txBody>
                    <a:bodyPr/>
                    <a:lstStyle/>
                    <a:p>
                      <a:pPr algn="ctr"/>
                      <a:r>
                        <a:rPr lang="en-US" sz="800" dirty="0" smtClean="0"/>
                        <a:t>$794,589</a:t>
                      </a:r>
                      <a:endParaRPr lang="en-US" sz="800" dirty="0"/>
                    </a:p>
                  </a:txBody>
                  <a:tcPr/>
                </a:tc>
              </a:tr>
              <a:tr h="370840">
                <a:tc>
                  <a:txBody>
                    <a:bodyPr/>
                    <a:lstStyle/>
                    <a:p>
                      <a:r>
                        <a:rPr lang="en-US" sz="800" dirty="0" smtClean="0"/>
                        <a:t>2036/45</a:t>
                      </a:r>
                      <a:endParaRPr lang="en-US" sz="800" dirty="0"/>
                    </a:p>
                  </a:txBody>
                  <a:tcPr/>
                </a:tc>
                <a:tc>
                  <a:txBody>
                    <a:bodyPr/>
                    <a:lstStyle/>
                    <a:p>
                      <a:pPr algn="ctr"/>
                      <a:r>
                        <a:rPr lang="en-US" sz="800" dirty="0" smtClean="0"/>
                        <a:t>87</a:t>
                      </a:r>
                      <a:endParaRPr lang="en-US" sz="800" dirty="0"/>
                    </a:p>
                  </a:txBody>
                  <a:tcPr/>
                </a:tc>
                <a:tc>
                  <a:txBody>
                    <a:bodyPr/>
                    <a:lstStyle/>
                    <a:p>
                      <a:pPr algn="ctr"/>
                      <a:r>
                        <a:rPr lang="en-US" sz="800" dirty="0" smtClean="0"/>
                        <a:t>$6,757</a:t>
                      </a:r>
                      <a:endParaRPr lang="en-US" sz="800" dirty="0"/>
                    </a:p>
                  </a:txBody>
                  <a:tcPr/>
                </a:tc>
                <a:tc>
                  <a:txBody>
                    <a:bodyPr/>
                    <a:lstStyle/>
                    <a:p>
                      <a:pPr algn="ctr"/>
                      <a:r>
                        <a:rPr lang="en-US" sz="800" dirty="0" smtClean="0"/>
                        <a:t>$268,450</a:t>
                      </a:r>
                      <a:endParaRPr lang="en-US" sz="800" dirty="0"/>
                    </a:p>
                  </a:txBody>
                  <a:tcPr/>
                </a:tc>
                <a:tc>
                  <a:txBody>
                    <a:bodyPr/>
                    <a:lstStyle/>
                    <a:p>
                      <a:pPr algn="ctr"/>
                      <a:r>
                        <a:rPr lang="en-US" sz="800" dirty="0" smtClean="0"/>
                        <a:t>5.91%</a:t>
                      </a:r>
                      <a:endParaRPr lang="en-US" sz="800" dirty="0"/>
                    </a:p>
                  </a:txBody>
                  <a:tcPr/>
                </a:tc>
                <a:tc>
                  <a:txBody>
                    <a:bodyPr/>
                    <a:lstStyle/>
                    <a:p>
                      <a:pPr algn="ctr"/>
                      <a:r>
                        <a:rPr lang="en-US" sz="800" dirty="0" smtClean="0"/>
                        <a:t>5.85%</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$398,373</a:t>
                      </a:r>
                      <a:endParaRPr lang="en-US" sz="800" dirty="0"/>
                    </a:p>
                  </a:txBody>
                  <a:tcPr/>
                </a:tc>
                <a:tc>
                  <a:txBody>
                    <a:bodyPr/>
                    <a:lstStyle/>
                    <a:p>
                      <a:pPr algn="ctr"/>
                      <a:r>
                        <a:rPr lang="en-US" sz="800" dirty="0" smtClean="0"/>
                        <a:t>$557,748</a:t>
                      </a:r>
                      <a:endParaRPr lang="en-US" sz="800" dirty="0"/>
                    </a:p>
                  </a:txBody>
                  <a:tcPr/>
                </a:tc>
                <a:tc>
                  <a:txBody>
                    <a:bodyPr/>
                    <a:lstStyle/>
                    <a:p>
                      <a:pPr algn="ctr"/>
                      <a:r>
                        <a:rPr lang="en-US" sz="800" dirty="0" smtClean="0"/>
                        <a:t>$763,391</a:t>
                      </a:r>
                      <a:endParaRPr lang="en-US" sz="800" dirty="0"/>
                    </a:p>
                  </a:txBody>
                  <a:tcPr/>
                </a:tc>
                <a:tc>
                  <a:txBody>
                    <a:bodyPr/>
                    <a:lstStyle/>
                    <a:p>
                      <a:pPr algn="ctr"/>
                      <a:r>
                        <a:rPr lang="en-US" sz="800" dirty="0" smtClean="0"/>
                        <a:t>$1,143,269</a:t>
                      </a:r>
                      <a:endParaRPr lang="en-US" sz="800" dirty="0"/>
                    </a:p>
                  </a:txBody>
                  <a:tcPr/>
                </a:tc>
              </a:tr>
              <a:tr h="370840">
                <a:tc>
                  <a:txBody>
                    <a:bodyPr/>
                    <a:lstStyle/>
                    <a:p>
                      <a:r>
                        <a:rPr lang="en-US" sz="800" dirty="0" smtClean="0"/>
                        <a:t>2041/50</a:t>
                      </a:r>
                      <a:endParaRPr lang="en-US" sz="800" dirty="0"/>
                    </a:p>
                  </a:txBody>
                  <a:tcPr/>
                </a:tc>
                <a:tc>
                  <a:txBody>
                    <a:bodyPr/>
                    <a:lstStyle/>
                    <a:p>
                      <a:pPr algn="ctr"/>
                      <a:r>
                        <a:rPr lang="en-US" sz="800" dirty="0" smtClean="0"/>
                        <a:t>92</a:t>
                      </a:r>
                      <a:endParaRPr lang="en-US" sz="800" dirty="0"/>
                    </a:p>
                  </a:txBody>
                  <a:tcPr/>
                </a:tc>
                <a:tc>
                  <a:txBody>
                    <a:bodyPr/>
                    <a:lstStyle/>
                    <a:p>
                      <a:pPr algn="ctr"/>
                      <a:r>
                        <a:rPr lang="en-US" sz="800" dirty="0" smtClean="0"/>
                        <a:t>$19,570</a:t>
                      </a:r>
                      <a:endParaRPr lang="en-US" sz="800" dirty="0"/>
                    </a:p>
                  </a:txBody>
                  <a:tcPr/>
                </a:tc>
                <a:tc>
                  <a:txBody>
                    <a:bodyPr/>
                    <a:lstStyle/>
                    <a:p>
                      <a:pPr algn="ctr"/>
                      <a:r>
                        <a:rPr lang="en-US" sz="800" dirty="0" smtClean="0"/>
                        <a:t>$358,130</a:t>
                      </a:r>
                      <a:endParaRPr lang="en-US" sz="800" dirty="0"/>
                    </a:p>
                  </a:txBody>
                  <a:tcPr/>
                </a:tc>
                <a:tc>
                  <a:txBody>
                    <a:bodyPr/>
                    <a:lstStyle/>
                    <a:p>
                      <a:pPr algn="ctr"/>
                      <a:r>
                        <a:rPr lang="en-US" sz="800" dirty="0" smtClean="0"/>
                        <a:t>4.47%</a:t>
                      </a:r>
                      <a:endParaRPr lang="en-US" sz="800" dirty="0"/>
                    </a:p>
                  </a:txBody>
                  <a:tcPr/>
                </a:tc>
                <a:tc>
                  <a:txBody>
                    <a:bodyPr/>
                    <a:lstStyle/>
                    <a:p>
                      <a:pPr algn="ctr"/>
                      <a:r>
                        <a:rPr lang="en-US" sz="800" dirty="0" smtClean="0"/>
                        <a:t>4.57%</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$333,370</a:t>
                      </a:r>
                      <a:endParaRPr lang="en-US" sz="800" dirty="0"/>
                    </a:p>
                  </a:txBody>
                  <a:tcPr/>
                </a:tc>
                <a:tc>
                  <a:txBody>
                    <a:bodyPr/>
                    <a:lstStyle/>
                    <a:p>
                      <a:pPr algn="ctr"/>
                      <a:r>
                        <a:rPr lang="en-US" sz="800" dirty="0" smtClean="0"/>
                        <a:t>$614,853</a:t>
                      </a:r>
                      <a:endParaRPr lang="en-US" sz="800" dirty="0"/>
                    </a:p>
                  </a:txBody>
                  <a:tcPr/>
                </a:tc>
                <a:tc>
                  <a:txBody>
                    <a:bodyPr/>
                    <a:lstStyle/>
                    <a:p>
                      <a:pPr algn="ctr"/>
                      <a:r>
                        <a:rPr lang="en-US" sz="800" dirty="0" smtClean="0"/>
                        <a:t>$1,049,809</a:t>
                      </a:r>
                      <a:endParaRPr lang="en-US" sz="800" dirty="0"/>
                    </a:p>
                  </a:txBody>
                  <a:tcPr/>
                </a:tc>
                <a:tc>
                  <a:txBody>
                    <a:bodyPr/>
                    <a:lstStyle/>
                    <a:p>
                      <a:pPr algn="ctr"/>
                      <a:r>
                        <a:rPr lang="en-US" sz="800" dirty="0" smtClean="0"/>
                        <a:t>$1,681,477</a:t>
                      </a:r>
                      <a:endParaRPr lang="en-US" sz="800" dirty="0"/>
                    </a:p>
                  </a:txBody>
                  <a:tcPr/>
                </a:tc>
              </a:tr>
              <a:tr h="370840">
                <a:tc>
                  <a:txBody>
                    <a:bodyPr/>
                    <a:lstStyle/>
                    <a:p>
                      <a:r>
                        <a:rPr lang="en-US" sz="800" dirty="0" smtClean="0"/>
                        <a:t>2046/55</a:t>
                      </a:r>
                      <a:endParaRPr lang="en-US" sz="800" dirty="0"/>
                    </a:p>
                  </a:txBody>
                  <a:tcPr/>
                </a:tc>
                <a:tc>
                  <a:txBody>
                    <a:bodyPr/>
                    <a:lstStyle/>
                    <a:p>
                      <a:pPr algn="ctr"/>
                      <a:r>
                        <a:rPr lang="en-US" sz="800" dirty="0" smtClean="0"/>
                        <a:t>97</a:t>
                      </a:r>
                      <a:endParaRPr lang="en-US" sz="800" dirty="0"/>
                    </a:p>
                  </a:txBody>
                  <a:tcPr/>
                </a:tc>
                <a:tc>
                  <a:txBody>
                    <a:bodyPr/>
                    <a:lstStyle/>
                    <a:p>
                      <a:pPr algn="ctr"/>
                      <a:r>
                        <a:rPr lang="en-US" sz="800" dirty="0" smtClean="0"/>
                        <a:t>$74,760</a:t>
                      </a:r>
                      <a:endParaRPr lang="en-US" sz="800" dirty="0"/>
                    </a:p>
                  </a:txBody>
                  <a:tcPr/>
                </a:tc>
                <a:tc>
                  <a:txBody>
                    <a:bodyPr/>
                    <a:lstStyle/>
                    <a:p>
                      <a:pPr algn="ctr"/>
                      <a:r>
                        <a:rPr lang="en-US" sz="800" dirty="0" smtClean="0"/>
                        <a:t>$569,230</a:t>
                      </a:r>
                      <a:endParaRPr lang="en-US" sz="800" dirty="0"/>
                    </a:p>
                  </a:txBody>
                  <a:tcPr/>
                </a:tc>
                <a:tc>
                  <a:txBody>
                    <a:bodyPr/>
                    <a:lstStyle/>
                    <a:p>
                      <a:pPr algn="ctr"/>
                      <a:r>
                        <a:rPr lang="en-US" sz="800" dirty="0" smtClean="0"/>
                        <a:t>2.76%</a:t>
                      </a:r>
                      <a:endParaRPr lang="en-US" sz="800" dirty="0"/>
                    </a:p>
                  </a:txBody>
                  <a:tcPr/>
                </a:tc>
                <a:tc>
                  <a:txBody>
                    <a:bodyPr/>
                    <a:lstStyle/>
                    <a:p>
                      <a:pPr algn="ctr"/>
                      <a:r>
                        <a:rPr lang="en-US" sz="800" dirty="0" smtClean="0"/>
                        <a:t>3.27%</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$278,974</a:t>
                      </a:r>
                      <a:endParaRPr lang="en-US" sz="800" dirty="0"/>
                    </a:p>
                  </a:txBody>
                  <a:tcPr/>
                </a:tc>
                <a:tc>
                  <a:txBody>
                    <a:bodyPr/>
                    <a:lstStyle/>
                    <a:p>
                      <a:pPr algn="ctr"/>
                      <a:r>
                        <a:rPr lang="en-US" sz="800" dirty="0" smtClean="0"/>
                        <a:t>$683,853</a:t>
                      </a:r>
                      <a:endParaRPr lang="en-US" sz="800" dirty="0"/>
                    </a:p>
                  </a:txBody>
                  <a:tcPr/>
                </a:tc>
                <a:tc>
                  <a:txBody>
                    <a:bodyPr/>
                    <a:lstStyle/>
                    <a:p>
                      <a:pPr algn="ctr"/>
                      <a:r>
                        <a:rPr lang="en-US" sz="800" dirty="0" smtClean="0"/>
                        <a:t>$1,566,161</a:t>
                      </a:r>
                      <a:endParaRPr lang="en-US" sz="800" dirty="0"/>
                    </a:p>
                  </a:txBody>
                  <a:tcPr/>
                </a:tc>
                <a:tc>
                  <a:txBody>
                    <a:bodyPr/>
                    <a:lstStyle/>
                    <a:p>
                      <a:pPr algn="ctr"/>
                      <a:r>
                        <a:rPr lang="en-US" sz="800" dirty="0" smtClean="0"/>
                        <a:t>$2,591,120</a:t>
                      </a:r>
                      <a:endParaRPr lang="en-US" sz="800" dirty="0"/>
                    </a:p>
                  </a:txBody>
                  <a:tcPr/>
                </a:tc>
              </a:tr>
              <a:tr h="370840">
                <a:tc>
                  <a:txBody>
                    <a:bodyPr/>
                    <a:lstStyle/>
                    <a:p>
                      <a:r>
                        <a:rPr lang="en-US" sz="800" dirty="0" smtClean="0"/>
                        <a:t>2048/57</a:t>
                      </a:r>
                      <a:endParaRPr lang="en-US" sz="800" dirty="0"/>
                    </a:p>
                  </a:txBody>
                  <a:tcPr/>
                </a:tc>
                <a:tc>
                  <a:txBody>
                    <a:bodyPr/>
                    <a:lstStyle/>
                    <a:p>
                      <a:pPr algn="ctr"/>
                      <a:r>
                        <a:rPr lang="en-US" sz="800" dirty="0" smtClean="0"/>
                        <a:t>99</a:t>
                      </a:r>
                      <a:endParaRPr lang="en-US" sz="800" dirty="0"/>
                    </a:p>
                  </a:txBody>
                  <a:tcPr/>
                </a:tc>
                <a:tc>
                  <a:txBody>
                    <a:bodyPr/>
                    <a:lstStyle/>
                    <a:p>
                      <a:pPr algn="ctr"/>
                      <a:r>
                        <a:rPr lang="en-US" sz="800" dirty="0" smtClean="0"/>
                        <a:t>-$4,403</a:t>
                      </a:r>
                      <a:endParaRPr lang="en-US" sz="800" dirty="0"/>
                    </a:p>
                  </a:txBody>
                  <a:tcPr/>
                </a:tc>
                <a:tc>
                  <a:txBody>
                    <a:bodyPr/>
                    <a:lstStyle/>
                    <a:p>
                      <a:pPr algn="ctr"/>
                      <a:r>
                        <a:rPr lang="en-US" sz="800" dirty="0" smtClean="0"/>
                        <a:t>$657,482</a:t>
                      </a:r>
                      <a:endParaRPr lang="en-US" sz="800" dirty="0"/>
                    </a:p>
                  </a:txBody>
                  <a:tcPr/>
                </a:tc>
                <a:tc>
                  <a:txBody>
                    <a:bodyPr/>
                    <a:lstStyle/>
                    <a:p>
                      <a:pPr algn="ctr"/>
                      <a:r>
                        <a:rPr lang="en-US" sz="800" dirty="0" smtClean="0"/>
                        <a:t>2.09%</a:t>
                      </a:r>
                      <a:endParaRPr lang="en-US" sz="800" dirty="0"/>
                    </a:p>
                  </a:txBody>
                  <a:tcPr/>
                </a:tc>
                <a:tc>
                  <a:txBody>
                    <a:bodyPr/>
                    <a:lstStyle/>
                    <a:p>
                      <a:pPr algn="ctr"/>
                      <a:r>
                        <a:rPr lang="en-US" sz="800" dirty="0" smtClean="0"/>
                        <a:t>2.14%</a:t>
                      </a:r>
                      <a:endParaRPr lang="en-US" sz="800" dirty="0"/>
                    </a:p>
                  </a:txBody>
                  <a:tcPr/>
                </a:tc>
                <a:tc>
                  <a:txBody>
                    <a:bodyPr/>
                    <a:lstStyle/>
                    <a:p>
                      <a:pPr algn="ctr"/>
                      <a:r>
                        <a:rPr lang="en-US" sz="800" dirty="0" smtClean="0"/>
                        <a:t>$970,750</a:t>
                      </a:r>
                      <a:endParaRPr lang="en-US" sz="800" dirty="0"/>
                    </a:p>
                  </a:txBody>
                  <a:tcPr/>
                </a:tc>
                <a:tc>
                  <a:txBody>
                    <a:bodyPr/>
                    <a:lstStyle/>
                    <a:p>
                      <a:pPr algn="ctr"/>
                      <a:r>
                        <a:rPr lang="en-US" sz="800" dirty="0" smtClean="0"/>
                        <a:t>$259,787</a:t>
                      </a:r>
                      <a:endParaRPr lang="en-US" sz="800" dirty="0"/>
                    </a:p>
                  </a:txBody>
                  <a:tcPr/>
                </a:tc>
                <a:tc>
                  <a:txBody>
                    <a:bodyPr/>
                    <a:lstStyle/>
                    <a:p>
                      <a:pPr algn="ctr"/>
                      <a:r>
                        <a:rPr lang="en-US" sz="800" dirty="0" smtClean="0"/>
                        <a:t>$739,353</a:t>
                      </a:r>
                      <a:endParaRPr lang="en-US" sz="800" dirty="0"/>
                    </a:p>
                  </a:txBody>
                  <a:tcPr/>
                </a:tc>
                <a:tc>
                  <a:txBody>
                    <a:bodyPr/>
                    <a:lstStyle/>
                    <a:p>
                      <a:pPr algn="ctr"/>
                      <a:r>
                        <a:rPr lang="en-US" sz="800" dirty="0" smtClean="0"/>
                        <a:t>$1,819,577</a:t>
                      </a:r>
                      <a:endParaRPr lang="en-US" sz="800" dirty="0"/>
                    </a:p>
                  </a:txBody>
                  <a:tcPr/>
                </a:tc>
                <a:tc>
                  <a:txBody>
                    <a:bodyPr/>
                    <a:lstStyle/>
                    <a:p>
                      <a:pPr algn="ctr"/>
                      <a:r>
                        <a:rPr lang="en-US" sz="800" dirty="0" smtClean="0"/>
                        <a:t>$3,061,311</a:t>
                      </a:r>
                      <a:endParaRPr lang="en-US" sz="800" dirty="0"/>
                    </a:p>
                  </a:txBody>
                  <a:tcPr/>
                </a:tc>
              </a:tr>
            </a:tbl>
          </a:graphicData>
        </a:graphic>
      </p:graphicFrame>
      <p:sp>
        <p:nvSpPr>
          <p:cNvPr id="168120" name="Rectangle 64"/>
          <p:cNvSpPr>
            <a:spLocks noChangeArrowheads="1"/>
          </p:cNvSpPr>
          <p:nvPr/>
        </p:nvSpPr>
        <p:spPr bwMode="auto">
          <a:xfrm>
            <a:off x="76200" y="304800"/>
            <a:ext cx="3419475" cy="447675"/>
          </a:xfrm>
          <a:prstGeom prst="rect">
            <a:avLst/>
          </a:prstGeom>
          <a:solidFill>
            <a:schemeClr val="accent1"/>
          </a:solidFill>
          <a:ln w="9525" algn="ctr">
            <a:solidFill>
              <a:schemeClr val="tx1"/>
            </a:solidFill>
            <a:round/>
            <a:headEnd/>
            <a:tailEnd/>
          </a:ln>
        </p:spPr>
        <p:txBody>
          <a:bodyPr/>
          <a:lstStyle/>
          <a:p>
            <a:pPr algn="ctr"/>
            <a:r>
              <a:rPr lang="en-US" sz="1100">
                <a:latin typeface="Calibri" pitchFamily="34" charset="0"/>
              </a:rPr>
              <a:t>Showing initial cash value plus reduced premiums from carrier projection to facilitate rate of return analysis</a:t>
            </a:r>
          </a:p>
        </p:txBody>
      </p:sp>
      <p:sp>
        <p:nvSpPr>
          <p:cNvPr id="168121" name="Rectangle 65"/>
          <p:cNvSpPr>
            <a:spLocks noChangeArrowheads="1"/>
          </p:cNvSpPr>
          <p:nvPr/>
        </p:nvSpPr>
        <p:spPr bwMode="auto">
          <a:xfrm>
            <a:off x="5040313" y="304800"/>
            <a:ext cx="4103687" cy="447675"/>
          </a:xfrm>
          <a:prstGeom prst="rect">
            <a:avLst/>
          </a:prstGeom>
          <a:solidFill>
            <a:schemeClr val="accent1"/>
          </a:solidFill>
          <a:ln w="9525" algn="ctr">
            <a:solidFill>
              <a:schemeClr val="tx1"/>
            </a:solidFill>
            <a:round/>
            <a:headEnd/>
            <a:tailEnd/>
          </a:ln>
        </p:spPr>
        <p:txBody>
          <a:bodyPr/>
          <a:lstStyle/>
          <a:p>
            <a:pPr algn="ctr"/>
            <a:r>
              <a:rPr lang="en-US" sz="1100">
                <a:latin typeface="Calibri" pitchFamily="34" charset="0"/>
              </a:rPr>
              <a:t>Investing surrender value from policy year 20 plus any future contributions in alternative investment – assumes after tax return</a:t>
            </a:r>
          </a:p>
        </p:txBody>
      </p:sp>
      <p:sp>
        <p:nvSpPr>
          <p:cNvPr id="6" name="Rectangle 2"/>
          <p:cNvSpPr txBox="1">
            <a:spLocks noChangeArrowheads="1"/>
          </p:cNvSpPr>
          <p:nvPr/>
        </p:nvSpPr>
        <p:spPr>
          <a:xfrm>
            <a:off x="0" y="0"/>
            <a:ext cx="9144000" cy="304800"/>
          </a:xfrm>
          <a:prstGeom prst="rect">
            <a:avLst/>
          </a:prstGeom>
          <a:noFill/>
        </p:spPr>
        <p:txBody>
          <a:bodyPr/>
          <a:lstStyle/>
          <a:p>
            <a:pPr algn="ctr" eaLnBrk="0" fontAlgn="auto" hangingPunct="0">
              <a:spcBef>
                <a:spcPts val="0"/>
              </a:spcBef>
              <a:spcAft>
                <a:spcPts val="0"/>
              </a:spcAft>
              <a:defRPr/>
            </a:pPr>
            <a:r>
              <a:rPr lang="en-US" altLang="zh-CN" sz="16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Is Whole Life Insurance a Better Investment than Alternative Portfolios?</a:t>
            </a:r>
          </a:p>
        </p:txBody>
      </p:sp>
      <p:cxnSp>
        <p:nvCxnSpPr>
          <p:cNvPr id="168123" name="Straight Connector 6"/>
          <p:cNvCxnSpPr>
            <a:cxnSpLocks noChangeShapeType="1"/>
          </p:cNvCxnSpPr>
          <p:nvPr/>
        </p:nvCxnSpPr>
        <p:spPr bwMode="auto">
          <a:xfrm>
            <a:off x="0" y="5410200"/>
            <a:ext cx="9144000" cy="0"/>
          </a:xfrm>
          <a:prstGeom prst="line">
            <a:avLst/>
          </a:prstGeom>
          <a:noFill/>
          <a:ln w="19050" algn="ctr">
            <a:solidFill>
              <a:schemeClr val="tx1"/>
            </a:solidFill>
            <a:round/>
            <a:headEnd/>
            <a:tailEnd/>
          </a:ln>
        </p:spPr>
      </p:cxnSp>
      <p:sp>
        <p:nvSpPr>
          <p:cNvPr id="9"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59</a:t>
            </a:fld>
            <a:endParaRPr lang="en-US" dirty="0"/>
          </a:p>
        </p:txBody>
      </p:sp>
      <p:sp>
        <p:nvSpPr>
          <p:cNvPr id="10" name="TextBox 9"/>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0" y="685800"/>
          <a:ext cx="9144000" cy="5130617"/>
        </p:xfrm>
        <a:graphic>
          <a:graphicData uri="http://schemas.openxmlformats.org/drawingml/2006/table">
            <a:tbl>
              <a:tblPr firstRow="1" bandRow="1">
                <a:tableStyleId>{5940675A-B579-460E-94D1-54222C63F5DA}</a:tableStyleId>
              </a:tblPr>
              <a:tblGrid>
                <a:gridCol w="1750979"/>
                <a:gridCol w="1361872"/>
                <a:gridCol w="1540429"/>
                <a:gridCol w="1524000"/>
                <a:gridCol w="1280160"/>
                <a:gridCol w="1686560"/>
              </a:tblGrid>
              <a:tr h="152400">
                <a:tc>
                  <a:txBody>
                    <a:bodyPr/>
                    <a:lstStyle/>
                    <a:p>
                      <a:endParaRPr lang="en-US" sz="1050" b="1" dirty="0">
                        <a:solidFill>
                          <a:schemeClr val="tx1"/>
                        </a:solidFill>
                      </a:endParaRPr>
                    </a:p>
                  </a:txBody>
                  <a:tcPr marT="45696" marB="45696"/>
                </a:tc>
                <a:tc>
                  <a:txBody>
                    <a:bodyPr/>
                    <a:lstStyle/>
                    <a:p>
                      <a:pPr algn="ctr"/>
                      <a:r>
                        <a:rPr lang="en-US" sz="1000" b="1" dirty="0" smtClean="0">
                          <a:solidFill>
                            <a:schemeClr val="tx1"/>
                          </a:solidFill>
                        </a:rPr>
                        <a:t>2009</a:t>
                      </a:r>
                      <a:endParaRPr lang="en-US" sz="1000" b="1" dirty="0">
                        <a:solidFill>
                          <a:schemeClr val="tx1"/>
                        </a:solidFill>
                      </a:endParaRPr>
                    </a:p>
                  </a:txBody>
                  <a:tcPr marT="45696" marB="45696"/>
                </a:tc>
                <a:tc>
                  <a:txBody>
                    <a:bodyPr/>
                    <a:lstStyle/>
                    <a:p>
                      <a:pPr algn="ctr"/>
                      <a:r>
                        <a:rPr lang="en-US" sz="1000" b="1" dirty="0" smtClean="0">
                          <a:solidFill>
                            <a:schemeClr val="tx1"/>
                          </a:solidFill>
                        </a:rPr>
                        <a:t>2010</a:t>
                      </a:r>
                      <a:endParaRPr lang="en-US" sz="1000" b="1" dirty="0">
                        <a:solidFill>
                          <a:schemeClr val="tx1"/>
                        </a:solidFill>
                      </a:endParaRPr>
                    </a:p>
                  </a:txBody>
                  <a:tcPr marT="45696" marB="45696"/>
                </a:tc>
                <a:tc>
                  <a:txBody>
                    <a:bodyPr/>
                    <a:lstStyle/>
                    <a:p>
                      <a:pPr algn="ctr"/>
                      <a:r>
                        <a:rPr lang="en-US" sz="1000" b="1" dirty="0" smtClean="0">
                          <a:solidFill>
                            <a:schemeClr val="tx1"/>
                          </a:solidFill>
                        </a:rPr>
                        <a:t>2011-2012</a:t>
                      </a:r>
                      <a:endParaRPr lang="en-US" sz="1000" b="1" dirty="0">
                        <a:solidFill>
                          <a:schemeClr val="tx1"/>
                        </a:solidFill>
                      </a:endParaRPr>
                    </a:p>
                  </a:txBody>
                  <a:tcPr marT="45696" marB="45696"/>
                </a:tc>
                <a:tc>
                  <a:txBody>
                    <a:bodyPr/>
                    <a:lstStyle/>
                    <a:p>
                      <a:pPr algn="ctr"/>
                      <a:r>
                        <a:rPr lang="en-US" sz="1000" b="1" dirty="0" smtClean="0">
                          <a:solidFill>
                            <a:schemeClr val="tx1"/>
                          </a:solidFill>
                        </a:rPr>
                        <a:t>2013</a:t>
                      </a:r>
                      <a:endParaRPr lang="en-US" sz="1000" b="1" dirty="0">
                        <a:solidFill>
                          <a:schemeClr val="tx1"/>
                        </a:solidFill>
                      </a:endParaRPr>
                    </a:p>
                  </a:txBody>
                  <a:tcPr marT="45696" marB="45696"/>
                </a:tc>
                <a:tc>
                  <a:txBody>
                    <a:bodyPr/>
                    <a:lstStyle/>
                    <a:p>
                      <a:pPr algn="ctr"/>
                      <a:r>
                        <a:rPr lang="en-US" sz="1000" b="1" dirty="0" smtClean="0">
                          <a:solidFill>
                            <a:schemeClr val="tx1"/>
                          </a:solidFill>
                        </a:rPr>
                        <a:t>What</a:t>
                      </a:r>
                      <a:r>
                        <a:rPr lang="en-US" sz="1000" b="1" baseline="0" dirty="0" smtClean="0">
                          <a:solidFill>
                            <a:schemeClr val="tx1"/>
                          </a:solidFill>
                        </a:rPr>
                        <a:t> may change.</a:t>
                      </a:r>
                      <a:endParaRPr lang="en-US" sz="1000" b="1" dirty="0">
                        <a:solidFill>
                          <a:schemeClr val="tx1"/>
                        </a:solidFill>
                      </a:endParaRPr>
                    </a:p>
                  </a:txBody>
                  <a:tcPr marT="45696" marB="45696"/>
                </a:tc>
              </a:tr>
              <a:tr h="434388">
                <a:tc>
                  <a:txBody>
                    <a:bodyPr/>
                    <a:lstStyle/>
                    <a:p>
                      <a:r>
                        <a:rPr lang="en-US" sz="900" b="1" dirty="0" smtClean="0">
                          <a:solidFill>
                            <a:schemeClr val="tx1"/>
                          </a:solidFill>
                        </a:rPr>
                        <a:t>Annual Exclusion Gifts (Don’t Count</a:t>
                      </a:r>
                      <a:r>
                        <a:rPr lang="en-US" sz="900" b="1" baseline="0" dirty="0" smtClean="0">
                          <a:solidFill>
                            <a:schemeClr val="tx1"/>
                          </a:solidFill>
                        </a:rPr>
                        <a:t> at All)</a:t>
                      </a:r>
                      <a:endParaRPr lang="en-US" sz="900" b="1" dirty="0">
                        <a:solidFill>
                          <a:schemeClr val="tx1"/>
                        </a:solidFill>
                      </a:endParaRPr>
                    </a:p>
                  </a:txBody>
                  <a:tcPr marT="45696" marB="45696"/>
                </a:tc>
                <a:tc>
                  <a:txBody>
                    <a:bodyPr/>
                    <a:lstStyle/>
                    <a:p>
                      <a:pPr algn="ctr"/>
                      <a:r>
                        <a:rPr lang="en-US" sz="1100" dirty="0" smtClean="0">
                          <a:solidFill>
                            <a:schemeClr val="tx1"/>
                          </a:solidFill>
                        </a:rPr>
                        <a:t>$13,000</a:t>
                      </a:r>
                      <a:endParaRPr lang="en-US" sz="1100" dirty="0">
                        <a:solidFill>
                          <a:schemeClr val="tx1"/>
                        </a:solidFill>
                      </a:endParaRPr>
                    </a:p>
                  </a:txBody>
                  <a:tcPr marT="45696" marB="45696"/>
                </a:tc>
                <a:tc>
                  <a:txBody>
                    <a:bodyPr/>
                    <a:lstStyle/>
                    <a:p>
                      <a:pPr algn="ctr"/>
                      <a:r>
                        <a:rPr lang="en-US" sz="1100" dirty="0" smtClean="0">
                          <a:solidFill>
                            <a:schemeClr val="tx1"/>
                          </a:solidFill>
                        </a:rPr>
                        <a:t>$13,000</a:t>
                      </a:r>
                      <a:endParaRPr lang="en-US" sz="1100" dirty="0">
                        <a:solidFill>
                          <a:schemeClr val="tx1"/>
                        </a:solidFill>
                      </a:endParaRPr>
                    </a:p>
                  </a:txBody>
                  <a:tcPr marT="45696" marB="45696"/>
                </a:tc>
                <a:tc>
                  <a:txBody>
                    <a:bodyPr/>
                    <a:lstStyle/>
                    <a:p>
                      <a:pPr algn="ctr"/>
                      <a:r>
                        <a:rPr lang="en-US" sz="1100" dirty="0" smtClean="0">
                          <a:solidFill>
                            <a:schemeClr val="tx1"/>
                          </a:solidFill>
                        </a:rPr>
                        <a:t>$13,000</a:t>
                      </a:r>
                      <a:endParaRPr lang="en-US" sz="1100" dirty="0">
                        <a:solidFill>
                          <a:schemeClr val="tx1"/>
                        </a:solidFill>
                      </a:endParaRPr>
                    </a:p>
                  </a:txBody>
                  <a:tcPr marT="45696" marB="45696"/>
                </a:tc>
                <a:tc>
                  <a:txBody>
                    <a:bodyPr/>
                    <a:lstStyle/>
                    <a:p>
                      <a:pPr algn="ctr"/>
                      <a:r>
                        <a:rPr lang="en-US" sz="1100" baseline="0" dirty="0" smtClean="0">
                          <a:solidFill>
                            <a:schemeClr val="tx1"/>
                          </a:solidFill>
                        </a:rPr>
                        <a:t>$14,000</a:t>
                      </a:r>
                      <a:endParaRPr lang="en-US" sz="1100" dirty="0">
                        <a:solidFill>
                          <a:schemeClr val="tx1"/>
                        </a:solidFill>
                      </a:endParaRPr>
                    </a:p>
                  </a:txBody>
                  <a:tcPr marT="45696" marB="45696"/>
                </a:tc>
                <a:tc>
                  <a:txBody>
                    <a:bodyPr/>
                    <a:lstStyle/>
                    <a:p>
                      <a:pPr algn="ctr"/>
                      <a:r>
                        <a:rPr lang="en-US" sz="1100" dirty="0" smtClean="0">
                          <a:solidFill>
                            <a:schemeClr val="tx1"/>
                          </a:solidFill>
                        </a:rPr>
                        <a:t>Will remain the same (with adjustments</a:t>
                      </a:r>
                      <a:r>
                        <a:rPr lang="en-US" sz="1100" baseline="0" dirty="0" smtClean="0">
                          <a:solidFill>
                            <a:schemeClr val="tx1"/>
                          </a:solidFill>
                        </a:rPr>
                        <a:t> for inflation)</a:t>
                      </a:r>
                      <a:endParaRPr lang="en-US" sz="1100" dirty="0">
                        <a:solidFill>
                          <a:schemeClr val="tx1"/>
                        </a:solidFill>
                      </a:endParaRPr>
                    </a:p>
                  </a:txBody>
                  <a:tcPr marT="45696" marB="45696"/>
                </a:tc>
              </a:tr>
              <a:tr h="449676">
                <a:tc>
                  <a:txBody>
                    <a:bodyPr/>
                    <a:lstStyle/>
                    <a:p>
                      <a:r>
                        <a:rPr lang="en-US" sz="900" b="1" dirty="0" smtClean="0">
                          <a:solidFill>
                            <a:schemeClr val="tx1"/>
                          </a:solidFill>
                        </a:rPr>
                        <a:t>Tuition</a:t>
                      </a:r>
                      <a:r>
                        <a:rPr lang="en-US" sz="900" b="1" baseline="0" dirty="0" smtClean="0">
                          <a:solidFill>
                            <a:schemeClr val="tx1"/>
                          </a:solidFill>
                        </a:rPr>
                        <a:t> and Medical Direct Payment Exemption</a:t>
                      </a:r>
                      <a:endParaRPr lang="en-US" sz="900" b="1" dirty="0">
                        <a:solidFill>
                          <a:schemeClr val="tx1"/>
                        </a:solidFill>
                      </a:endParaRPr>
                    </a:p>
                  </a:txBody>
                  <a:tcPr marT="45696" marB="45696"/>
                </a:tc>
                <a:tc>
                  <a:txBody>
                    <a:bodyPr/>
                    <a:lstStyle/>
                    <a:p>
                      <a:pPr algn="ctr"/>
                      <a:r>
                        <a:rPr lang="en-US" sz="1100" dirty="0" smtClean="0">
                          <a:solidFill>
                            <a:schemeClr val="tx1"/>
                          </a:solidFill>
                        </a:rPr>
                        <a:t>Unlimited</a:t>
                      </a:r>
                    </a:p>
                    <a:p>
                      <a:pPr algn="ctr"/>
                      <a:r>
                        <a:rPr lang="en-US" sz="1100" dirty="0" smtClean="0">
                          <a:solidFill>
                            <a:schemeClr val="tx1"/>
                          </a:solidFill>
                        </a:rPr>
                        <a:t>Like Before</a:t>
                      </a:r>
                      <a:endParaRPr lang="en-US" sz="1100" dirty="0">
                        <a:solidFill>
                          <a:schemeClr val="tx1"/>
                        </a:solidFill>
                      </a:endParaRPr>
                    </a:p>
                  </a:txBody>
                  <a:tcPr marT="45696" marB="45696"/>
                </a:tc>
                <a:tc>
                  <a:txBody>
                    <a:bodyPr/>
                    <a:lstStyle/>
                    <a:p>
                      <a:pPr algn="ctr"/>
                      <a:r>
                        <a:rPr lang="en-US" sz="1100" dirty="0" smtClean="0">
                          <a:solidFill>
                            <a:schemeClr val="tx1"/>
                          </a:solidFill>
                        </a:rPr>
                        <a:t>Unlimited</a:t>
                      </a:r>
                    </a:p>
                    <a:p>
                      <a:pPr algn="ctr"/>
                      <a:r>
                        <a:rPr lang="en-US" sz="1100" dirty="0" smtClean="0">
                          <a:solidFill>
                            <a:schemeClr val="tx1"/>
                          </a:solidFill>
                        </a:rPr>
                        <a:t>Like</a:t>
                      </a:r>
                      <a:r>
                        <a:rPr lang="en-US" sz="1100" baseline="0" dirty="0" smtClean="0">
                          <a:solidFill>
                            <a:schemeClr val="tx1"/>
                          </a:solidFill>
                        </a:rPr>
                        <a:t> Before</a:t>
                      </a:r>
                      <a:endParaRPr lang="en-US" sz="1100" dirty="0">
                        <a:solidFill>
                          <a:schemeClr val="tx1"/>
                        </a:solidFill>
                      </a:endParaRPr>
                    </a:p>
                  </a:txBody>
                  <a:tcPr marT="45696" marB="45696"/>
                </a:tc>
                <a:tc>
                  <a:txBody>
                    <a:bodyPr/>
                    <a:lstStyle/>
                    <a:p>
                      <a:pPr algn="ctr"/>
                      <a:r>
                        <a:rPr lang="en-US" sz="1100" dirty="0" smtClean="0">
                          <a:solidFill>
                            <a:schemeClr val="tx1"/>
                          </a:solidFill>
                        </a:rPr>
                        <a:t>Unlimited</a:t>
                      </a:r>
                    </a:p>
                    <a:p>
                      <a:pPr algn="ctr"/>
                      <a:r>
                        <a:rPr lang="en-US" sz="1100" dirty="0" smtClean="0">
                          <a:solidFill>
                            <a:schemeClr val="tx1"/>
                          </a:solidFill>
                        </a:rPr>
                        <a:t>Like Before</a:t>
                      </a:r>
                      <a:endParaRPr lang="en-US" sz="1100" dirty="0">
                        <a:solidFill>
                          <a:schemeClr val="tx1"/>
                        </a:solidFill>
                      </a:endParaRPr>
                    </a:p>
                  </a:txBody>
                  <a:tcPr marT="45696" marB="4569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Unlimited</a:t>
                      </a:r>
                    </a:p>
                    <a:p>
                      <a:pPr algn="ctr"/>
                      <a:r>
                        <a:rPr lang="en-US" sz="1100" dirty="0" smtClean="0">
                          <a:solidFill>
                            <a:schemeClr val="tx1"/>
                          </a:solidFill>
                        </a:rPr>
                        <a:t>Like Before</a:t>
                      </a:r>
                      <a:endParaRPr lang="en-US" sz="1100" dirty="0">
                        <a:solidFill>
                          <a:schemeClr val="tx1"/>
                        </a:solidFill>
                      </a:endParaRPr>
                    </a:p>
                  </a:txBody>
                  <a:tcPr marT="45696" marB="45696">
                    <a:lnL w="12700" cap="flat" cmpd="sng" algn="ctr">
                      <a:solidFill>
                        <a:schemeClr val="tx1"/>
                      </a:solidFill>
                      <a:prstDash val="solid"/>
                      <a:round/>
                      <a:headEnd type="none" w="med" len="med"/>
                      <a:tailEnd type="none" w="med" len="med"/>
                    </a:lnL>
                  </a:tcPr>
                </a:tc>
                <a:tc>
                  <a:txBody>
                    <a:bodyPr/>
                    <a:lstStyle/>
                    <a:p>
                      <a:pPr algn="ctr"/>
                      <a:r>
                        <a:rPr lang="en-US" sz="1100" dirty="0" smtClean="0">
                          <a:solidFill>
                            <a:schemeClr val="tx1"/>
                          </a:solidFill>
                        </a:rPr>
                        <a:t>Will remain</a:t>
                      </a:r>
                      <a:r>
                        <a:rPr lang="en-US" sz="1100" baseline="0" dirty="0" smtClean="0">
                          <a:solidFill>
                            <a:schemeClr val="tx1"/>
                          </a:solidFill>
                        </a:rPr>
                        <a:t> t</a:t>
                      </a:r>
                      <a:r>
                        <a:rPr lang="en-US" sz="1100" dirty="0" smtClean="0">
                          <a:solidFill>
                            <a:schemeClr val="tx1"/>
                          </a:solidFill>
                        </a:rPr>
                        <a:t>he same</a:t>
                      </a:r>
                      <a:endParaRPr lang="en-US" sz="1100" dirty="0">
                        <a:solidFill>
                          <a:schemeClr val="tx1"/>
                        </a:solidFill>
                      </a:endParaRPr>
                    </a:p>
                  </a:txBody>
                  <a:tcPr marT="45696" marB="45696"/>
                </a:tc>
              </a:tr>
              <a:tr h="301896">
                <a:tc rowSpan="2">
                  <a:txBody>
                    <a:bodyPr/>
                    <a:lstStyle/>
                    <a:p>
                      <a:r>
                        <a:rPr lang="en-US" sz="900" b="1" dirty="0" smtClean="0">
                          <a:solidFill>
                            <a:schemeClr val="tx1"/>
                          </a:solidFill>
                        </a:rPr>
                        <a:t>Lifetime</a:t>
                      </a:r>
                      <a:r>
                        <a:rPr lang="en-US" sz="900" b="1" baseline="0" dirty="0" smtClean="0">
                          <a:solidFill>
                            <a:schemeClr val="tx1"/>
                          </a:solidFill>
                        </a:rPr>
                        <a:t> Exemption</a:t>
                      </a:r>
                      <a:endParaRPr lang="en-US" sz="900" b="1" dirty="0">
                        <a:solidFill>
                          <a:schemeClr val="tx1"/>
                        </a:solidFill>
                      </a:endParaRPr>
                    </a:p>
                  </a:txBody>
                  <a:tcPr marT="45696" marB="45696"/>
                </a:tc>
                <a:tc rowSpan="2">
                  <a:txBody>
                    <a:bodyPr/>
                    <a:lstStyle/>
                    <a:p>
                      <a:pPr algn="ctr"/>
                      <a:r>
                        <a:rPr lang="en-US" sz="1100" dirty="0" smtClean="0">
                          <a:solidFill>
                            <a:schemeClr val="tx1"/>
                          </a:solidFill>
                        </a:rPr>
                        <a:t>$1,000,000</a:t>
                      </a:r>
                      <a:endParaRPr lang="en-US" sz="1100" dirty="0">
                        <a:solidFill>
                          <a:schemeClr val="tx1"/>
                        </a:solidFill>
                      </a:endParaRPr>
                    </a:p>
                  </a:txBody>
                  <a:tcPr marT="45696" marB="45696"/>
                </a:tc>
                <a:tc rowSpan="2">
                  <a:txBody>
                    <a:bodyPr/>
                    <a:lstStyle/>
                    <a:p>
                      <a:pPr algn="ctr"/>
                      <a:r>
                        <a:rPr lang="en-US" sz="1100" dirty="0" smtClean="0">
                          <a:solidFill>
                            <a:schemeClr val="tx1"/>
                          </a:solidFill>
                        </a:rPr>
                        <a:t>$1,000,000</a:t>
                      </a:r>
                      <a:endParaRPr lang="en-US" sz="1100" dirty="0">
                        <a:solidFill>
                          <a:schemeClr val="tx1"/>
                        </a:solidFill>
                      </a:endParaRPr>
                    </a:p>
                  </a:txBody>
                  <a:tcPr marT="45696" marB="45696">
                    <a:lnR w="12700" cap="flat" cmpd="sng" algn="ctr">
                      <a:solidFill>
                        <a:schemeClr val="tx1"/>
                      </a:solidFill>
                      <a:prstDash val="solid"/>
                      <a:round/>
                      <a:headEnd type="none" w="med" len="med"/>
                      <a:tailEnd type="none" w="med" len="med"/>
                    </a:lnR>
                  </a:tcPr>
                </a:tc>
                <a:tc>
                  <a:txBody>
                    <a:bodyPr/>
                    <a:lstStyle/>
                    <a:p>
                      <a:pPr algn="ctr"/>
                      <a:r>
                        <a:rPr lang="en-US" sz="1100" dirty="0" smtClean="0">
                          <a:solidFill>
                            <a:schemeClr val="tx1"/>
                          </a:solidFill>
                        </a:rPr>
                        <a:t>2012 </a:t>
                      </a:r>
                      <a:r>
                        <a:rPr lang="en-US" sz="1100" dirty="0" smtClean="0">
                          <a:solidFill>
                            <a:schemeClr val="tx1"/>
                          </a:solidFill>
                        </a:rPr>
                        <a:t>- $</a:t>
                      </a:r>
                      <a:r>
                        <a:rPr lang="en-US" sz="1100" dirty="0" smtClean="0">
                          <a:solidFill>
                            <a:schemeClr val="tx1"/>
                          </a:solidFill>
                        </a:rPr>
                        <a:t>5,120,000</a:t>
                      </a:r>
                      <a:endParaRPr lang="en-US" sz="1100" dirty="0" smtClean="0">
                        <a:solidFill>
                          <a:schemeClr val="tx1"/>
                        </a:solidFill>
                      </a:endParaRPr>
                    </a:p>
                  </a:txBody>
                  <a:tcPr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u="none" baseline="0" dirty="0" smtClean="0">
                          <a:solidFill>
                            <a:schemeClr val="tx1"/>
                          </a:solidFill>
                        </a:rPr>
                        <a:t>$5,250,000</a:t>
                      </a:r>
                    </a:p>
                  </a:txBody>
                  <a:tcPr marT="45696" marB="45696">
                    <a:lnL w="12700" cap="flat" cmpd="sng" algn="ctr">
                      <a:solidFill>
                        <a:schemeClr val="tx1"/>
                      </a:solidFill>
                      <a:prstDash val="solid"/>
                      <a:round/>
                      <a:headEnd type="none" w="med" len="med"/>
                      <a:tailEnd type="none" w="med" len="med"/>
                    </a:ln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u="none" baseline="0" dirty="0" smtClean="0">
                          <a:solidFill>
                            <a:schemeClr val="tx1"/>
                          </a:solidFill>
                        </a:rPr>
                        <a:t>Will remain at $5,250,000</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(with adjustments for inflation)</a:t>
                      </a:r>
                    </a:p>
                  </a:txBody>
                  <a:tcPr marT="45696" marB="45696"/>
                </a:tc>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u="none" baseline="0" dirty="0" smtClean="0">
                          <a:solidFill>
                            <a:schemeClr val="tx1"/>
                          </a:solidFill>
                        </a:rPr>
                        <a:t>2013 </a:t>
                      </a:r>
                      <a:r>
                        <a:rPr lang="en-US" sz="1100" b="0" i="0" u="none" baseline="0" dirty="0" smtClean="0">
                          <a:solidFill>
                            <a:schemeClr val="tx1"/>
                          </a:solidFill>
                        </a:rPr>
                        <a:t>- </a:t>
                      </a:r>
                      <a:r>
                        <a:rPr lang="en-US" sz="1100" b="0" i="0" u="none" baseline="0" dirty="0" smtClean="0">
                          <a:solidFill>
                            <a:schemeClr val="tx1"/>
                          </a:solidFill>
                        </a:rPr>
                        <a:t>$5,250,000</a:t>
                      </a:r>
                      <a:endParaRPr lang="en-US" sz="1100" b="0" i="0" u="none" baseline="0" dirty="0" smtClean="0">
                        <a:solidFill>
                          <a:schemeClr val="tx1"/>
                        </a:solidFill>
                      </a:endParaRPr>
                    </a:p>
                  </a:txBody>
                  <a:tcPr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rgbClr val="FFFF00"/>
                    </a:solidFill>
                  </a:tcPr>
                </a:tc>
                <a:tc vMerge="1">
                  <a:txBody>
                    <a:bodyPr/>
                    <a:lstStyle/>
                    <a:p>
                      <a:endParaRPr lang="en-US"/>
                    </a:p>
                  </a:txBody>
                  <a:tcPr/>
                </a:tc>
                <a:tc vMerge="1">
                  <a:txBody>
                    <a:bodyPr/>
                    <a:lstStyle/>
                    <a:p>
                      <a:endParaRPr lang="en-US"/>
                    </a:p>
                  </a:txBody>
                  <a:tcPr/>
                </a:tc>
              </a:tr>
              <a:tr h="277061">
                <a:tc rowSpan="2">
                  <a:txBody>
                    <a:bodyPr/>
                    <a:lstStyle/>
                    <a:p>
                      <a:r>
                        <a:rPr lang="en-US" sz="900" b="1" dirty="0" smtClean="0">
                          <a:solidFill>
                            <a:schemeClr val="tx1"/>
                          </a:solidFill>
                        </a:rPr>
                        <a:t>Estate Tax Exemption</a:t>
                      </a:r>
                      <a:endParaRPr lang="en-US" sz="900" b="1" dirty="0">
                        <a:solidFill>
                          <a:schemeClr val="tx1"/>
                        </a:solidFill>
                      </a:endParaRPr>
                    </a:p>
                  </a:txBody>
                  <a:tcPr marT="45696" marB="45696"/>
                </a:tc>
                <a:tc rowSpan="2">
                  <a:txBody>
                    <a:bodyPr/>
                    <a:lstStyle/>
                    <a:p>
                      <a:pPr algn="ctr"/>
                      <a:r>
                        <a:rPr lang="en-US" sz="1100" dirty="0" smtClean="0">
                          <a:solidFill>
                            <a:schemeClr val="tx1"/>
                          </a:solidFill>
                        </a:rPr>
                        <a:t>$3,500,000 (less what was used of $1,000,000 above)</a:t>
                      </a:r>
                      <a:endParaRPr lang="en-US" sz="1100" dirty="0">
                        <a:solidFill>
                          <a:schemeClr val="tx1"/>
                        </a:solidFill>
                      </a:endParaRPr>
                    </a:p>
                  </a:txBody>
                  <a:tcPr marT="45696" marB="45696"/>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Unlimited—See Footnote*</a:t>
                      </a:r>
                      <a:endParaRPr lang="en-US" sz="1100" dirty="0">
                        <a:solidFill>
                          <a:schemeClr val="tx1"/>
                        </a:solidFill>
                      </a:endParaRPr>
                    </a:p>
                  </a:txBody>
                  <a:tcPr marT="45696" marB="45696"/>
                </a:tc>
                <a:tc>
                  <a:txBody>
                    <a:bodyPr/>
                    <a:lstStyle/>
                    <a:p>
                      <a:pPr algn="ctr"/>
                      <a:r>
                        <a:rPr lang="en-US" sz="1100" dirty="0" smtClean="0">
                          <a:solidFill>
                            <a:schemeClr val="tx1"/>
                          </a:solidFill>
                        </a:rPr>
                        <a:t>2012 - </a:t>
                      </a:r>
                      <a:r>
                        <a:rPr lang="en-US" sz="1100" dirty="0" smtClean="0">
                          <a:solidFill>
                            <a:schemeClr val="tx1"/>
                          </a:solidFill>
                        </a:rPr>
                        <a:t>$</a:t>
                      </a:r>
                      <a:r>
                        <a:rPr lang="en-US" sz="1100" dirty="0" smtClean="0">
                          <a:solidFill>
                            <a:schemeClr val="tx1"/>
                          </a:solidFill>
                        </a:rPr>
                        <a:t>5,120,000</a:t>
                      </a:r>
                      <a:endParaRPr lang="en-US" sz="1100" dirty="0" smtClean="0">
                        <a:solidFill>
                          <a:schemeClr val="tx1"/>
                        </a:solidFill>
                      </a:endParaRPr>
                    </a:p>
                  </a:txBody>
                  <a:tcPr marT="45696" marB="45696"/>
                </a:tc>
                <a:tc rowSpan="2">
                  <a:txBody>
                    <a:bodyPr/>
                    <a:lstStyle/>
                    <a:p>
                      <a:pPr algn="ctr"/>
                      <a:r>
                        <a:rPr lang="en-US" sz="1100" dirty="0" smtClean="0">
                          <a:solidFill>
                            <a:schemeClr val="tx1"/>
                          </a:solidFill>
                        </a:rPr>
                        <a:t>$5,250,000 (less</a:t>
                      </a:r>
                      <a:r>
                        <a:rPr lang="en-US" sz="1100" baseline="0" dirty="0" smtClean="0">
                          <a:solidFill>
                            <a:schemeClr val="tx1"/>
                          </a:solidFill>
                        </a:rPr>
                        <a:t> portion of used lifetimes gifting exclusion)</a:t>
                      </a:r>
                      <a:endParaRPr lang="en-US" sz="1100" dirty="0">
                        <a:solidFill>
                          <a:schemeClr val="tx1"/>
                        </a:solidFill>
                      </a:endParaRPr>
                    </a:p>
                  </a:txBody>
                  <a:tcPr marT="45696" marB="45696"/>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u="none" baseline="0" dirty="0" smtClean="0">
                          <a:solidFill>
                            <a:schemeClr val="tx1"/>
                          </a:solidFill>
                        </a:rPr>
                        <a:t>Will remain at $5,250,000</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(with adjustments for inflation)</a:t>
                      </a:r>
                    </a:p>
                  </a:txBody>
                  <a:tcPr marT="45696" marB="45696"/>
                </a:tc>
              </a:tr>
              <a:tr h="2031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rPr>
                        <a:t>2013 </a:t>
                      </a:r>
                      <a:r>
                        <a:rPr lang="en-US" sz="1100" dirty="0" smtClean="0">
                          <a:solidFill>
                            <a:schemeClr val="tx1"/>
                          </a:solidFill>
                        </a:rPr>
                        <a:t>- </a:t>
                      </a:r>
                      <a:r>
                        <a:rPr lang="en-US" sz="1100" dirty="0" smtClean="0">
                          <a:solidFill>
                            <a:schemeClr val="tx1"/>
                          </a:solidFill>
                        </a:rPr>
                        <a:t>$5,250,000**</a:t>
                      </a:r>
                      <a:r>
                        <a:rPr lang="en-US" sz="1100" baseline="0" dirty="0" smtClean="0">
                          <a:solidFill>
                            <a:schemeClr val="tx1"/>
                          </a:solidFill>
                        </a:rPr>
                        <a:t> </a:t>
                      </a:r>
                      <a:r>
                        <a:rPr lang="en-US" sz="900" baseline="0" dirty="0" smtClean="0">
                          <a:solidFill>
                            <a:schemeClr val="tx1"/>
                          </a:solidFill>
                        </a:rPr>
                        <a:t>(less portion of used lifetime gifting exclusion)</a:t>
                      </a:r>
                      <a:endParaRPr lang="en-US" sz="900" dirty="0">
                        <a:solidFill>
                          <a:schemeClr val="tx1"/>
                        </a:solidFill>
                      </a:endParaRPr>
                    </a:p>
                  </a:txBody>
                  <a:tcPr marT="45696" marB="45696">
                    <a:solidFill>
                      <a:srgbClr val="FFFF00"/>
                    </a:solidFill>
                  </a:tcPr>
                </a:tc>
                <a:tc vMerge="1">
                  <a:txBody>
                    <a:bodyPr/>
                    <a:lstStyle/>
                    <a:p>
                      <a:endParaRPr lang="en-US"/>
                    </a:p>
                  </a:txBody>
                  <a:tcPr/>
                </a:tc>
                <a:tc vMerge="1">
                  <a:txBody>
                    <a:bodyPr/>
                    <a:lstStyle/>
                    <a:p>
                      <a:endParaRPr lang="en-US"/>
                    </a:p>
                  </a:txBody>
                  <a:tcPr/>
                </a:tc>
              </a:tr>
              <a:tr h="219088">
                <a:tc>
                  <a:txBody>
                    <a:bodyPr/>
                    <a:lstStyle/>
                    <a:p>
                      <a:r>
                        <a:rPr lang="en-US" sz="900" b="1" dirty="0" smtClean="0">
                          <a:solidFill>
                            <a:schemeClr val="tx1"/>
                          </a:solidFill>
                        </a:rPr>
                        <a:t>Estate Tax Rate</a:t>
                      </a:r>
                      <a:endParaRPr lang="en-US" sz="900" b="1" dirty="0">
                        <a:solidFill>
                          <a:schemeClr val="tx1"/>
                        </a:solidFill>
                      </a:endParaRPr>
                    </a:p>
                  </a:txBody>
                  <a:tcPr marT="45696" marB="45696"/>
                </a:tc>
                <a:tc>
                  <a:txBody>
                    <a:bodyPr/>
                    <a:lstStyle/>
                    <a:p>
                      <a:pPr algn="ctr"/>
                      <a:r>
                        <a:rPr lang="en-US" sz="1100" dirty="0" smtClean="0">
                          <a:solidFill>
                            <a:schemeClr val="tx1"/>
                          </a:solidFill>
                        </a:rPr>
                        <a:t>45%</a:t>
                      </a:r>
                      <a:endParaRPr lang="en-US" sz="1100" dirty="0">
                        <a:solidFill>
                          <a:schemeClr val="tx1"/>
                        </a:solidFill>
                      </a:endParaRPr>
                    </a:p>
                  </a:txBody>
                  <a:tcPr marT="45696" marB="45696"/>
                </a:tc>
                <a:tc>
                  <a:txBody>
                    <a:bodyPr/>
                    <a:lstStyle/>
                    <a:p>
                      <a:pPr algn="ctr"/>
                      <a:r>
                        <a:rPr lang="en-US" sz="1100" dirty="0" smtClean="0">
                          <a:solidFill>
                            <a:schemeClr val="tx1"/>
                          </a:solidFill>
                        </a:rPr>
                        <a:t>35%</a:t>
                      </a:r>
                      <a:endParaRPr lang="en-US" sz="1100" dirty="0">
                        <a:solidFill>
                          <a:schemeClr val="tx1"/>
                        </a:solidFill>
                      </a:endParaRPr>
                    </a:p>
                  </a:txBody>
                  <a:tcPr marT="45696" marB="45696"/>
                </a:tc>
                <a:tc>
                  <a:txBody>
                    <a:bodyPr/>
                    <a:lstStyle/>
                    <a:p>
                      <a:pPr algn="ctr"/>
                      <a:r>
                        <a:rPr lang="en-US" sz="1100" dirty="0" smtClean="0">
                          <a:solidFill>
                            <a:schemeClr val="tx1"/>
                          </a:solidFill>
                        </a:rPr>
                        <a:t>35%</a:t>
                      </a:r>
                      <a:endParaRPr lang="en-US" sz="1100" dirty="0">
                        <a:solidFill>
                          <a:schemeClr val="tx1"/>
                        </a:solidFill>
                      </a:endParaRPr>
                    </a:p>
                  </a:txBody>
                  <a:tcPr marT="45696" marB="45696"/>
                </a:tc>
                <a:tc>
                  <a:txBody>
                    <a:bodyPr/>
                    <a:lstStyle/>
                    <a:p>
                      <a:pPr algn="ctr"/>
                      <a:r>
                        <a:rPr lang="en-US" sz="1100" dirty="0" smtClean="0">
                          <a:solidFill>
                            <a:schemeClr val="tx1"/>
                          </a:solidFill>
                        </a:rPr>
                        <a:t>40%</a:t>
                      </a:r>
                      <a:endParaRPr lang="en-US" sz="1100" dirty="0">
                        <a:solidFill>
                          <a:schemeClr val="tx1"/>
                        </a:solidFill>
                      </a:endParaRPr>
                    </a:p>
                  </a:txBody>
                  <a:tcPr marT="45696" marB="45696"/>
                </a:tc>
                <a:tc>
                  <a:txBody>
                    <a:bodyPr/>
                    <a:lstStyle/>
                    <a:p>
                      <a:pPr algn="ctr"/>
                      <a:r>
                        <a:rPr lang="en-US" sz="1100" dirty="0" smtClean="0">
                          <a:solidFill>
                            <a:schemeClr val="tx1"/>
                          </a:solidFill>
                        </a:rPr>
                        <a:t>Will remain at 40%</a:t>
                      </a:r>
                      <a:endParaRPr lang="en-US" sz="1100" dirty="0">
                        <a:solidFill>
                          <a:schemeClr val="tx1"/>
                        </a:solidFill>
                      </a:endParaRPr>
                    </a:p>
                  </a:txBody>
                  <a:tcPr marT="45696" marB="45696"/>
                </a:tc>
              </a:tr>
              <a:tr h="683722">
                <a:tc>
                  <a:txBody>
                    <a:bodyPr/>
                    <a:lstStyle/>
                    <a:p>
                      <a:r>
                        <a:rPr lang="en-US" sz="900" b="1" dirty="0" smtClean="0">
                          <a:solidFill>
                            <a:schemeClr val="tx1"/>
                          </a:solidFill>
                        </a:rPr>
                        <a:t>Discounts and Installment Sales/GRAT’s, and Defective Grantor Trusts as Estate Planning Tools </a:t>
                      </a:r>
                      <a:r>
                        <a:rPr lang="en-US" sz="600" b="1" dirty="0" smtClean="0">
                          <a:solidFill>
                            <a:schemeClr val="tx1"/>
                          </a:solidFill>
                        </a:rPr>
                        <a:t>(I.E. Defective Grantor Trusts</a:t>
                      </a:r>
                      <a:r>
                        <a:rPr lang="en-US" sz="600" b="1" baseline="0" dirty="0" smtClean="0">
                          <a:solidFill>
                            <a:schemeClr val="tx1"/>
                          </a:solidFill>
                        </a:rPr>
                        <a:t> may not automatically be included in the Grantor’s Gross Estate for Estate Tax Purposes)</a:t>
                      </a:r>
                      <a:endParaRPr lang="en-US" sz="900" b="1" dirty="0">
                        <a:solidFill>
                          <a:schemeClr val="tx1"/>
                        </a:solidFill>
                      </a:endParaRPr>
                    </a:p>
                  </a:txBody>
                  <a:tcPr marT="45696" marB="45696"/>
                </a:tc>
                <a:tc>
                  <a:txBody>
                    <a:bodyPr/>
                    <a:lstStyle/>
                    <a:p>
                      <a:pPr algn="ctr"/>
                      <a:r>
                        <a:rPr lang="en-US" sz="1100" dirty="0" smtClean="0">
                          <a:solidFill>
                            <a:schemeClr val="tx1"/>
                          </a:solidFill>
                        </a:rPr>
                        <a:t>Available</a:t>
                      </a:r>
                      <a:endParaRPr lang="en-US" sz="1100" dirty="0">
                        <a:solidFill>
                          <a:schemeClr val="tx1"/>
                        </a:solidFill>
                      </a:endParaRPr>
                    </a:p>
                  </a:txBody>
                  <a:tcPr marT="45696" marB="45696"/>
                </a:tc>
                <a:tc>
                  <a:txBody>
                    <a:bodyPr/>
                    <a:lstStyle/>
                    <a:p>
                      <a:pPr algn="ctr"/>
                      <a:r>
                        <a:rPr lang="en-US" sz="1100" dirty="0" smtClean="0">
                          <a:solidFill>
                            <a:schemeClr val="tx1"/>
                          </a:solidFill>
                        </a:rPr>
                        <a:t>Available</a:t>
                      </a:r>
                      <a:endParaRPr lang="en-US" sz="1100" dirty="0">
                        <a:solidFill>
                          <a:schemeClr val="tx1"/>
                        </a:solidFill>
                      </a:endParaRPr>
                    </a:p>
                  </a:txBody>
                  <a:tcPr marT="45696" marB="45696"/>
                </a:tc>
                <a:tc>
                  <a:txBody>
                    <a:bodyPr/>
                    <a:lstStyle/>
                    <a:p>
                      <a:pPr algn="ctr"/>
                      <a:r>
                        <a:rPr lang="en-US" sz="1100" dirty="0" smtClean="0">
                          <a:solidFill>
                            <a:schemeClr val="tx1"/>
                          </a:solidFill>
                        </a:rPr>
                        <a:t>Available</a:t>
                      </a:r>
                      <a:endParaRPr lang="en-US" sz="1100" dirty="0">
                        <a:solidFill>
                          <a:schemeClr val="tx1"/>
                        </a:solidFill>
                      </a:endParaRPr>
                    </a:p>
                  </a:txBody>
                  <a:tcPr marT="45696" marB="45696"/>
                </a:tc>
                <a:tc>
                  <a:txBody>
                    <a:bodyPr/>
                    <a:lstStyle/>
                    <a:p>
                      <a:pPr algn="ctr"/>
                      <a:r>
                        <a:rPr lang="en-US" sz="1100" dirty="0" smtClean="0">
                          <a:solidFill>
                            <a:schemeClr val="tx1"/>
                          </a:solidFill>
                        </a:rPr>
                        <a:t>Available initially (at least,</a:t>
                      </a:r>
                      <a:r>
                        <a:rPr lang="en-US" sz="1100" baseline="0" dirty="0" smtClean="0">
                          <a:solidFill>
                            <a:schemeClr val="tx1"/>
                          </a:solidFill>
                        </a:rPr>
                        <a:t> not sure about rest of 2013)</a:t>
                      </a:r>
                      <a:endParaRPr lang="en-US" sz="1100" dirty="0">
                        <a:solidFill>
                          <a:schemeClr val="tx1"/>
                        </a:solidFill>
                      </a:endParaRPr>
                    </a:p>
                  </a:txBody>
                  <a:tcPr marT="45696" marB="45696"/>
                </a:tc>
                <a:tc>
                  <a:txBody>
                    <a:bodyPr/>
                    <a:lstStyle/>
                    <a:p>
                      <a:pPr algn="ctr"/>
                      <a:r>
                        <a:rPr lang="en-US" sz="1100" dirty="0" smtClean="0">
                          <a:solidFill>
                            <a:schemeClr val="tx1"/>
                          </a:solidFill>
                        </a:rPr>
                        <a:t>Who knows?</a:t>
                      </a:r>
                      <a:endParaRPr lang="en-US" sz="1100" dirty="0">
                        <a:solidFill>
                          <a:schemeClr val="tx1"/>
                        </a:solidFill>
                      </a:endParaRPr>
                    </a:p>
                  </a:txBody>
                  <a:tcPr marT="45696" marB="45696"/>
                </a:tc>
              </a:tr>
              <a:tr h="452072">
                <a:tc>
                  <a:txBody>
                    <a:bodyPr/>
                    <a:lstStyle/>
                    <a:p>
                      <a:r>
                        <a:rPr lang="en-US" sz="900" b="1" dirty="0" smtClean="0">
                          <a:solidFill>
                            <a:schemeClr val="tx1"/>
                          </a:solidFill>
                        </a:rPr>
                        <a:t>Portability of First Dying Spouse’s </a:t>
                      </a:r>
                      <a:r>
                        <a:rPr lang="en-US" sz="900" b="1" dirty="0" smtClean="0">
                          <a:solidFill>
                            <a:schemeClr val="tx1"/>
                          </a:solidFill>
                        </a:rPr>
                        <a:t>$5,250,000 </a:t>
                      </a:r>
                      <a:r>
                        <a:rPr lang="en-US" sz="900" b="1" dirty="0" smtClean="0">
                          <a:solidFill>
                            <a:schemeClr val="tx1"/>
                          </a:solidFill>
                        </a:rPr>
                        <a:t>Exemptions</a:t>
                      </a:r>
                      <a:endParaRPr lang="en-US" sz="900" b="1" dirty="0">
                        <a:solidFill>
                          <a:schemeClr val="tx1"/>
                        </a:solidFill>
                      </a:endParaRPr>
                    </a:p>
                  </a:txBody>
                  <a:tcPr marT="45696" marB="45696"/>
                </a:tc>
                <a:tc>
                  <a:txBody>
                    <a:bodyPr/>
                    <a:lstStyle/>
                    <a:p>
                      <a:pPr algn="ctr"/>
                      <a:r>
                        <a:rPr lang="en-US" sz="1100" dirty="0" smtClean="0">
                          <a:solidFill>
                            <a:schemeClr val="tx1"/>
                          </a:solidFill>
                        </a:rPr>
                        <a:t>No</a:t>
                      </a:r>
                      <a:endParaRPr lang="en-US" sz="1100" dirty="0">
                        <a:solidFill>
                          <a:schemeClr val="tx1"/>
                        </a:solidFill>
                      </a:endParaRPr>
                    </a:p>
                  </a:txBody>
                  <a:tcPr marT="45696" marB="45696"/>
                </a:tc>
                <a:tc>
                  <a:txBody>
                    <a:bodyPr/>
                    <a:lstStyle/>
                    <a:p>
                      <a:pPr algn="ctr"/>
                      <a:r>
                        <a:rPr lang="en-US" sz="1100" dirty="0" smtClean="0">
                          <a:solidFill>
                            <a:schemeClr val="tx1"/>
                          </a:solidFill>
                        </a:rPr>
                        <a:t>No</a:t>
                      </a:r>
                      <a:endParaRPr lang="en-US" sz="1100" dirty="0">
                        <a:solidFill>
                          <a:schemeClr val="tx1"/>
                        </a:solidFill>
                      </a:endParaRPr>
                    </a:p>
                  </a:txBody>
                  <a:tcPr marT="45696" marB="45696"/>
                </a:tc>
                <a:tc>
                  <a:txBody>
                    <a:bodyPr/>
                    <a:lstStyle/>
                    <a:p>
                      <a:pPr algn="ctr"/>
                      <a:r>
                        <a:rPr lang="en-US" sz="1100" dirty="0" smtClean="0">
                          <a:solidFill>
                            <a:schemeClr val="tx1"/>
                          </a:solidFill>
                        </a:rPr>
                        <a:t>Yes</a:t>
                      </a:r>
                      <a:endParaRPr lang="en-US" sz="1100" dirty="0">
                        <a:solidFill>
                          <a:schemeClr val="tx1"/>
                        </a:solidFill>
                      </a:endParaRPr>
                    </a:p>
                  </a:txBody>
                  <a:tcPr marT="45696" marB="45696"/>
                </a:tc>
                <a:tc>
                  <a:txBody>
                    <a:bodyPr/>
                    <a:lstStyle/>
                    <a:p>
                      <a:pPr algn="ctr"/>
                      <a:r>
                        <a:rPr lang="en-US" sz="1100" dirty="0" smtClean="0">
                          <a:solidFill>
                            <a:schemeClr val="tx1"/>
                          </a:solidFill>
                        </a:rPr>
                        <a:t>Yes</a:t>
                      </a:r>
                      <a:endParaRPr lang="en-US" sz="1100" dirty="0">
                        <a:solidFill>
                          <a:schemeClr val="tx1"/>
                        </a:solidFill>
                      </a:endParaRPr>
                    </a:p>
                  </a:txBody>
                  <a:tcPr marT="45696" marB="45696"/>
                </a:tc>
                <a:tc>
                  <a:txBody>
                    <a:bodyPr/>
                    <a:lstStyle/>
                    <a:p>
                      <a:pPr algn="ctr"/>
                      <a:r>
                        <a:rPr lang="en-US" sz="1100" dirty="0" smtClean="0">
                          <a:solidFill>
                            <a:schemeClr val="tx1"/>
                          </a:solidFill>
                        </a:rPr>
                        <a:t>Will be continued.</a:t>
                      </a:r>
                      <a:endParaRPr lang="en-US" sz="1100" dirty="0">
                        <a:solidFill>
                          <a:schemeClr val="tx1"/>
                        </a:solidFill>
                      </a:endParaRPr>
                    </a:p>
                  </a:txBody>
                  <a:tcPr marT="45696" marB="45696"/>
                </a:tc>
              </a:tr>
            </a:tbl>
          </a:graphicData>
        </a:graphic>
      </p:graphicFrame>
      <p:sp>
        <p:nvSpPr>
          <p:cNvPr id="8" name="Title 1"/>
          <p:cNvSpPr>
            <a:spLocks noGrp="1"/>
          </p:cNvSpPr>
          <p:nvPr>
            <p:ph type="title"/>
          </p:nvPr>
        </p:nvSpPr>
        <p:spPr>
          <a:xfrm>
            <a:off x="0" y="304800"/>
            <a:ext cx="9144000" cy="609600"/>
          </a:xfrm>
          <a:extLst/>
        </p:spPr>
        <p:txBody>
          <a:bodyPr>
            <a:noAutofit/>
          </a:bodyPr>
          <a:lstStyle/>
          <a:p>
            <a:pPr eaLnBrk="1" fontAlgn="auto" hangingPunct="1">
              <a:spcAft>
                <a:spcPts val="0"/>
              </a:spcAft>
              <a:defRPr/>
            </a:pPr>
            <a:r>
              <a:rPr lang="en-US" dirty="0" smtClean="0"/>
              <a:t>New Estate Tax Law Summary</a:t>
            </a:r>
            <a:r>
              <a:rPr lang="en-US" sz="3200" dirty="0" smtClean="0">
                <a:ln w="6350">
                  <a:solidFill>
                    <a:schemeClr val="accent1"/>
                  </a:solidFill>
                </a:ln>
              </a:rPr>
              <a:t/>
            </a:r>
            <a:br>
              <a:rPr lang="en-US" sz="3200" dirty="0" smtClean="0">
                <a:ln w="6350">
                  <a:solidFill>
                    <a:schemeClr val="accent1"/>
                  </a:solidFill>
                </a:ln>
              </a:rPr>
            </a:br>
            <a:endParaRPr lang="en-US" sz="2400" dirty="0">
              <a:ln w="6350">
                <a:solidFill>
                  <a:schemeClr val="accent1"/>
                </a:solidFill>
              </a:ln>
            </a:endParaRPr>
          </a:p>
        </p:txBody>
      </p:sp>
      <p:sp>
        <p:nvSpPr>
          <p:cNvPr id="9" name="TextBox 6"/>
          <p:cNvSpPr txBox="1">
            <a:spLocks noChangeArrowheads="1"/>
          </p:cNvSpPr>
          <p:nvPr/>
        </p:nvSpPr>
        <p:spPr bwMode="auto">
          <a:xfrm>
            <a:off x="0" y="5934670"/>
            <a:ext cx="4572000" cy="784225"/>
          </a:xfrm>
          <a:prstGeom prst="rect">
            <a:avLst/>
          </a:prstGeom>
          <a:noFill/>
          <a:ln w="9525">
            <a:noFill/>
            <a:miter lim="800000"/>
            <a:headEnd/>
            <a:tailEnd/>
          </a:ln>
        </p:spPr>
        <p:txBody>
          <a:bodyPr>
            <a:spAutoFit/>
          </a:bodyPr>
          <a:lstStyle/>
          <a:p>
            <a:r>
              <a:rPr lang="en-US" sz="900" b="1" dirty="0">
                <a:latin typeface="Calibri" pitchFamily="34" charset="0"/>
              </a:rPr>
              <a:t>*Although the default is a $5,000,000 exclusion, with a 35% tax rate, an election can be made to have no estate tax apply with respect to </a:t>
            </a:r>
            <a:r>
              <a:rPr lang="en-US" sz="900" b="1" dirty="0" smtClean="0">
                <a:latin typeface="Calibri" pitchFamily="34" charset="0"/>
              </a:rPr>
              <a:t>decedents </a:t>
            </a:r>
            <a:r>
              <a:rPr lang="en-US" sz="900" b="1" dirty="0">
                <a:latin typeface="Calibri" pitchFamily="34" charset="0"/>
              </a:rPr>
              <a:t>dying in 2010, but the income tax “stepped-up” basis is limited for larger estates.</a:t>
            </a:r>
          </a:p>
          <a:p>
            <a:r>
              <a:rPr lang="en-US" sz="900" b="1" dirty="0">
                <a:latin typeface="Calibri" pitchFamily="34" charset="0"/>
              </a:rPr>
              <a:t>** In addition to the above, the amount that passes estate tax-free ($10,000,000 per couple) will increase with the cost of living beginning in 2012 in $10,000 increments.</a:t>
            </a:r>
          </a:p>
        </p:txBody>
      </p:sp>
      <p:sp>
        <p:nvSpPr>
          <p:cNvPr id="10" name="TextBox 6"/>
          <p:cNvSpPr txBox="1">
            <a:spLocks noChangeArrowheads="1"/>
          </p:cNvSpPr>
          <p:nvPr/>
        </p:nvSpPr>
        <p:spPr bwMode="auto">
          <a:xfrm>
            <a:off x="4572000" y="5934670"/>
            <a:ext cx="4572000" cy="923330"/>
          </a:xfrm>
          <a:prstGeom prst="rect">
            <a:avLst/>
          </a:prstGeom>
          <a:noFill/>
          <a:ln w="9525">
            <a:noFill/>
            <a:miter lim="800000"/>
            <a:headEnd/>
            <a:tailEnd/>
          </a:ln>
        </p:spPr>
        <p:txBody>
          <a:bodyPr wrap="square">
            <a:spAutoFit/>
          </a:bodyPr>
          <a:lstStyle/>
          <a:p>
            <a:r>
              <a:rPr lang="en-US" sz="900" b="1" dirty="0">
                <a:latin typeface="Calibri" pitchFamily="34" charset="0"/>
              </a:rPr>
              <a:t>***The State Death Tax Credit still does apply.  There is a state death tax deduction in 2010 through 2012, and </a:t>
            </a:r>
            <a:r>
              <a:rPr lang="en-US" sz="900" b="1" dirty="0" smtClean="0">
                <a:latin typeface="Calibri" pitchFamily="34" charset="0"/>
              </a:rPr>
              <a:t>in 2013 and thereafter as present continues to apply.</a:t>
            </a:r>
            <a:endParaRPr lang="en-US" sz="900" b="1" dirty="0">
              <a:latin typeface="Calibri" pitchFamily="34" charset="0"/>
            </a:endParaRPr>
          </a:p>
          <a:p>
            <a:r>
              <a:rPr lang="en-US" sz="900" b="1" dirty="0">
                <a:latin typeface="Calibri" pitchFamily="34" charset="0"/>
              </a:rPr>
              <a:t>****Note that exclusion increase does not apply for Non Resident Aliens or future or already existing Qualified Domestic Trusts (QDOT’s) established for Non Resident Alien spouses.  They still are subject to a $60,000 estate tax exclusion level for assets subject to US estate tax and need planning as much as ever!</a:t>
            </a:r>
          </a:p>
        </p:txBody>
      </p:sp>
      <p:sp>
        <p:nvSpPr>
          <p:cNvPr id="6" name="Slide Number Placeholder 5"/>
          <p:cNvSpPr>
            <a:spLocks noGrp="1"/>
          </p:cNvSpPr>
          <p:nvPr>
            <p:ph type="sldNum" sz="quarter" idx="12"/>
          </p:nvPr>
        </p:nvSpPr>
        <p:spPr>
          <a:xfrm>
            <a:off x="8686800" y="6492875"/>
            <a:ext cx="457200" cy="365125"/>
          </a:xfrm>
        </p:spPr>
        <p:txBody>
          <a:bodyPr/>
          <a:lstStyle/>
          <a:p>
            <a:fld id="{14F5C613-29AF-4EAA-8166-22D33E210C9A}" type="slidenum">
              <a:rPr lang="en-US" smtClean="0"/>
              <a:pPr/>
              <a:t>6</a:t>
            </a:fld>
            <a:endParaRPr lang="en-US" dirty="0"/>
          </a:p>
        </p:txBody>
      </p:sp>
      <p:sp>
        <p:nvSpPr>
          <p:cNvPr id="7" name="TextBox 6"/>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TextBox 5"/>
          <p:cNvSpPr txBox="1">
            <a:spLocks noChangeArrowheads="1"/>
          </p:cNvSpPr>
          <p:nvPr/>
        </p:nvSpPr>
        <p:spPr bwMode="auto">
          <a:xfrm>
            <a:off x="0" y="6019800"/>
            <a:ext cx="9144000" cy="830263"/>
          </a:xfrm>
          <a:prstGeom prst="rect">
            <a:avLst/>
          </a:prstGeom>
          <a:noFill/>
          <a:ln w="9525">
            <a:noFill/>
            <a:miter lim="800000"/>
            <a:headEnd/>
            <a:tailEnd/>
          </a:ln>
        </p:spPr>
        <p:txBody>
          <a:bodyPr>
            <a:spAutoFit/>
          </a:bodyPr>
          <a:lstStyle/>
          <a:p>
            <a:r>
              <a:rPr lang="en-US" sz="1200" dirty="0">
                <a:latin typeface="Calibri" pitchFamily="34" charset="0"/>
              </a:rPr>
              <a:t>The chart above illustrates a healthy 30 year old non-smoking male investing the annual net premium difference between a 20-Pay universal life policy and a 30-year term life policy into investments yielding 5% and 8% over 30 years.  At an 8% rate of return, the additional assets from investing the premium difference would be $246,548 after 30 years.</a:t>
            </a:r>
          </a:p>
          <a:p>
            <a:r>
              <a:rPr lang="en-US" sz="1200" dirty="0">
                <a:latin typeface="Calibri" pitchFamily="34" charset="0"/>
              </a:rPr>
              <a:t>*Note – Term life insurance lapses after age 60 leaving client uninsured.</a:t>
            </a:r>
          </a:p>
        </p:txBody>
      </p:sp>
      <p:sp>
        <p:nvSpPr>
          <p:cNvPr id="4" name="Rectangle 2"/>
          <p:cNvSpPr txBox="1">
            <a:spLocks noChangeArrowheads="1"/>
          </p:cNvSpPr>
          <p:nvPr/>
        </p:nvSpPr>
        <p:spPr>
          <a:xfrm>
            <a:off x="0" y="0"/>
            <a:ext cx="9144000" cy="304800"/>
          </a:xfrm>
          <a:prstGeom prst="rect">
            <a:avLst/>
          </a:prstGeom>
          <a:noFill/>
        </p:spPr>
        <p:txBody>
          <a:bodyPr/>
          <a:lstStyle/>
          <a:p>
            <a:pPr algn="ctr" eaLnBrk="0" hangingPunct="0">
              <a:defRPr/>
            </a:pPr>
            <a:r>
              <a:rPr lang="en-US" altLang="zh-CN" sz="1600" b="1" dirty="0">
                <a:solidFill>
                  <a:schemeClr val="accent1">
                    <a:tint val="88000"/>
                    <a:satMod val="150000"/>
                  </a:schemeClr>
                </a:solidFill>
                <a:latin typeface="+mj-lt"/>
                <a:ea typeface="+mj-ea"/>
                <a:cs typeface="+mj-cs"/>
              </a:rPr>
              <a:t>BUY TERM; INVEST THE REST?</a:t>
            </a:r>
          </a:p>
          <a:p>
            <a:pPr algn="ctr" eaLnBrk="0" hangingPunct="0">
              <a:defRPr/>
            </a:pPr>
            <a:r>
              <a:rPr lang="en-US" altLang="zh-CN" sz="1600" b="1" dirty="0">
                <a:solidFill>
                  <a:schemeClr val="accent1">
                    <a:tint val="88000"/>
                    <a:satMod val="150000"/>
                  </a:schemeClr>
                </a:solidFill>
                <a:latin typeface="+mj-lt"/>
                <a:ea typeface="+mj-ea"/>
                <a:cs typeface="+mj-cs"/>
              </a:rPr>
              <a:t>Should a healthy 30 year old non-smoker client buy a universal life insurance policy or purchase term life insurance and “invest the rest”?</a:t>
            </a:r>
          </a:p>
          <a:p>
            <a:pPr algn="ctr" eaLnBrk="0" fontAlgn="auto" hangingPunct="0">
              <a:spcBef>
                <a:spcPts val="0"/>
              </a:spcBef>
              <a:spcAft>
                <a:spcPts val="0"/>
              </a:spcAft>
              <a:defRPr/>
            </a:pPr>
            <a:endParaRPr lang="en-US" sz="1500" b="1" kern="0" dirty="0">
              <a:solidFill>
                <a:srgbClr val="00497E"/>
              </a:solidFill>
              <a:latin typeface="+mj-lt"/>
              <a:ea typeface="+mj-ea"/>
              <a:cs typeface="+mj-cs"/>
            </a:endParaRPr>
          </a:p>
          <a:p>
            <a:pPr algn="ctr" eaLnBrk="0" fontAlgn="auto" hangingPunct="0">
              <a:spcBef>
                <a:spcPts val="0"/>
              </a:spcBef>
              <a:spcAft>
                <a:spcPts val="0"/>
              </a:spcAft>
              <a:defRPr/>
            </a:pPr>
            <a:endParaRPr lang="en-US" sz="1500" b="1" kern="0" dirty="0">
              <a:solidFill>
                <a:srgbClr val="00497E"/>
              </a:solidFill>
              <a:latin typeface="+mj-lt"/>
              <a:ea typeface="+mj-ea"/>
              <a:cs typeface="+mj-cs"/>
            </a:endParaRPr>
          </a:p>
        </p:txBody>
      </p:sp>
      <p:graphicFrame>
        <p:nvGraphicFramePr>
          <p:cNvPr id="5" name="Table 4"/>
          <p:cNvGraphicFramePr>
            <a:graphicFrameLocks noGrp="1"/>
          </p:cNvGraphicFramePr>
          <p:nvPr/>
        </p:nvGraphicFramePr>
        <p:xfrm>
          <a:off x="0" y="762000"/>
          <a:ext cx="9143992" cy="5186680"/>
        </p:xfrm>
        <a:graphic>
          <a:graphicData uri="http://schemas.openxmlformats.org/drawingml/2006/table">
            <a:tbl>
              <a:tblPr firstRow="1" bandRow="1">
                <a:tableStyleId>{5940675A-B579-460E-94D1-54222C63F5DA}</a:tableStyleId>
              </a:tblPr>
              <a:tblGrid>
                <a:gridCol w="831272"/>
                <a:gridCol w="831272"/>
                <a:gridCol w="831272"/>
                <a:gridCol w="831272"/>
                <a:gridCol w="831272"/>
                <a:gridCol w="831272"/>
                <a:gridCol w="727368"/>
                <a:gridCol w="914400"/>
                <a:gridCol w="914400"/>
                <a:gridCol w="768920"/>
                <a:gridCol w="831272"/>
              </a:tblGrid>
              <a:tr h="370840">
                <a:tc>
                  <a:txBody>
                    <a:bodyPr/>
                    <a:lstStyle/>
                    <a:p>
                      <a:pPr algn="ctr"/>
                      <a:r>
                        <a:rPr lang="en-US" sz="1000" b="1" dirty="0" smtClean="0"/>
                        <a:t>Age</a:t>
                      </a:r>
                      <a:endParaRPr lang="en-US" sz="1000" b="1" dirty="0"/>
                    </a:p>
                  </a:txBody>
                  <a:tcPr anchor="b" anchorCtr="1"/>
                </a:tc>
                <a:tc>
                  <a:txBody>
                    <a:bodyPr/>
                    <a:lstStyle/>
                    <a:p>
                      <a:pPr algn="ctr"/>
                      <a:r>
                        <a:rPr lang="en-US" sz="1000" b="1" dirty="0" smtClean="0"/>
                        <a:t>Universal Life Premiums</a:t>
                      </a:r>
                      <a:endParaRPr lang="en-US" sz="1000" b="1" dirty="0"/>
                    </a:p>
                  </a:txBody>
                  <a:tcPr anchor="b" anchorCtr="1"/>
                </a:tc>
                <a:tc>
                  <a:txBody>
                    <a:bodyPr/>
                    <a:lstStyle/>
                    <a:p>
                      <a:pPr algn="ctr"/>
                      <a:r>
                        <a:rPr lang="en-US" sz="1000" b="1" dirty="0" smtClean="0"/>
                        <a:t>Term Life Premiums</a:t>
                      </a:r>
                      <a:endParaRPr lang="en-US" sz="1000" b="1" dirty="0"/>
                    </a:p>
                  </a:txBody>
                  <a:tcPr anchor="b" anchorCtr="1"/>
                </a:tc>
                <a:tc>
                  <a:txBody>
                    <a:bodyPr/>
                    <a:lstStyle/>
                    <a:p>
                      <a:pPr algn="ctr"/>
                      <a:r>
                        <a:rPr lang="en-US" sz="1000" b="1" dirty="0" smtClean="0"/>
                        <a:t>Net Amount to Invest</a:t>
                      </a:r>
                      <a:endParaRPr lang="en-US" sz="1000" b="1" dirty="0"/>
                    </a:p>
                  </a:txBody>
                  <a:tcPr anchor="b" anchorCtr="1"/>
                </a:tc>
                <a:tc>
                  <a:txBody>
                    <a:bodyPr/>
                    <a:lstStyle/>
                    <a:p>
                      <a:pPr algn="ctr"/>
                      <a:r>
                        <a:rPr lang="en-US" sz="1000" b="1" dirty="0" smtClean="0"/>
                        <a:t>Cumulative Amount Invested </a:t>
                      </a:r>
                      <a:endParaRPr lang="en-US" sz="1000" b="1" dirty="0"/>
                    </a:p>
                  </a:txBody>
                  <a:tcPr anchor="b" anchorCtr="1"/>
                </a:tc>
                <a:tc>
                  <a:txBody>
                    <a:bodyPr/>
                    <a:lstStyle/>
                    <a:p>
                      <a:pPr algn="ctr"/>
                      <a:r>
                        <a:rPr lang="en-US" sz="1000" b="1" dirty="0" smtClean="0"/>
                        <a:t>5% Rate of Return</a:t>
                      </a:r>
                      <a:endParaRPr lang="en-US" sz="1000" b="1" dirty="0"/>
                    </a:p>
                  </a:txBody>
                  <a:tcPr anchor="b" anchorCtr="1"/>
                </a:tc>
                <a:tc>
                  <a:txBody>
                    <a:bodyPr/>
                    <a:lstStyle/>
                    <a:p>
                      <a:pPr algn="ctr"/>
                      <a:r>
                        <a:rPr lang="en-US" sz="1000" b="1" dirty="0" smtClean="0"/>
                        <a:t>8% Rate of Return</a:t>
                      </a:r>
                      <a:endParaRPr lang="en-US" sz="1000" b="1" dirty="0"/>
                    </a:p>
                  </a:txBody>
                  <a:tcPr anchor="b" anchorCtr="1"/>
                </a:tc>
                <a:tc>
                  <a:txBody>
                    <a:bodyPr/>
                    <a:lstStyle/>
                    <a:p>
                      <a:pPr algn="ctr"/>
                      <a:r>
                        <a:rPr lang="en-US" sz="1000" b="1" dirty="0" smtClean="0"/>
                        <a:t>Guaranteed Net Surrender Value</a:t>
                      </a:r>
                      <a:endParaRPr lang="en-US" sz="1000" b="1" dirty="0"/>
                    </a:p>
                  </a:txBody>
                  <a:tcPr anchor="b" anchorCtr="1"/>
                </a:tc>
                <a:tc>
                  <a:txBody>
                    <a:bodyPr/>
                    <a:lstStyle/>
                    <a:p>
                      <a:pPr algn="ctr"/>
                      <a:r>
                        <a:rPr lang="en-US" sz="1000" b="1" dirty="0" smtClean="0"/>
                        <a:t>Non-Guaranteed</a:t>
                      </a:r>
                      <a:r>
                        <a:rPr lang="en-US" sz="1000" b="1" baseline="0" dirty="0" smtClean="0"/>
                        <a:t> Net Surrender Value</a:t>
                      </a:r>
                      <a:endParaRPr lang="en-US" sz="1000" b="1" dirty="0"/>
                    </a:p>
                  </a:txBody>
                  <a:tcPr anchor="b" anchorCtr="1"/>
                </a:tc>
                <a:tc>
                  <a:txBody>
                    <a:bodyPr/>
                    <a:lstStyle/>
                    <a:p>
                      <a:pPr algn="ctr"/>
                      <a:r>
                        <a:rPr lang="en-US" sz="1000" b="1" dirty="0" smtClean="0"/>
                        <a:t>Savings at 5%</a:t>
                      </a:r>
                      <a:r>
                        <a:rPr lang="en-US" sz="1000" b="1" baseline="0" dirty="0" smtClean="0"/>
                        <a:t> if Projections Pan Out</a:t>
                      </a:r>
                      <a:endParaRPr lang="en-US" sz="1000" b="1" dirty="0"/>
                    </a:p>
                  </a:txBody>
                  <a:tcPr anchor="b" anchorCtr="1"/>
                </a:tc>
                <a:tc>
                  <a:txBody>
                    <a:bodyPr/>
                    <a:lstStyle/>
                    <a:p>
                      <a:pPr algn="ctr"/>
                      <a:r>
                        <a:rPr lang="en-US" sz="1000" b="1" dirty="0" smtClean="0"/>
                        <a:t>Savings at 8% if Projections Pan Out</a:t>
                      </a:r>
                      <a:endParaRPr lang="en-US" sz="1000" b="1" dirty="0"/>
                    </a:p>
                  </a:txBody>
                  <a:tcPr anchor="b" anchorCtr="1"/>
                </a:tc>
              </a:tr>
              <a:tr h="370840">
                <a:tc>
                  <a:txBody>
                    <a:bodyPr/>
                    <a:lstStyle/>
                    <a:p>
                      <a:pPr algn="ctr"/>
                      <a:r>
                        <a:rPr lang="en-US" sz="1000" dirty="0" smtClean="0"/>
                        <a:t>30</a:t>
                      </a:r>
                      <a:endParaRPr lang="en-US" sz="1000" dirty="0"/>
                    </a:p>
                  </a:txBody>
                  <a:tcPr/>
                </a:tc>
                <a:tc>
                  <a:txBody>
                    <a:bodyPr/>
                    <a:lstStyle/>
                    <a:p>
                      <a:pPr algn="ctr"/>
                      <a:r>
                        <a:rPr lang="en-US" sz="1000" dirty="0" smtClean="0"/>
                        <a:t>$5,786</a:t>
                      </a:r>
                      <a:endParaRPr lang="en-US" sz="1000" dirty="0"/>
                    </a:p>
                  </a:txBody>
                  <a:tcPr/>
                </a:tc>
                <a:tc>
                  <a:txBody>
                    <a:bodyPr/>
                    <a:lstStyle/>
                    <a:p>
                      <a:pPr algn="ctr"/>
                      <a:r>
                        <a:rPr lang="en-US" sz="1000" dirty="0" smtClean="0"/>
                        <a:t>$700</a:t>
                      </a:r>
                      <a:endParaRPr lang="en-US" sz="1000" dirty="0"/>
                    </a:p>
                  </a:txBody>
                  <a:tcPr/>
                </a:tc>
                <a:tc>
                  <a:txBody>
                    <a:bodyPr/>
                    <a:lstStyle/>
                    <a:p>
                      <a:pPr algn="ctr"/>
                      <a:r>
                        <a:rPr lang="en-US" sz="1000" dirty="0" smtClean="0"/>
                        <a:t>$5,086</a:t>
                      </a:r>
                      <a:endParaRPr lang="en-US" sz="1000" dirty="0"/>
                    </a:p>
                  </a:txBody>
                  <a:tcPr/>
                </a:tc>
                <a:tc>
                  <a:txBody>
                    <a:bodyPr/>
                    <a:lstStyle/>
                    <a:p>
                      <a:pPr algn="ctr"/>
                      <a:r>
                        <a:rPr lang="en-US" sz="1000" dirty="0" smtClean="0"/>
                        <a:t>$5.086</a:t>
                      </a:r>
                      <a:endParaRPr lang="en-US" sz="1000" dirty="0"/>
                    </a:p>
                  </a:txBody>
                  <a:tcPr/>
                </a:tc>
                <a:tc>
                  <a:txBody>
                    <a:bodyPr/>
                    <a:lstStyle/>
                    <a:p>
                      <a:pPr algn="ctr"/>
                      <a:r>
                        <a:rPr lang="en-US" sz="1000" dirty="0" smtClean="0"/>
                        <a:t>$5,086</a:t>
                      </a:r>
                      <a:endParaRPr lang="en-US" sz="1000" dirty="0"/>
                    </a:p>
                  </a:txBody>
                  <a:tcPr/>
                </a:tc>
                <a:tc>
                  <a:txBody>
                    <a:bodyPr/>
                    <a:lstStyle/>
                    <a:p>
                      <a:pPr algn="ctr"/>
                      <a:r>
                        <a:rPr lang="en-US" sz="1000" dirty="0" smtClean="0"/>
                        <a:t>$5,086</a:t>
                      </a:r>
                      <a:endParaRPr lang="en-US" sz="1000" dirty="0"/>
                    </a:p>
                  </a:txBody>
                  <a:tcPr/>
                </a:tc>
                <a:tc>
                  <a:txBody>
                    <a:bodyPr/>
                    <a:lstStyle/>
                    <a:p>
                      <a:pPr algn="ctr"/>
                      <a:r>
                        <a:rPr lang="en-US" sz="1000" dirty="0" smtClean="0"/>
                        <a:t>$0</a:t>
                      </a:r>
                      <a:endParaRPr lang="en-US" sz="1000" dirty="0"/>
                    </a:p>
                  </a:txBody>
                  <a:tcPr/>
                </a:tc>
                <a:tc>
                  <a:txBody>
                    <a:bodyPr/>
                    <a:lstStyle/>
                    <a:p>
                      <a:pPr algn="ctr"/>
                      <a:r>
                        <a:rPr lang="en-US" sz="1000" dirty="0" smtClean="0"/>
                        <a:t>$0</a:t>
                      </a:r>
                      <a:endParaRPr lang="en-US" sz="1000" dirty="0"/>
                    </a:p>
                  </a:txBody>
                  <a:tcPr/>
                </a:tc>
                <a:tc>
                  <a:txBody>
                    <a:bodyPr/>
                    <a:lstStyle/>
                    <a:p>
                      <a:pPr algn="ctr"/>
                      <a:r>
                        <a:rPr lang="en-US" sz="1000" dirty="0" smtClean="0"/>
                        <a:t>$5,086</a:t>
                      </a:r>
                      <a:endParaRPr lang="en-US" sz="1000" dirty="0"/>
                    </a:p>
                  </a:txBody>
                  <a:tcPr/>
                </a:tc>
                <a:tc>
                  <a:txBody>
                    <a:bodyPr/>
                    <a:lstStyle/>
                    <a:p>
                      <a:pPr algn="ctr"/>
                      <a:r>
                        <a:rPr lang="en-US" sz="1000" dirty="0" smtClean="0"/>
                        <a:t>$5,086</a:t>
                      </a:r>
                      <a:endParaRPr lang="en-US" sz="1000" dirty="0"/>
                    </a:p>
                  </a:txBody>
                  <a:tcPr/>
                </a:tc>
              </a:tr>
              <a:tr h="370840">
                <a:tc>
                  <a:txBody>
                    <a:bodyPr/>
                    <a:lstStyle/>
                    <a:p>
                      <a:pPr algn="ctr"/>
                      <a:r>
                        <a:rPr lang="en-US" sz="1000" dirty="0" smtClean="0"/>
                        <a:t>31</a:t>
                      </a:r>
                      <a:endParaRPr lang="en-US" sz="1000" dirty="0"/>
                    </a:p>
                  </a:txBody>
                  <a:tcPr/>
                </a:tc>
                <a:tc>
                  <a:txBody>
                    <a:bodyPr/>
                    <a:lstStyle/>
                    <a:p>
                      <a:pPr algn="ctr"/>
                      <a:r>
                        <a:rPr lang="en-US" sz="1000" dirty="0" smtClean="0"/>
                        <a:t>$5,786</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$700</a:t>
                      </a:r>
                    </a:p>
                    <a:p>
                      <a:pPr algn="ctr"/>
                      <a:endParaRPr lang="en-US" sz="1000" dirty="0"/>
                    </a:p>
                  </a:txBody>
                  <a:tcPr/>
                </a:tc>
                <a:tc>
                  <a:txBody>
                    <a:bodyPr/>
                    <a:lstStyle/>
                    <a:p>
                      <a:pPr algn="ctr"/>
                      <a:r>
                        <a:rPr lang="en-US" sz="1000" dirty="0" smtClean="0"/>
                        <a:t>$5,086</a:t>
                      </a:r>
                      <a:endParaRPr lang="en-US" sz="1000" dirty="0"/>
                    </a:p>
                  </a:txBody>
                  <a:tcPr/>
                </a:tc>
                <a:tc>
                  <a:txBody>
                    <a:bodyPr/>
                    <a:lstStyle/>
                    <a:p>
                      <a:pPr algn="ctr"/>
                      <a:r>
                        <a:rPr lang="en-US" sz="1000" dirty="0" smtClean="0"/>
                        <a:t>$10,172</a:t>
                      </a:r>
                      <a:endParaRPr lang="en-US" sz="1000" dirty="0"/>
                    </a:p>
                  </a:txBody>
                  <a:tcPr/>
                </a:tc>
                <a:tc>
                  <a:txBody>
                    <a:bodyPr/>
                    <a:lstStyle/>
                    <a:p>
                      <a:pPr algn="ctr"/>
                      <a:r>
                        <a:rPr lang="en-US" sz="1000" dirty="0" smtClean="0"/>
                        <a:t>$10,426</a:t>
                      </a:r>
                      <a:endParaRPr lang="en-US" sz="1000" dirty="0"/>
                    </a:p>
                  </a:txBody>
                  <a:tcPr/>
                </a:tc>
                <a:tc>
                  <a:txBody>
                    <a:bodyPr/>
                    <a:lstStyle/>
                    <a:p>
                      <a:pPr algn="ctr"/>
                      <a:r>
                        <a:rPr lang="en-US" sz="1000" dirty="0" smtClean="0"/>
                        <a:t>$10,579</a:t>
                      </a:r>
                      <a:endParaRPr lang="en-US" sz="1000" dirty="0"/>
                    </a:p>
                  </a:txBody>
                  <a:tcPr/>
                </a:tc>
                <a:tc>
                  <a:txBody>
                    <a:bodyPr/>
                    <a:lstStyle/>
                    <a:p>
                      <a:pPr algn="ctr"/>
                      <a:r>
                        <a:rPr lang="en-US" sz="1000" dirty="0" smtClean="0"/>
                        <a:t>$0</a:t>
                      </a:r>
                      <a:endParaRPr lang="en-US" sz="1000" dirty="0"/>
                    </a:p>
                  </a:txBody>
                  <a:tcPr/>
                </a:tc>
                <a:tc>
                  <a:txBody>
                    <a:bodyPr/>
                    <a:lstStyle/>
                    <a:p>
                      <a:pPr algn="ctr"/>
                      <a:r>
                        <a:rPr lang="en-US" sz="1000" dirty="0" smtClean="0"/>
                        <a:t>$0</a:t>
                      </a:r>
                      <a:endParaRPr lang="en-US" sz="1000" dirty="0"/>
                    </a:p>
                  </a:txBody>
                  <a:tcPr/>
                </a:tc>
                <a:tc>
                  <a:txBody>
                    <a:bodyPr/>
                    <a:lstStyle/>
                    <a:p>
                      <a:pPr algn="ctr"/>
                      <a:r>
                        <a:rPr lang="en-US" sz="1000" dirty="0" smtClean="0"/>
                        <a:t>$10,426</a:t>
                      </a:r>
                      <a:endParaRPr lang="en-US" sz="1000" dirty="0"/>
                    </a:p>
                  </a:txBody>
                  <a:tcPr/>
                </a:tc>
                <a:tc>
                  <a:txBody>
                    <a:bodyPr/>
                    <a:lstStyle/>
                    <a:p>
                      <a:pPr algn="ctr"/>
                      <a:r>
                        <a:rPr lang="en-US" sz="1000" dirty="0" smtClean="0"/>
                        <a:t>$10,579</a:t>
                      </a:r>
                      <a:endParaRPr lang="en-US" sz="1000" dirty="0"/>
                    </a:p>
                  </a:txBody>
                  <a:tcPr/>
                </a:tc>
              </a:tr>
              <a:tr h="370840">
                <a:tc>
                  <a:txBody>
                    <a:bodyPr/>
                    <a:lstStyle/>
                    <a:p>
                      <a:pPr algn="ctr"/>
                      <a:r>
                        <a:rPr lang="en-US" sz="1000" dirty="0" smtClean="0"/>
                        <a:t>32</a:t>
                      </a:r>
                      <a:endParaRPr lang="en-US" sz="1000" dirty="0"/>
                    </a:p>
                  </a:txBody>
                  <a:tcPr/>
                </a:tc>
                <a:tc>
                  <a:txBody>
                    <a:bodyPr/>
                    <a:lstStyle/>
                    <a:p>
                      <a:pPr algn="ctr"/>
                      <a:r>
                        <a:rPr lang="en-US" sz="1000" dirty="0" smtClean="0"/>
                        <a:t>$5,786</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$700</a:t>
                      </a:r>
                    </a:p>
                    <a:p>
                      <a:pPr algn="ctr"/>
                      <a:endParaRPr lang="en-US" sz="1000" dirty="0"/>
                    </a:p>
                  </a:txBody>
                  <a:tcPr/>
                </a:tc>
                <a:tc>
                  <a:txBody>
                    <a:bodyPr/>
                    <a:lstStyle/>
                    <a:p>
                      <a:pPr algn="ctr"/>
                      <a:r>
                        <a:rPr lang="en-US" sz="1000" dirty="0" smtClean="0"/>
                        <a:t>$5,086</a:t>
                      </a:r>
                      <a:endParaRPr lang="en-US" sz="1000" dirty="0"/>
                    </a:p>
                  </a:txBody>
                  <a:tcPr/>
                </a:tc>
                <a:tc>
                  <a:txBody>
                    <a:bodyPr/>
                    <a:lstStyle/>
                    <a:p>
                      <a:pPr algn="ctr"/>
                      <a:r>
                        <a:rPr lang="en-US" sz="1000" dirty="0" smtClean="0"/>
                        <a:t>$15,258</a:t>
                      </a:r>
                      <a:endParaRPr lang="en-US" sz="1000" dirty="0"/>
                    </a:p>
                  </a:txBody>
                  <a:tcPr/>
                </a:tc>
                <a:tc>
                  <a:txBody>
                    <a:bodyPr/>
                    <a:lstStyle/>
                    <a:p>
                      <a:pPr algn="ctr"/>
                      <a:r>
                        <a:rPr lang="en-US" sz="1000" dirty="0" smtClean="0"/>
                        <a:t>$16,034</a:t>
                      </a:r>
                      <a:endParaRPr lang="en-US" sz="1000" dirty="0"/>
                    </a:p>
                  </a:txBody>
                  <a:tcPr/>
                </a:tc>
                <a:tc>
                  <a:txBody>
                    <a:bodyPr/>
                    <a:lstStyle/>
                    <a:p>
                      <a:pPr algn="ctr"/>
                      <a:r>
                        <a:rPr lang="en-US" sz="1000" dirty="0" smtClean="0"/>
                        <a:t>$16,511</a:t>
                      </a:r>
                      <a:endParaRPr lang="en-US" sz="1000" dirty="0"/>
                    </a:p>
                  </a:txBody>
                  <a:tcPr/>
                </a:tc>
                <a:tc>
                  <a:txBody>
                    <a:bodyPr/>
                    <a:lstStyle/>
                    <a:p>
                      <a:pPr algn="ctr"/>
                      <a:r>
                        <a:rPr lang="en-US" sz="1000" dirty="0" smtClean="0"/>
                        <a:t>$687</a:t>
                      </a:r>
                      <a:endParaRPr lang="en-US" sz="1000" dirty="0"/>
                    </a:p>
                  </a:txBody>
                  <a:tcPr/>
                </a:tc>
                <a:tc>
                  <a:txBody>
                    <a:bodyPr/>
                    <a:lstStyle/>
                    <a:p>
                      <a:pPr algn="ctr"/>
                      <a:r>
                        <a:rPr lang="en-US" sz="1000" dirty="0" smtClean="0"/>
                        <a:t>$2,030</a:t>
                      </a:r>
                      <a:endParaRPr lang="en-US" sz="1000" dirty="0"/>
                    </a:p>
                  </a:txBody>
                  <a:tcPr/>
                </a:tc>
                <a:tc>
                  <a:txBody>
                    <a:bodyPr/>
                    <a:lstStyle/>
                    <a:p>
                      <a:pPr algn="ctr"/>
                      <a:r>
                        <a:rPr lang="en-US" sz="1000" dirty="0" smtClean="0"/>
                        <a:t>$14,004</a:t>
                      </a:r>
                      <a:endParaRPr lang="en-US" sz="1000" dirty="0"/>
                    </a:p>
                  </a:txBody>
                  <a:tcPr/>
                </a:tc>
                <a:tc>
                  <a:txBody>
                    <a:bodyPr/>
                    <a:lstStyle/>
                    <a:p>
                      <a:pPr algn="ctr"/>
                      <a:r>
                        <a:rPr lang="en-US" sz="1000" dirty="0" smtClean="0"/>
                        <a:t>$14,481</a:t>
                      </a:r>
                      <a:endParaRPr lang="en-US" sz="1000" dirty="0"/>
                    </a:p>
                  </a:txBody>
                  <a:tcPr/>
                </a:tc>
              </a:tr>
              <a:tr h="370840">
                <a:tc>
                  <a:txBody>
                    <a:bodyPr/>
                    <a:lstStyle/>
                    <a:p>
                      <a:pPr algn="ctr"/>
                      <a:r>
                        <a:rPr lang="en-US" sz="1000" dirty="0" smtClean="0"/>
                        <a:t>33</a:t>
                      </a:r>
                      <a:endParaRPr lang="en-US" sz="1000" dirty="0"/>
                    </a:p>
                  </a:txBody>
                  <a:tcPr/>
                </a:tc>
                <a:tc>
                  <a:txBody>
                    <a:bodyPr/>
                    <a:lstStyle/>
                    <a:p>
                      <a:pPr algn="ctr"/>
                      <a:r>
                        <a:rPr lang="en-US" sz="1000" dirty="0" smtClean="0"/>
                        <a:t>$5,786</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$700</a:t>
                      </a:r>
                    </a:p>
                    <a:p>
                      <a:pPr algn="ctr"/>
                      <a:endParaRPr lang="en-US" sz="1000" dirty="0"/>
                    </a:p>
                  </a:txBody>
                  <a:tcPr/>
                </a:tc>
                <a:tc>
                  <a:txBody>
                    <a:bodyPr/>
                    <a:lstStyle/>
                    <a:p>
                      <a:pPr algn="ctr"/>
                      <a:r>
                        <a:rPr lang="en-US" sz="1000" dirty="0" smtClean="0"/>
                        <a:t>$5,086</a:t>
                      </a:r>
                      <a:endParaRPr lang="en-US" sz="1000" dirty="0"/>
                    </a:p>
                  </a:txBody>
                  <a:tcPr/>
                </a:tc>
                <a:tc>
                  <a:txBody>
                    <a:bodyPr/>
                    <a:lstStyle/>
                    <a:p>
                      <a:pPr algn="ctr"/>
                      <a:r>
                        <a:rPr lang="en-US" sz="1000" dirty="0" smtClean="0"/>
                        <a:t>$20,344</a:t>
                      </a:r>
                      <a:endParaRPr lang="en-US" sz="1000" dirty="0"/>
                    </a:p>
                  </a:txBody>
                  <a:tcPr/>
                </a:tc>
                <a:tc>
                  <a:txBody>
                    <a:bodyPr/>
                    <a:lstStyle/>
                    <a:p>
                      <a:pPr algn="ctr"/>
                      <a:r>
                        <a:rPr lang="en-US" sz="1000" dirty="0" smtClean="0"/>
                        <a:t>$21,921</a:t>
                      </a:r>
                      <a:endParaRPr lang="en-US" sz="1000" dirty="0"/>
                    </a:p>
                  </a:txBody>
                  <a:tcPr/>
                </a:tc>
                <a:tc>
                  <a:txBody>
                    <a:bodyPr/>
                    <a:lstStyle/>
                    <a:p>
                      <a:pPr algn="ctr"/>
                      <a:r>
                        <a:rPr lang="en-US" sz="1000" dirty="0" smtClean="0"/>
                        <a:t>$22,918</a:t>
                      </a:r>
                      <a:endParaRPr lang="en-US" sz="1000" dirty="0"/>
                    </a:p>
                  </a:txBody>
                  <a:tcPr/>
                </a:tc>
                <a:tc>
                  <a:txBody>
                    <a:bodyPr/>
                    <a:lstStyle/>
                    <a:p>
                      <a:pPr algn="ctr"/>
                      <a:r>
                        <a:rPr lang="en-US" sz="1000" dirty="0" smtClean="0"/>
                        <a:t>$5,202</a:t>
                      </a:r>
                      <a:endParaRPr lang="en-US" sz="1000" dirty="0"/>
                    </a:p>
                  </a:txBody>
                  <a:tcPr/>
                </a:tc>
                <a:tc>
                  <a:txBody>
                    <a:bodyPr/>
                    <a:lstStyle/>
                    <a:p>
                      <a:pPr algn="ctr"/>
                      <a:r>
                        <a:rPr lang="en-US" sz="1000" dirty="0" smtClean="0"/>
                        <a:t>$7,207</a:t>
                      </a:r>
                      <a:endParaRPr lang="en-US" sz="1000" dirty="0"/>
                    </a:p>
                  </a:txBody>
                  <a:tcPr/>
                </a:tc>
                <a:tc>
                  <a:txBody>
                    <a:bodyPr/>
                    <a:lstStyle/>
                    <a:p>
                      <a:pPr algn="ctr"/>
                      <a:r>
                        <a:rPr lang="en-US" sz="1000" dirty="0" smtClean="0"/>
                        <a:t>$14,714</a:t>
                      </a:r>
                      <a:endParaRPr lang="en-US" sz="1000" dirty="0"/>
                    </a:p>
                  </a:txBody>
                  <a:tcPr/>
                </a:tc>
                <a:tc>
                  <a:txBody>
                    <a:bodyPr/>
                    <a:lstStyle/>
                    <a:p>
                      <a:pPr algn="ctr"/>
                      <a:r>
                        <a:rPr lang="en-US" sz="1000" dirty="0" smtClean="0"/>
                        <a:t>$15,711</a:t>
                      </a:r>
                      <a:endParaRPr lang="en-US" sz="1000" dirty="0"/>
                    </a:p>
                  </a:txBody>
                  <a:tcPr/>
                </a:tc>
              </a:tr>
              <a:tr h="370840">
                <a:tc>
                  <a:txBody>
                    <a:bodyPr/>
                    <a:lstStyle/>
                    <a:p>
                      <a:pPr algn="ctr"/>
                      <a:r>
                        <a:rPr lang="en-US" sz="1000" dirty="0" smtClean="0"/>
                        <a:t>34</a:t>
                      </a:r>
                      <a:endParaRPr lang="en-US" sz="1000" dirty="0"/>
                    </a:p>
                  </a:txBody>
                  <a:tcPr/>
                </a:tc>
                <a:tc>
                  <a:txBody>
                    <a:bodyPr/>
                    <a:lstStyle/>
                    <a:p>
                      <a:pPr algn="ctr"/>
                      <a:r>
                        <a:rPr lang="en-US" sz="1000" dirty="0" smtClean="0"/>
                        <a:t>$5,786</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$700</a:t>
                      </a:r>
                    </a:p>
                    <a:p>
                      <a:pPr algn="ctr"/>
                      <a:endParaRPr lang="en-US" sz="1000" dirty="0"/>
                    </a:p>
                  </a:txBody>
                  <a:tcPr/>
                </a:tc>
                <a:tc>
                  <a:txBody>
                    <a:bodyPr/>
                    <a:lstStyle/>
                    <a:p>
                      <a:pPr algn="ctr"/>
                      <a:r>
                        <a:rPr lang="en-US" sz="1000" dirty="0" smtClean="0"/>
                        <a:t>$5,086</a:t>
                      </a:r>
                      <a:endParaRPr lang="en-US" sz="1000" dirty="0"/>
                    </a:p>
                  </a:txBody>
                  <a:tcPr/>
                </a:tc>
                <a:tc>
                  <a:txBody>
                    <a:bodyPr/>
                    <a:lstStyle/>
                    <a:p>
                      <a:pPr algn="ctr"/>
                      <a:r>
                        <a:rPr lang="en-US" sz="1000" dirty="0" smtClean="0"/>
                        <a:t>$25,430</a:t>
                      </a:r>
                      <a:endParaRPr lang="en-US" sz="1000" dirty="0"/>
                    </a:p>
                  </a:txBody>
                  <a:tcPr/>
                </a:tc>
                <a:tc>
                  <a:txBody>
                    <a:bodyPr/>
                    <a:lstStyle/>
                    <a:p>
                      <a:pPr algn="ctr"/>
                      <a:r>
                        <a:rPr lang="en-US" sz="1000" dirty="0" smtClean="0"/>
                        <a:t>$28,103</a:t>
                      </a:r>
                      <a:endParaRPr lang="en-US" sz="1000" dirty="0"/>
                    </a:p>
                  </a:txBody>
                  <a:tcPr/>
                </a:tc>
                <a:tc>
                  <a:txBody>
                    <a:bodyPr/>
                    <a:lstStyle/>
                    <a:p>
                      <a:pPr algn="ctr"/>
                      <a:r>
                        <a:rPr lang="en-US" sz="1000" dirty="0" smtClean="0"/>
                        <a:t>$29,838</a:t>
                      </a:r>
                      <a:endParaRPr lang="en-US" sz="1000" dirty="0"/>
                    </a:p>
                  </a:txBody>
                  <a:tcPr/>
                </a:tc>
                <a:tc>
                  <a:txBody>
                    <a:bodyPr/>
                    <a:lstStyle/>
                    <a:p>
                      <a:pPr algn="ctr"/>
                      <a:r>
                        <a:rPr lang="en-US" sz="1000" dirty="0" smtClean="0"/>
                        <a:t>$9,836</a:t>
                      </a:r>
                      <a:endParaRPr lang="en-US" sz="1000" dirty="0"/>
                    </a:p>
                  </a:txBody>
                  <a:tcPr/>
                </a:tc>
                <a:tc>
                  <a:txBody>
                    <a:bodyPr/>
                    <a:lstStyle/>
                    <a:p>
                      <a:pPr algn="ctr"/>
                      <a:r>
                        <a:rPr lang="en-US" sz="1000" dirty="0" smtClean="0"/>
                        <a:t>$12,659</a:t>
                      </a:r>
                      <a:endParaRPr lang="en-US" sz="1000" dirty="0"/>
                    </a:p>
                  </a:txBody>
                  <a:tcPr/>
                </a:tc>
                <a:tc>
                  <a:txBody>
                    <a:bodyPr/>
                    <a:lstStyle/>
                    <a:p>
                      <a:pPr algn="ctr"/>
                      <a:r>
                        <a:rPr lang="en-US" sz="1000" dirty="0" smtClean="0"/>
                        <a:t>$15,444</a:t>
                      </a:r>
                      <a:endParaRPr lang="en-US" sz="1000" dirty="0"/>
                    </a:p>
                  </a:txBody>
                  <a:tcPr/>
                </a:tc>
                <a:tc>
                  <a:txBody>
                    <a:bodyPr/>
                    <a:lstStyle/>
                    <a:p>
                      <a:pPr algn="ctr"/>
                      <a:r>
                        <a:rPr lang="en-US" sz="1000" dirty="0" smtClean="0"/>
                        <a:t>$17,179</a:t>
                      </a:r>
                      <a:endParaRPr lang="en-US" sz="1000" dirty="0"/>
                    </a:p>
                  </a:txBody>
                  <a:tcPr/>
                </a:tc>
              </a:tr>
              <a:tr h="370840">
                <a:tc>
                  <a:txBody>
                    <a:bodyPr/>
                    <a:lstStyle/>
                    <a:p>
                      <a:pPr algn="ctr"/>
                      <a:r>
                        <a:rPr lang="en-US" sz="1000" dirty="0" smtClean="0"/>
                        <a:t>35</a:t>
                      </a:r>
                      <a:endParaRPr lang="en-US" sz="1000" dirty="0"/>
                    </a:p>
                  </a:txBody>
                  <a:tcPr/>
                </a:tc>
                <a:tc>
                  <a:txBody>
                    <a:bodyPr/>
                    <a:lstStyle/>
                    <a:p>
                      <a:pPr algn="ctr"/>
                      <a:r>
                        <a:rPr lang="en-US" sz="1000" dirty="0" smtClean="0"/>
                        <a:t>$5,786</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$700</a:t>
                      </a:r>
                    </a:p>
                    <a:p>
                      <a:pPr algn="ctr"/>
                      <a:endParaRPr lang="en-US" sz="1000" dirty="0"/>
                    </a:p>
                  </a:txBody>
                  <a:tcPr/>
                </a:tc>
                <a:tc>
                  <a:txBody>
                    <a:bodyPr/>
                    <a:lstStyle/>
                    <a:p>
                      <a:pPr algn="ctr"/>
                      <a:r>
                        <a:rPr lang="en-US" sz="1000" dirty="0" smtClean="0"/>
                        <a:t>$5,086</a:t>
                      </a:r>
                      <a:endParaRPr lang="en-US" sz="1000" dirty="0"/>
                    </a:p>
                  </a:txBody>
                  <a:tcPr/>
                </a:tc>
                <a:tc>
                  <a:txBody>
                    <a:bodyPr/>
                    <a:lstStyle/>
                    <a:p>
                      <a:pPr algn="ctr"/>
                      <a:r>
                        <a:rPr lang="en-US" sz="1000" dirty="0" smtClean="0"/>
                        <a:t>$30,516</a:t>
                      </a:r>
                      <a:endParaRPr lang="en-US" sz="1000" dirty="0"/>
                    </a:p>
                  </a:txBody>
                  <a:tcPr/>
                </a:tc>
                <a:tc>
                  <a:txBody>
                    <a:bodyPr/>
                    <a:lstStyle/>
                    <a:p>
                      <a:pPr algn="ctr"/>
                      <a:r>
                        <a:rPr lang="en-US" sz="1000" dirty="0" smtClean="0"/>
                        <a:t>$34,595</a:t>
                      </a:r>
                      <a:endParaRPr lang="en-US" sz="1000" dirty="0"/>
                    </a:p>
                  </a:txBody>
                  <a:tcPr/>
                </a:tc>
                <a:tc>
                  <a:txBody>
                    <a:bodyPr/>
                    <a:lstStyle/>
                    <a:p>
                      <a:pPr algn="ctr"/>
                      <a:r>
                        <a:rPr lang="en-US" sz="1000" dirty="0" smtClean="0"/>
                        <a:t>$37,311</a:t>
                      </a:r>
                      <a:endParaRPr lang="en-US" sz="1000" dirty="0"/>
                    </a:p>
                  </a:txBody>
                  <a:tcPr/>
                </a:tc>
                <a:tc>
                  <a:txBody>
                    <a:bodyPr/>
                    <a:lstStyle/>
                    <a:p>
                      <a:pPr algn="ctr"/>
                      <a:r>
                        <a:rPr lang="en-US" sz="1000" dirty="0" smtClean="0"/>
                        <a:t>$15,417</a:t>
                      </a:r>
                      <a:endParaRPr lang="en-US" sz="1000" dirty="0"/>
                    </a:p>
                  </a:txBody>
                  <a:tcPr/>
                </a:tc>
                <a:tc>
                  <a:txBody>
                    <a:bodyPr/>
                    <a:lstStyle/>
                    <a:p>
                      <a:pPr algn="ctr"/>
                      <a:r>
                        <a:rPr lang="en-US" sz="1000" dirty="0" smtClean="0"/>
                        <a:t>$19,182</a:t>
                      </a:r>
                      <a:endParaRPr lang="en-US" sz="1000" dirty="0"/>
                    </a:p>
                  </a:txBody>
                  <a:tcPr/>
                </a:tc>
                <a:tc>
                  <a:txBody>
                    <a:bodyPr/>
                    <a:lstStyle/>
                    <a:p>
                      <a:pPr algn="ctr"/>
                      <a:r>
                        <a:rPr lang="en-US" sz="1000" dirty="0" smtClean="0"/>
                        <a:t>$15,413</a:t>
                      </a:r>
                      <a:endParaRPr lang="en-US" sz="1000" dirty="0"/>
                    </a:p>
                  </a:txBody>
                  <a:tcPr/>
                </a:tc>
                <a:tc>
                  <a:txBody>
                    <a:bodyPr/>
                    <a:lstStyle/>
                    <a:p>
                      <a:pPr algn="ctr"/>
                      <a:r>
                        <a:rPr lang="en-US" sz="1000" dirty="0" smtClean="0"/>
                        <a:t>$18,129</a:t>
                      </a:r>
                      <a:endParaRPr lang="en-US" sz="1000" dirty="0"/>
                    </a:p>
                  </a:txBody>
                  <a:tcPr/>
                </a:tc>
              </a:tr>
              <a:tr h="370840">
                <a:tc>
                  <a:txBody>
                    <a:bodyPr/>
                    <a:lstStyle/>
                    <a:p>
                      <a:pPr algn="ctr"/>
                      <a:r>
                        <a:rPr lang="en-US" sz="1000" dirty="0" smtClean="0"/>
                        <a:t>40</a:t>
                      </a:r>
                      <a:endParaRPr lang="en-US" sz="1000" dirty="0"/>
                    </a:p>
                  </a:txBody>
                  <a:tcPr/>
                </a:tc>
                <a:tc>
                  <a:txBody>
                    <a:bodyPr/>
                    <a:lstStyle/>
                    <a:p>
                      <a:pPr algn="ctr"/>
                      <a:r>
                        <a:rPr lang="en-US" sz="1000" dirty="0" smtClean="0"/>
                        <a:t>$5,786</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$700</a:t>
                      </a:r>
                    </a:p>
                    <a:p>
                      <a:pPr algn="ctr"/>
                      <a:endParaRPr lang="en-US" sz="1000" dirty="0"/>
                    </a:p>
                  </a:txBody>
                  <a:tcPr/>
                </a:tc>
                <a:tc>
                  <a:txBody>
                    <a:bodyPr/>
                    <a:lstStyle/>
                    <a:p>
                      <a:pPr algn="ctr"/>
                      <a:r>
                        <a:rPr lang="en-US" sz="1000" dirty="0" smtClean="0"/>
                        <a:t>$5,086</a:t>
                      </a:r>
                      <a:endParaRPr lang="en-US" sz="1000" dirty="0"/>
                    </a:p>
                  </a:txBody>
                  <a:tcPr/>
                </a:tc>
                <a:tc>
                  <a:txBody>
                    <a:bodyPr/>
                    <a:lstStyle/>
                    <a:p>
                      <a:pPr algn="ctr"/>
                      <a:r>
                        <a:rPr lang="en-US" sz="1000" dirty="0" smtClean="0"/>
                        <a:t>$55,946</a:t>
                      </a:r>
                      <a:endParaRPr lang="en-US" sz="1000" dirty="0"/>
                    </a:p>
                  </a:txBody>
                  <a:tcPr/>
                </a:tc>
                <a:tc>
                  <a:txBody>
                    <a:bodyPr/>
                    <a:lstStyle/>
                    <a:p>
                      <a:pPr algn="ctr"/>
                      <a:r>
                        <a:rPr lang="en-US" sz="1000" dirty="0" smtClean="0"/>
                        <a:t>$72,256</a:t>
                      </a:r>
                      <a:endParaRPr lang="en-US" sz="1000" dirty="0"/>
                    </a:p>
                  </a:txBody>
                  <a:tcPr/>
                </a:tc>
                <a:tc>
                  <a:txBody>
                    <a:bodyPr/>
                    <a:lstStyle/>
                    <a:p>
                      <a:pPr algn="ctr"/>
                      <a:r>
                        <a:rPr lang="en-US" sz="1000" dirty="0" smtClean="0"/>
                        <a:t>$84,659</a:t>
                      </a:r>
                      <a:endParaRPr lang="en-US" sz="1000" dirty="0"/>
                    </a:p>
                  </a:txBody>
                  <a:tcPr/>
                </a:tc>
                <a:tc>
                  <a:txBody>
                    <a:bodyPr/>
                    <a:lstStyle/>
                    <a:p>
                      <a:pPr algn="ctr"/>
                      <a:r>
                        <a:rPr lang="en-US" sz="1000" dirty="0" smtClean="0"/>
                        <a:t>$46,254</a:t>
                      </a:r>
                      <a:endParaRPr lang="en-US" sz="1000" dirty="0"/>
                    </a:p>
                  </a:txBody>
                  <a:tcPr/>
                </a:tc>
                <a:tc>
                  <a:txBody>
                    <a:bodyPr/>
                    <a:lstStyle/>
                    <a:p>
                      <a:pPr algn="ctr"/>
                      <a:r>
                        <a:rPr lang="en-US" sz="1000" dirty="0" smtClean="0"/>
                        <a:t>$58,721</a:t>
                      </a:r>
                      <a:endParaRPr lang="en-US" sz="1000" dirty="0"/>
                    </a:p>
                  </a:txBody>
                  <a:tcPr/>
                </a:tc>
                <a:tc>
                  <a:txBody>
                    <a:bodyPr/>
                    <a:lstStyle/>
                    <a:p>
                      <a:pPr algn="ctr"/>
                      <a:r>
                        <a:rPr lang="en-US" sz="1000" dirty="0" smtClean="0"/>
                        <a:t>$13,535</a:t>
                      </a:r>
                      <a:endParaRPr lang="en-US" sz="1000" dirty="0"/>
                    </a:p>
                  </a:txBody>
                  <a:tcPr/>
                </a:tc>
                <a:tc>
                  <a:txBody>
                    <a:bodyPr/>
                    <a:lstStyle/>
                    <a:p>
                      <a:pPr algn="ctr"/>
                      <a:r>
                        <a:rPr lang="en-US" sz="1000" dirty="0" smtClean="0"/>
                        <a:t>$25,938</a:t>
                      </a:r>
                      <a:endParaRPr lang="en-US" sz="1000" dirty="0"/>
                    </a:p>
                  </a:txBody>
                  <a:tcPr/>
                </a:tc>
              </a:tr>
              <a:tr h="370840">
                <a:tc>
                  <a:txBody>
                    <a:bodyPr/>
                    <a:lstStyle/>
                    <a:p>
                      <a:pPr algn="ctr"/>
                      <a:r>
                        <a:rPr lang="en-US" sz="1000" dirty="0" smtClean="0"/>
                        <a:t>45</a:t>
                      </a:r>
                      <a:endParaRPr lang="en-US" sz="1000" dirty="0"/>
                    </a:p>
                  </a:txBody>
                  <a:tcPr/>
                </a:tc>
                <a:tc>
                  <a:txBody>
                    <a:bodyPr/>
                    <a:lstStyle/>
                    <a:p>
                      <a:pPr algn="ctr"/>
                      <a:r>
                        <a:rPr lang="en-US" sz="1000" dirty="0" smtClean="0"/>
                        <a:t>$5,786</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$700</a:t>
                      </a:r>
                    </a:p>
                    <a:p>
                      <a:pPr algn="ctr"/>
                      <a:endParaRPr lang="en-US" sz="1000" dirty="0"/>
                    </a:p>
                  </a:txBody>
                  <a:tcPr/>
                </a:tc>
                <a:tc>
                  <a:txBody>
                    <a:bodyPr/>
                    <a:lstStyle/>
                    <a:p>
                      <a:pPr algn="ctr"/>
                      <a:r>
                        <a:rPr lang="en-US" sz="1000" dirty="0" smtClean="0"/>
                        <a:t>$5,086</a:t>
                      </a:r>
                      <a:endParaRPr lang="en-US" sz="1000" dirty="0"/>
                    </a:p>
                  </a:txBody>
                  <a:tcPr/>
                </a:tc>
                <a:tc>
                  <a:txBody>
                    <a:bodyPr/>
                    <a:lstStyle/>
                    <a:p>
                      <a:pPr algn="ctr"/>
                      <a:r>
                        <a:rPr lang="en-US" sz="1000" dirty="0" smtClean="0"/>
                        <a:t>$81,376</a:t>
                      </a:r>
                      <a:endParaRPr lang="en-US" sz="1000" dirty="0"/>
                    </a:p>
                  </a:txBody>
                  <a:tcPr/>
                </a:tc>
                <a:tc>
                  <a:txBody>
                    <a:bodyPr/>
                    <a:lstStyle/>
                    <a:p>
                      <a:pPr algn="ctr"/>
                      <a:r>
                        <a:rPr lang="en-US" sz="1000" dirty="0" smtClean="0"/>
                        <a:t>$120,322</a:t>
                      </a:r>
                      <a:endParaRPr lang="en-US" sz="1000" dirty="0"/>
                    </a:p>
                  </a:txBody>
                  <a:tcPr/>
                </a:tc>
                <a:tc>
                  <a:txBody>
                    <a:bodyPr/>
                    <a:lstStyle/>
                    <a:p>
                      <a:pPr algn="ctr"/>
                      <a:r>
                        <a:rPr lang="en-US" sz="1000" dirty="0" smtClean="0"/>
                        <a:t>$154,229</a:t>
                      </a:r>
                      <a:endParaRPr lang="en-US" sz="1000" dirty="0"/>
                    </a:p>
                  </a:txBody>
                  <a:tcPr/>
                </a:tc>
                <a:tc>
                  <a:txBody>
                    <a:bodyPr/>
                    <a:lstStyle/>
                    <a:p>
                      <a:pPr algn="ctr"/>
                      <a:r>
                        <a:rPr lang="en-US" sz="1000" dirty="0" smtClean="0"/>
                        <a:t>$78,162</a:t>
                      </a:r>
                      <a:endParaRPr lang="en-US" sz="1000" dirty="0"/>
                    </a:p>
                  </a:txBody>
                  <a:tcPr/>
                </a:tc>
                <a:tc>
                  <a:txBody>
                    <a:bodyPr/>
                    <a:lstStyle/>
                    <a:p>
                      <a:pPr algn="ctr"/>
                      <a:r>
                        <a:rPr lang="en-US" sz="1000" dirty="0" smtClean="0"/>
                        <a:t>$109,234</a:t>
                      </a:r>
                      <a:endParaRPr lang="en-US" sz="1000" dirty="0"/>
                    </a:p>
                  </a:txBody>
                  <a:tcPr/>
                </a:tc>
                <a:tc>
                  <a:txBody>
                    <a:bodyPr/>
                    <a:lstStyle/>
                    <a:p>
                      <a:pPr algn="ctr"/>
                      <a:r>
                        <a:rPr lang="en-US" sz="1000" dirty="0" smtClean="0"/>
                        <a:t>$11,088</a:t>
                      </a:r>
                      <a:endParaRPr lang="en-US" sz="1000" dirty="0"/>
                    </a:p>
                  </a:txBody>
                  <a:tcPr/>
                </a:tc>
                <a:tc>
                  <a:txBody>
                    <a:bodyPr/>
                    <a:lstStyle/>
                    <a:p>
                      <a:pPr algn="ctr"/>
                      <a:r>
                        <a:rPr lang="en-US" sz="1000" dirty="0" smtClean="0"/>
                        <a:t>$44,995</a:t>
                      </a:r>
                      <a:endParaRPr lang="en-US" sz="1000" dirty="0"/>
                    </a:p>
                  </a:txBody>
                  <a:tcPr/>
                </a:tc>
              </a:tr>
              <a:tr h="370840">
                <a:tc>
                  <a:txBody>
                    <a:bodyPr/>
                    <a:lstStyle/>
                    <a:p>
                      <a:pPr algn="ctr"/>
                      <a:r>
                        <a:rPr lang="en-US" sz="1000" dirty="0" smtClean="0"/>
                        <a:t>50</a:t>
                      </a:r>
                      <a:endParaRPr lang="en-US" sz="1000" dirty="0"/>
                    </a:p>
                  </a:txBody>
                  <a:tcPr/>
                </a:tc>
                <a:tc>
                  <a:txBody>
                    <a:bodyPr/>
                    <a:lstStyle/>
                    <a:p>
                      <a:pPr algn="ctr"/>
                      <a:r>
                        <a:rPr lang="en-US" sz="1000" dirty="0" smtClean="0"/>
                        <a:t>$0</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$700</a:t>
                      </a:r>
                    </a:p>
                    <a:p>
                      <a:pPr algn="ctr"/>
                      <a:endParaRPr lang="en-US" sz="1000" dirty="0"/>
                    </a:p>
                  </a:txBody>
                  <a:tcPr/>
                </a:tc>
                <a:tc>
                  <a:txBody>
                    <a:bodyPr/>
                    <a:lstStyle/>
                    <a:p>
                      <a:pPr algn="ctr"/>
                      <a:r>
                        <a:rPr lang="en-US" sz="1000" dirty="0" smtClean="0"/>
                        <a:t>-$700</a:t>
                      </a:r>
                      <a:endParaRPr lang="en-US" sz="1000" dirty="0"/>
                    </a:p>
                  </a:txBody>
                  <a:tcPr/>
                </a:tc>
                <a:tc>
                  <a:txBody>
                    <a:bodyPr/>
                    <a:lstStyle/>
                    <a:p>
                      <a:pPr algn="ctr"/>
                      <a:r>
                        <a:rPr lang="en-US" sz="1000" dirty="0" smtClean="0"/>
                        <a:t>$101,020</a:t>
                      </a:r>
                      <a:endParaRPr lang="en-US" sz="1000" dirty="0"/>
                    </a:p>
                  </a:txBody>
                  <a:tcPr/>
                </a:tc>
                <a:tc>
                  <a:txBody>
                    <a:bodyPr/>
                    <a:lstStyle/>
                    <a:p>
                      <a:pPr algn="ctr"/>
                      <a:r>
                        <a:rPr lang="en-US" sz="1000" dirty="0" smtClean="0"/>
                        <a:t>$175,847</a:t>
                      </a:r>
                      <a:endParaRPr lang="en-US" sz="1000" dirty="0"/>
                    </a:p>
                  </a:txBody>
                  <a:tcPr/>
                </a:tc>
                <a:tc>
                  <a:txBody>
                    <a:bodyPr/>
                    <a:lstStyle/>
                    <a:p>
                      <a:pPr algn="ctr"/>
                      <a:r>
                        <a:rPr lang="en-US" sz="1000" dirty="0" smtClean="0"/>
                        <a:t>$250,609</a:t>
                      </a:r>
                      <a:endParaRPr lang="en-US" sz="1000" dirty="0"/>
                    </a:p>
                  </a:txBody>
                  <a:tcPr/>
                </a:tc>
                <a:tc>
                  <a:txBody>
                    <a:bodyPr/>
                    <a:lstStyle/>
                    <a:p>
                      <a:pPr algn="ctr"/>
                      <a:r>
                        <a:rPr lang="en-US" sz="1000" dirty="0" smtClean="0"/>
                        <a:t>$103,473</a:t>
                      </a:r>
                      <a:endParaRPr lang="en-US" sz="1000" dirty="0"/>
                    </a:p>
                  </a:txBody>
                  <a:tcPr/>
                </a:tc>
                <a:tc>
                  <a:txBody>
                    <a:bodyPr/>
                    <a:lstStyle/>
                    <a:p>
                      <a:pPr algn="ctr"/>
                      <a:r>
                        <a:rPr lang="en-US" sz="1000" dirty="0" smtClean="0"/>
                        <a:t>$166,097</a:t>
                      </a:r>
                      <a:endParaRPr lang="en-US" sz="1000" dirty="0"/>
                    </a:p>
                  </a:txBody>
                  <a:tcPr/>
                </a:tc>
                <a:tc>
                  <a:txBody>
                    <a:bodyPr/>
                    <a:lstStyle/>
                    <a:p>
                      <a:pPr algn="ctr"/>
                      <a:r>
                        <a:rPr lang="en-US" sz="1000" dirty="0" smtClean="0"/>
                        <a:t>$9,750</a:t>
                      </a:r>
                      <a:endParaRPr lang="en-US" sz="1000" dirty="0"/>
                    </a:p>
                  </a:txBody>
                  <a:tcPr/>
                </a:tc>
                <a:tc>
                  <a:txBody>
                    <a:bodyPr/>
                    <a:lstStyle/>
                    <a:p>
                      <a:pPr algn="ctr"/>
                      <a:r>
                        <a:rPr lang="en-US" sz="1000" dirty="0" smtClean="0"/>
                        <a:t>$84,512</a:t>
                      </a:r>
                      <a:endParaRPr lang="en-US" sz="1000" dirty="0"/>
                    </a:p>
                  </a:txBody>
                  <a:tcPr/>
                </a:tc>
              </a:tr>
              <a:tr h="370840">
                <a:tc>
                  <a:txBody>
                    <a:bodyPr/>
                    <a:lstStyle/>
                    <a:p>
                      <a:pPr algn="ctr"/>
                      <a:r>
                        <a:rPr lang="en-US" sz="1000" dirty="0" smtClean="0"/>
                        <a:t>55</a:t>
                      </a:r>
                      <a:endParaRPr lang="en-US" sz="1000" dirty="0"/>
                    </a:p>
                  </a:txBody>
                  <a:tcPr/>
                </a:tc>
                <a:tc>
                  <a:txBody>
                    <a:bodyPr/>
                    <a:lstStyle/>
                    <a:p>
                      <a:pPr algn="ctr"/>
                      <a:r>
                        <a:rPr lang="en-US" sz="1000" dirty="0" smtClean="0"/>
                        <a:t>$0</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$700</a:t>
                      </a:r>
                    </a:p>
                    <a:p>
                      <a:pPr algn="ctr"/>
                      <a:endParaRPr lang="en-US" sz="1000" dirty="0"/>
                    </a:p>
                  </a:txBody>
                  <a:tcPr/>
                </a:tc>
                <a:tc>
                  <a:txBody>
                    <a:bodyPr/>
                    <a:lstStyle/>
                    <a:p>
                      <a:pPr algn="ctr"/>
                      <a:r>
                        <a:rPr lang="en-US" sz="1000" dirty="0" smtClean="0"/>
                        <a:t>-$700</a:t>
                      </a:r>
                      <a:endParaRPr lang="en-US" sz="1000" dirty="0"/>
                    </a:p>
                  </a:txBody>
                  <a:tcPr/>
                </a:tc>
                <a:tc>
                  <a:txBody>
                    <a:bodyPr/>
                    <a:lstStyle/>
                    <a:p>
                      <a:pPr algn="ctr"/>
                      <a:r>
                        <a:rPr lang="en-US" sz="1000" dirty="0" smtClean="0"/>
                        <a:t>$97,520</a:t>
                      </a:r>
                      <a:endParaRPr lang="en-US" sz="1000" dirty="0"/>
                    </a:p>
                  </a:txBody>
                  <a:tcPr/>
                </a:tc>
                <a:tc>
                  <a:txBody>
                    <a:bodyPr/>
                    <a:lstStyle/>
                    <a:p>
                      <a:pPr algn="ctr"/>
                      <a:r>
                        <a:rPr lang="en-US" sz="1000" dirty="0" smtClean="0"/>
                        <a:t>$220,369</a:t>
                      </a:r>
                      <a:endParaRPr lang="en-US" sz="1000" dirty="0"/>
                    </a:p>
                  </a:txBody>
                  <a:tcPr/>
                </a:tc>
                <a:tc>
                  <a:txBody>
                    <a:bodyPr/>
                    <a:lstStyle/>
                    <a:p>
                      <a:pPr algn="ctr"/>
                      <a:r>
                        <a:rPr lang="en-US" sz="1000" dirty="0" smtClean="0"/>
                        <a:t>$363,792</a:t>
                      </a:r>
                      <a:endParaRPr lang="en-US" sz="1000" dirty="0"/>
                    </a:p>
                  </a:txBody>
                  <a:tcPr/>
                </a:tc>
                <a:tc>
                  <a:txBody>
                    <a:bodyPr/>
                    <a:lstStyle/>
                    <a:p>
                      <a:pPr algn="ctr"/>
                      <a:r>
                        <a:rPr lang="en-US" sz="1000" dirty="0" smtClean="0"/>
                        <a:t>$96,699</a:t>
                      </a:r>
                      <a:endParaRPr lang="en-US" sz="1000" dirty="0"/>
                    </a:p>
                  </a:txBody>
                  <a:tcPr/>
                </a:tc>
                <a:tc>
                  <a:txBody>
                    <a:bodyPr/>
                    <a:lstStyle/>
                    <a:p>
                      <a:pPr algn="ctr"/>
                      <a:r>
                        <a:rPr lang="en-US" sz="1000" dirty="0" smtClean="0"/>
                        <a:t>$206,321</a:t>
                      </a:r>
                      <a:endParaRPr lang="en-US" sz="1000" dirty="0"/>
                    </a:p>
                  </a:txBody>
                  <a:tcPr/>
                </a:tc>
                <a:tc>
                  <a:txBody>
                    <a:bodyPr/>
                    <a:lstStyle/>
                    <a:p>
                      <a:pPr algn="ctr"/>
                      <a:r>
                        <a:rPr lang="en-US" sz="1000" dirty="0" smtClean="0"/>
                        <a:t>$14,048</a:t>
                      </a:r>
                      <a:endParaRPr lang="en-US" sz="1000" dirty="0"/>
                    </a:p>
                  </a:txBody>
                  <a:tcPr/>
                </a:tc>
                <a:tc>
                  <a:txBody>
                    <a:bodyPr/>
                    <a:lstStyle/>
                    <a:p>
                      <a:pPr algn="ctr"/>
                      <a:r>
                        <a:rPr lang="en-US" sz="1000" dirty="0" smtClean="0"/>
                        <a:t>$157,471</a:t>
                      </a:r>
                      <a:endParaRPr lang="en-US" sz="1000" dirty="0"/>
                    </a:p>
                  </a:txBody>
                  <a:tcPr/>
                </a:tc>
              </a:tr>
              <a:tr h="370840">
                <a:tc>
                  <a:txBody>
                    <a:bodyPr/>
                    <a:lstStyle/>
                    <a:p>
                      <a:pPr algn="ctr"/>
                      <a:r>
                        <a:rPr lang="en-US" sz="1000" dirty="0" smtClean="0"/>
                        <a:t>59</a:t>
                      </a:r>
                      <a:endParaRPr lang="en-US" sz="1000" dirty="0"/>
                    </a:p>
                  </a:txBody>
                  <a:tcPr/>
                </a:tc>
                <a:tc>
                  <a:txBody>
                    <a:bodyPr/>
                    <a:lstStyle/>
                    <a:p>
                      <a:pPr algn="ctr"/>
                      <a:r>
                        <a:rPr lang="en-US" sz="1000" dirty="0" smtClean="0"/>
                        <a:t>$0</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$700</a:t>
                      </a:r>
                    </a:p>
                    <a:p>
                      <a:pPr algn="ctr"/>
                      <a:endParaRPr lang="en-US" sz="1000" dirty="0"/>
                    </a:p>
                  </a:txBody>
                  <a:tcPr/>
                </a:tc>
                <a:tc>
                  <a:txBody>
                    <a:bodyPr/>
                    <a:lstStyle/>
                    <a:p>
                      <a:pPr algn="ctr"/>
                      <a:r>
                        <a:rPr lang="en-US" sz="1000" dirty="0" smtClean="0"/>
                        <a:t>-$700</a:t>
                      </a:r>
                      <a:endParaRPr lang="en-US" sz="1000" dirty="0"/>
                    </a:p>
                  </a:txBody>
                  <a:tcPr/>
                </a:tc>
                <a:tc>
                  <a:txBody>
                    <a:bodyPr/>
                    <a:lstStyle/>
                    <a:p>
                      <a:pPr algn="ctr"/>
                      <a:r>
                        <a:rPr lang="en-US" sz="1000" dirty="0" smtClean="0"/>
                        <a:t>$94,720</a:t>
                      </a:r>
                      <a:endParaRPr lang="en-US" sz="1000" dirty="0"/>
                    </a:p>
                  </a:txBody>
                  <a:tcPr/>
                </a:tc>
                <a:tc>
                  <a:txBody>
                    <a:bodyPr/>
                    <a:lstStyle/>
                    <a:p>
                      <a:pPr algn="ctr"/>
                      <a:r>
                        <a:rPr lang="en-US" sz="1000" dirty="0" smtClean="0"/>
                        <a:t>$264,692</a:t>
                      </a:r>
                      <a:endParaRPr lang="en-US" sz="1000" dirty="0"/>
                    </a:p>
                  </a:txBody>
                  <a:tcPr/>
                </a:tc>
                <a:tc>
                  <a:txBody>
                    <a:bodyPr/>
                    <a:lstStyle/>
                    <a:p>
                      <a:pPr algn="ctr"/>
                      <a:r>
                        <a:rPr lang="en-US" sz="1000" dirty="0" smtClean="0"/>
                        <a:t>$491,528</a:t>
                      </a:r>
                      <a:endParaRPr lang="en-US" sz="1000" dirty="0"/>
                    </a:p>
                  </a:txBody>
                  <a:tcPr/>
                </a:tc>
                <a:tc>
                  <a:txBody>
                    <a:bodyPr/>
                    <a:lstStyle/>
                    <a:p>
                      <a:pPr algn="ctr"/>
                      <a:r>
                        <a:rPr lang="en-US" sz="1000" dirty="0" smtClean="0"/>
                        <a:t>$79,604</a:t>
                      </a:r>
                      <a:endParaRPr lang="en-US" sz="1000" dirty="0"/>
                    </a:p>
                  </a:txBody>
                  <a:tcPr/>
                </a:tc>
                <a:tc>
                  <a:txBody>
                    <a:bodyPr/>
                    <a:lstStyle/>
                    <a:p>
                      <a:pPr algn="ctr"/>
                      <a:r>
                        <a:rPr lang="en-US" sz="1000" dirty="0" smtClean="0"/>
                        <a:t>$244,980</a:t>
                      </a:r>
                      <a:endParaRPr lang="en-US" sz="1000" dirty="0"/>
                    </a:p>
                  </a:txBody>
                  <a:tcPr/>
                </a:tc>
                <a:tc>
                  <a:txBody>
                    <a:bodyPr/>
                    <a:lstStyle/>
                    <a:p>
                      <a:pPr algn="ctr"/>
                      <a:r>
                        <a:rPr lang="en-US" sz="1000" dirty="0" smtClean="0"/>
                        <a:t>$19,712</a:t>
                      </a:r>
                      <a:endParaRPr lang="en-US" sz="1000" dirty="0"/>
                    </a:p>
                  </a:txBody>
                  <a:tcPr/>
                </a:tc>
                <a:tc>
                  <a:txBody>
                    <a:bodyPr/>
                    <a:lstStyle/>
                    <a:p>
                      <a:pPr algn="ctr"/>
                      <a:r>
                        <a:rPr lang="en-US" sz="1000" dirty="0" smtClean="0"/>
                        <a:t>$246,548</a:t>
                      </a:r>
                      <a:endParaRPr lang="en-US" sz="1000" dirty="0"/>
                    </a:p>
                  </a:txBody>
                  <a:tcPr/>
                </a:tc>
              </a:tr>
            </a:tbl>
          </a:graphicData>
        </a:graphic>
      </p:graphicFrame>
      <p:sp>
        <p:nvSpPr>
          <p:cNvPr id="7"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60</a:t>
            </a:fld>
            <a:endParaRPr lang="en-US" dirty="0"/>
          </a:p>
        </p:txBody>
      </p:sp>
      <p:sp>
        <p:nvSpPr>
          <p:cNvPr id="9" name="Slide Number Placeholder 3"/>
          <p:cNvSpPr txBox="1">
            <a:spLocks/>
          </p:cNvSpPr>
          <p:nvPr/>
        </p:nvSpPr>
        <p:spPr>
          <a:xfrm>
            <a:off x="8686800" y="6492875"/>
            <a:ext cx="4572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bg2">
                    <a:shade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000" b="0" i="0" u="none" strike="noStrike" kern="1200" cap="none" spc="0" normalizeH="0" baseline="0" noProof="0" dirty="0">
              <a:ln>
                <a:noFill/>
              </a:ln>
              <a:solidFill>
                <a:schemeClr val="bg2">
                  <a:shade val="50000"/>
                </a:schemeClr>
              </a:solidFill>
              <a:effectLst/>
              <a:uLnTx/>
              <a:uFillTx/>
              <a:latin typeface="+mn-lt"/>
              <a:ea typeface="+mn-ea"/>
              <a:cs typeface="+mn-cs"/>
            </a:endParaRPr>
          </a:p>
        </p:txBody>
      </p:sp>
      <p:sp>
        <p:nvSpPr>
          <p:cNvPr id="10" name="TextBox 9"/>
          <p:cNvSpPr txBox="1"/>
          <p:nvPr/>
        </p:nvSpPr>
        <p:spPr>
          <a:xfrm>
            <a:off x="521970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548746393"/>
              </p:ext>
            </p:extLst>
          </p:nvPr>
        </p:nvGraphicFramePr>
        <p:xfrm>
          <a:off x="0" y="990600"/>
          <a:ext cx="9144000" cy="5181511"/>
        </p:xfrm>
        <a:graphic>
          <a:graphicData uri="http://schemas.openxmlformats.org/drawingml/2006/table">
            <a:tbl>
              <a:tblPr firstRow="1" bandRow="1">
                <a:tableStyleId>{2D5ABB26-0587-4C30-8999-92F81FD0307C}</a:tableStyleId>
              </a:tblPr>
              <a:tblGrid>
                <a:gridCol w="9144000"/>
              </a:tblGrid>
              <a:tr h="309880">
                <a:tc>
                  <a:txBody>
                    <a:bodyPr/>
                    <a:lstStyle/>
                    <a:p>
                      <a:pPr marL="342900" marR="0" indent="-342900" algn="just" defTabSz="914400" rtl="0" eaLnBrk="1" fontAlgn="auto" latinLnBrk="0" hangingPunct="1">
                        <a:lnSpc>
                          <a:spcPct val="100000"/>
                        </a:lnSpc>
                        <a:spcBef>
                          <a:spcPts val="0"/>
                        </a:spcBef>
                        <a:spcAft>
                          <a:spcPts val="0"/>
                        </a:spcAft>
                        <a:buClrTx/>
                        <a:buSzTx/>
                        <a:buFont typeface="+mj-lt"/>
                        <a:buAutoNum type="arabicPeriod" startAt="12"/>
                        <a:tabLst/>
                        <a:defRPr/>
                      </a:pPr>
                      <a:r>
                        <a:rPr lang="en-US" sz="1600" b="0" baseline="0" dirty="0" smtClean="0">
                          <a:latin typeface="Times New Roman" pitchFamily="18" charset="0"/>
                          <a:cs typeface="Times New Roman" pitchFamily="18" charset="0"/>
                        </a:rPr>
                        <a:t>Clean-up time:</a:t>
                      </a:r>
                    </a:p>
                  </a:txBody>
                  <a:tcPr marT="45696" marB="45696"/>
                </a:tc>
              </a:tr>
              <a:tr h="396150">
                <a:tc>
                  <a:txBody>
                    <a:bodyPr/>
                    <a:lstStyle/>
                    <a:p>
                      <a:pPr marL="457200" marR="0" indent="-457200" algn="l" defTabSz="914400" rtl="0" eaLnBrk="1" fontAlgn="auto" latinLnBrk="0" hangingPunct="1">
                        <a:lnSpc>
                          <a:spcPct val="100000"/>
                        </a:lnSpc>
                        <a:spcBef>
                          <a:spcPts val="0"/>
                        </a:spcBef>
                        <a:spcAft>
                          <a:spcPts val="0"/>
                        </a:spcAft>
                        <a:buClrTx/>
                        <a:buSzTx/>
                        <a:buFontTx/>
                        <a:buAutoNum type="alphaLcPeriod"/>
                        <a:tabLst/>
                        <a:defRPr/>
                      </a:pPr>
                      <a:r>
                        <a:rPr lang="en-US" sz="1600" b="0" baseline="0" dirty="0" smtClean="0">
                          <a:latin typeface="Times New Roman" pitchFamily="18" charset="0"/>
                          <a:cs typeface="Times New Roman" pitchFamily="18" charset="0"/>
                        </a:rPr>
                        <a:t>Forgive or reduce intra-family and inter-trust loans.</a:t>
                      </a: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Times New Roman" pitchFamily="18" charset="0"/>
                          <a:cs typeface="Times New Roman" pitchFamily="18" charset="0"/>
                        </a:rPr>
                        <a:t>	(May be best to gift cash to the borrowing entity and let the borrowing entity use that cash to repay the loan – report a cash gift on the tax return.)</a:t>
                      </a:r>
                    </a:p>
                  </a:txBody>
                  <a:tcPr marT="45704" marB="45704"/>
                </a:tc>
              </a:tr>
              <a:tr h="700909">
                <a:tc>
                  <a:txBody>
                    <a:bodyPr/>
                    <a:lstStyle/>
                    <a:p>
                      <a:pPr marL="509588" marR="0" indent="-509588" algn="l" defTabSz="914400" rtl="0" eaLnBrk="1" fontAlgn="auto" latinLnBrk="0" hangingPunct="1">
                        <a:lnSpc>
                          <a:spcPct val="100000"/>
                        </a:lnSpc>
                        <a:spcBef>
                          <a:spcPts val="0"/>
                        </a:spcBef>
                        <a:spcAft>
                          <a:spcPts val="0"/>
                        </a:spcAft>
                        <a:buClrTx/>
                        <a:buSzTx/>
                        <a:buFontTx/>
                        <a:buAutoNum type="alphaLcPeriod" startAt="2"/>
                        <a:tabLst/>
                        <a:defRPr/>
                      </a:pPr>
                      <a:r>
                        <a:rPr lang="en-US" sz="1600" b="0" baseline="0" dirty="0" smtClean="0">
                          <a:latin typeface="Times New Roman" pitchFamily="18" charset="0"/>
                          <a:cs typeface="Times New Roman" pitchFamily="18" charset="0"/>
                        </a:rPr>
                        <a:t>Pay off loans that may have been taken out on life insurance policies that are owned by irrevocable trusts or family.</a:t>
                      </a:r>
                    </a:p>
                    <a:p>
                      <a:pPr marL="509588" marR="0" indent="-509588" algn="l"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Times New Roman" pitchFamily="18" charset="0"/>
                          <a:cs typeface="Times New Roman" pitchFamily="18" charset="0"/>
                        </a:rPr>
                        <a:t>	(Or is it best to keep a low interest loan or grandfathered split dollar arrangement in place and to use gifting allowances elsewhere?)</a:t>
                      </a:r>
                    </a:p>
                  </a:txBody>
                  <a:tcPr marT="45704" marB="45704"/>
                </a:tc>
              </a:tr>
              <a:tr h="884115">
                <a:tc>
                  <a:txBody>
                    <a:bodyPr/>
                    <a:lstStyle/>
                    <a:p>
                      <a:pPr marL="463550" marR="0" indent="-463550" algn="just"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Times New Roman" pitchFamily="18" charset="0"/>
                          <a:cs typeface="Times New Roman" pitchFamily="18" charset="0"/>
                        </a:rPr>
                        <a:t>c. 	Have children who own life insurance policies on their parents use part of their own $5,250,000 lifetime gifting exclusions to gift such policies to trusts, to preserve policy proceeds from potential future creditors, divorce, or unwise management or spending.</a:t>
                      </a:r>
                    </a:p>
                  </a:txBody>
                  <a:tcPr marT="45696" marB="45696"/>
                </a:tc>
              </a:tr>
              <a:tr h="1066800">
                <a:tc>
                  <a:txBody>
                    <a:bodyPr/>
                    <a:lstStyle/>
                    <a:p>
                      <a:pPr marL="463550" marR="0" indent="-463550" algn="just"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Times New Roman" pitchFamily="18" charset="0"/>
                          <a:cs typeface="Times New Roman" pitchFamily="18" charset="0"/>
                        </a:rPr>
                        <a:t>d. 	Fund irrevocable trusts that may buy out remainder interests, purchase existing Grantor Retained Annuity Trusts (“GRATs”) assets, purchase homes from Qualified Personal Residence Trusts (“QPRTs”), or otherwise assist in unwinding or unfreezing mechanisms and arrangements now in place.</a:t>
                      </a:r>
                    </a:p>
                  </a:txBody>
                  <a:tcPr marT="45696" marB="45696"/>
                </a:tc>
              </a:tr>
              <a:tr h="1005668">
                <a:tc>
                  <a:txBody>
                    <a:bodyPr/>
                    <a:lstStyle/>
                    <a:p>
                      <a:pPr marL="404813" marR="0" indent="-404813" algn="just"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Times New Roman" pitchFamily="18" charset="0"/>
                          <a:cs typeface="Times New Roman" pitchFamily="18" charset="0"/>
                        </a:rPr>
                        <a:t>e. 	Make further ballast gifts to irrevocable trusts which owe installment notes and are highly leveraged, due to reduction in values given the post-2007 economic circumstances.</a:t>
                      </a:r>
                    </a:p>
                  </a:txBody>
                  <a:tcPr marT="45696" marB="45696"/>
                </a:tc>
              </a:tr>
            </a:tbl>
          </a:graphicData>
        </a:graphic>
      </p:graphicFrame>
      <p:sp>
        <p:nvSpPr>
          <p:cNvPr id="5"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61</a:t>
            </a:fld>
            <a:endParaRPr lang="en-US" dirty="0"/>
          </a:p>
        </p:txBody>
      </p:sp>
      <p:sp>
        <p:nvSpPr>
          <p:cNvPr id="7" name="TextBox 6"/>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
        <p:nvSpPr>
          <p:cNvPr id="8" name="Title 1"/>
          <p:cNvSpPr txBox="1">
            <a:spLocks/>
          </p:cNvSpPr>
          <p:nvPr/>
        </p:nvSpPr>
        <p:spPr>
          <a:xfrm>
            <a:off x="0" y="0"/>
            <a:ext cx="9144000" cy="1051560"/>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Action Checklist for 2013 Estate and Entity/Asset Structuring Update</a:t>
            </a:r>
            <a:endParaRPr kumimoji="0" lang="en-U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2400" y="1295400"/>
            <a:ext cx="8610600" cy="3416320"/>
          </a:xfrm>
          <a:prstGeom prst="rect">
            <a:avLst/>
          </a:prstGeom>
        </p:spPr>
        <p:txBody>
          <a:bodyPr wrap="square">
            <a:spAutoFit/>
          </a:bodyPr>
          <a:lstStyle/>
          <a:p>
            <a:pPr marL="457200" indent="-457200" algn="just">
              <a:buFont typeface="+mj-lt"/>
              <a:buAutoNum type="arabicPeriod" startAt="13"/>
            </a:pPr>
            <a:r>
              <a:rPr lang="en-US" sz="2400" dirty="0" smtClean="0"/>
              <a:t>Realize that real estate can go up in value again and plan for ownership of homes in various trust systems.</a:t>
            </a:r>
          </a:p>
          <a:p>
            <a:pPr marL="457200" indent="-457200" algn="just">
              <a:buFont typeface="+mj-lt"/>
              <a:buAutoNum type="arabicPeriod" startAt="13"/>
            </a:pPr>
            <a:endParaRPr lang="en-US" sz="2400" dirty="0" smtClean="0"/>
          </a:p>
          <a:p>
            <a:pPr marL="457200" indent="-457200" algn="just"/>
            <a:r>
              <a:rPr lang="en-US" sz="2400" dirty="0" smtClean="0">
                <a:solidFill>
                  <a:prstClr val="black"/>
                </a:solidFill>
              </a:rPr>
              <a:t>	Run through the possible financial and tax implications of real estate values recovering, particularly for clients with substantially leveraged real estate- is it time to gift to a Nevada trust? </a:t>
            </a:r>
          </a:p>
          <a:p>
            <a:pPr marL="457200" indent="-457200" algn="just">
              <a:buFont typeface="+mj-lt"/>
              <a:buAutoNum type="arabicPeriod" startAt="13"/>
            </a:pPr>
            <a:endParaRPr lang="en-US" sz="2400" dirty="0" smtClean="0"/>
          </a:p>
        </p:txBody>
      </p:sp>
      <p:sp>
        <p:nvSpPr>
          <p:cNvPr id="4" name="Title 1"/>
          <p:cNvSpPr txBox="1">
            <a:spLocks/>
          </p:cNvSpPr>
          <p:nvPr/>
        </p:nvSpPr>
        <p:spPr>
          <a:xfrm>
            <a:off x="0" y="0"/>
            <a:ext cx="9144000" cy="1051560"/>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Action Checklist for 2013 Estate and Entity/Asset Structuring Update</a:t>
            </a:r>
            <a:endParaRPr kumimoji="0" lang="en-U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5" name="Slide Number Placeholder 3"/>
          <p:cNvSpPr txBox="1">
            <a:spLocks/>
          </p:cNvSpPr>
          <p:nvPr/>
        </p:nvSpPr>
        <p:spPr>
          <a:xfrm>
            <a:off x="8686800" y="6492875"/>
            <a:ext cx="457200" cy="365125"/>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bg2">
                    <a:shade val="5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000" b="0" i="0" u="none" strike="noStrike" kern="1200" cap="none" spc="0" normalizeH="0" baseline="0" noProof="0" dirty="0">
              <a:ln>
                <a:noFill/>
              </a:ln>
              <a:solidFill>
                <a:schemeClr val="bg2">
                  <a:shade val="50000"/>
                </a:schemeClr>
              </a:solidFill>
              <a:effectLst/>
              <a:uLnTx/>
              <a:uFillTx/>
              <a:latin typeface="+mn-lt"/>
              <a:ea typeface="+mn-ea"/>
              <a:cs typeface="+mn-cs"/>
            </a:endParaRPr>
          </a:p>
        </p:txBody>
      </p:sp>
      <p:sp>
        <p:nvSpPr>
          <p:cNvPr id="6" name="TextBox 5"/>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5562600" cy="609600"/>
          </a:xfrm>
        </p:spPr>
        <p:txBody>
          <a:bodyPr>
            <a:normAutofit/>
          </a:bodyPr>
          <a:lstStyle/>
          <a:p>
            <a:pPr eaLnBrk="1" hangingPunct="1"/>
            <a:r>
              <a:rPr lang="en-US" sz="2000" dirty="0" smtClean="0"/>
              <a:t>QPRT Trust Planning Demonstration</a:t>
            </a:r>
          </a:p>
        </p:txBody>
      </p:sp>
      <p:graphicFrame>
        <p:nvGraphicFramePr>
          <p:cNvPr id="5" name="Table 4"/>
          <p:cNvGraphicFramePr>
            <a:graphicFrameLocks noGrp="1"/>
          </p:cNvGraphicFramePr>
          <p:nvPr/>
        </p:nvGraphicFramePr>
        <p:xfrm>
          <a:off x="71438" y="647700"/>
          <a:ext cx="8839200" cy="5531606"/>
        </p:xfrm>
        <a:graphic>
          <a:graphicData uri="http://schemas.openxmlformats.org/drawingml/2006/table">
            <a:tbl>
              <a:tblPr firstRow="1" bandRow="1">
                <a:tableStyleId>{5940675A-B579-460E-94D1-54222C63F5DA}</a:tableStyleId>
              </a:tblPr>
              <a:tblGrid>
                <a:gridCol w="736600"/>
                <a:gridCol w="883920"/>
                <a:gridCol w="1031240"/>
                <a:gridCol w="1082040"/>
                <a:gridCol w="990600"/>
                <a:gridCol w="990600"/>
                <a:gridCol w="990600"/>
                <a:gridCol w="935064"/>
                <a:gridCol w="1198536"/>
              </a:tblGrid>
              <a:tr h="1554323">
                <a:tc>
                  <a:txBody>
                    <a:bodyPr/>
                    <a:lstStyle/>
                    <a:p>
                      <a:endParaRPr lang="en-US" sz="1050" dirty="0"/>
                    </a:p>
                  </a:txBody>
                  <a:tcPr marT="45703" marB="45703"/>
                </a:tc>
                <a:tc gridSpan="2">
                  <a:txBody>
                    <a:bodyPr/>
                    <a:lstStyle/>
                    <a:p>
                      <a:r>
                        <a:rPr lang="en-US" sz="1050" b="1" dirty="0" smtClean="0"/>
                        <a:t>Gift Component (with respect to each QPRT)</a:t>
                      </a:r>
                      <a:endParaRPr lang="en-US" sz="1050" b="1" dirty="0"/>
                    </a:p>
                  </a:txBody>
                  <a:tcPr marT="45703" marB="45703" anchor="b"/>
                </a:tc>
                <a:tc hMerge="1">
                  <a:txBody>
                    <a:bodyPr/>
                    <a:lstStyle/>
                    <a:p>
                      <a:endParaRPr lang="en-US" sz="1200" dirty="0"/>
                    </a:p>
                  </a:txBody>
                  <a:tcPr/>
                </a:tc>
                <a:tc>
                  <a:txBody>
                    <a:bodyPr/>
                    <a:lstStyle/>
                    <a:p>
                      <a:pPr algn="ctr"/>
                      <a:r>
                        <a:rPr lang="en-US" sz="1050" b="1" dirty="0" smtClean="0"/>
                        <a:t>Value of ½ of Home at End of QPRT Term Assuming 7% Growth</a:t>
                      </a:r>
                      <a:endParaRPr lang="en-US" sz="1050" b="1" dirty="0"/>
                    </a:p>
                  </a:txBody>
                  <a:tcPr marT="45703" marB="45703" anchor="b"/>
                </a:tc>
                <a:tc>
                  <a:txBody>
                    <a:bodyPr/>
                    <a:lstStyle/>
                    <a:p>
                      <a:pPr algn="ctr"/>
                      <a:r>
                        <a:rPr lang="en-US" sz="1050" b="1" dirty="0" smtClean="0"/>
                        <a:t>Estate Tax on Value at End of Term Assuming 35%</a:t>
                      </a:r>
                      <a:r>
                        <a:rPr lang="en-US" sz="1050" b="1" baseline="0" dirty="0" smtClean="0"/>
                        <a:t> Estate Tax Rate</a:t>
                      </a:r>
                      <a:endParaRPr lang="en-US" sz="1050" b="1" dirty="0"/>
                    </a:p>
                  </a:txBody>
                  <a:tcPr marT="45703" marB="45703" anchor="b"/>
                </a:tc>
                <a:tc>
                  <a:txBody>
                    <a:bodyPr/>
                    <a:lstStyle/>
                    <a:p>
                      <a:pPr algn="ctr"/>
                      <a:r>
                        <a:rPr lang="en-US" sz="1050" b="1" dirty="0" smtClean="0"/>
                        <a:t>Estate Tax Savings on ½ of Home at End of QPRT</a:t>
                      </a:r>
                      <a:endParaRPr lang="en-US" sz="1050" b="1" dirty="0"/>
                    </a:p>
                  </a:txBody>
                  <a:tcPr marT="45703" marB="45703" anchor="b"/>
                </a:tc>
                <a:tc>
                  <a:txBody>
                    <a:bodyPr/>
                    <a:lstStyle/>
                    <a:p>
                      <a:pPr algn="ctr"/>
                      <a:r>
                        <a:rPr lang="en-US" sz="1050" b="1" dirty="0" smtClean="0"/>
                        <a:t>Estate Tax Savings on Entire Value of Home at End of QPRT</a:t>
                      </a:r>
                      <a:endParaRPr lang="en-US" sz="1050" b="1" dirty="0"/>
                    </a:p>
                  </a:txBody>
                  <a:tcPr marT="45703" marB="45703" anchor="b"/>
                </a:tc>
                <a:tc>
                  <a:txBody>
                    <a:bodyPr/>
                    <a:lstStyle/>
                    <a:p>
                      <a:pPr algn="ctr"/>
                      <a:r>
                        <a:rPr lang="en-US" sz="1050" b="1" dirty="0" smtClean="0"/>
                        <a:t>Estate Tax</a:t>
                      </a:r>
                      <a:r>
                        <a:rPr lang="en-US" sz="1050" b="1" baseline="0" dirty="0" smtClean="0"/>
                        <a:t> Savings After 16 Years Assuming 7% Growth on ½ of House</a:t>
                      </a:r>
                      <a:endParaRPr lang="en-US" sz="1050" b="1" dirty="0"/>
                    </a:p>
                  </a:txBody>
                  <a:tcPr marT="45703" marB="45703" anchor="b"/>
                </a:tc>
                <a:tc>
                  <a:txBody>
                    <a:bodyPr/>
                    <a:lstStyle/>
                    <a:p>
                      <a:pPr algn="ctr"/>
                      <a:r>
                        <a:rPr lang="en-US" sz="1050" b="1" dirty="0" smtClean="0"/>
                        <a:t>Estate Tax Savings After</a:t>
                      </a:r>
                      <a:r>
                        <a:rPr lang="en-US" sz="1050" b="1" baseline="0" dirty="0" smtClean="0"/>
                        <a:t> 16 Years Assuming 7% Growth on Entire House</a:t>
                      </a:r>
                      <a:endParaRPr lang="en-US" sz="1050" b="1" dirty="0"/>
                    </a:p>
                  </a:txBody>
                  <a:tcPr marT="45703" marB="45703" anchor="b"/>
                </a:tc>
              </a:tr>
              <a:tr h="259032">
                <a:tc rowSpan="2">
                  <a:txBody>
                    <a:bodyPr/>
                    <a:lstStyle/>
                    <a:p>
                      <a:r>
                        <a:rPr lang="en-US" sz="1050" b="1" dirty="0" smtClean="0"/>
                        <a:t>6 Year QPRT</a:t>
                      </a:r>
                      <a:endParaRPr lang="en-US" sz="1050" b="1" dirty="0"/>
                    </a:p>
                  </a:txBody>
                  <a:tcPr marT="45703" marB="45703"/>
                </a:tc>
                <a:tc>
                  <a:txBody>
                    <a:bodyPr/>
                    <a:lstStyle/>
                    <a:p>
                      <a:pPr algn="r"/>
                      <a:r>
                        <a:rPr lang="en-US" sz="800" dirty="0" smtClean="0"/>
                        <a:t>Gift %</a:t>
                      </a:r>
                      <a:endParaRPr lang="en-US" sz="800" dirty="0"/>
                    </a:p>
                  </a:txBody>
                  <a:tcPr marT="45703" marB="45703" anchor="b"/>
                </a:tc>
                <a:tc>
                  <a:txBody>
                    <a:bodyPr/>
                    <a:lstStyle/>
                    <a:p>
                      <a:pPr algn="r"/>
                      <a:r>
                        <a:rPr lang="en-US" sz="1000" b="1" dirty="0" smtClean="0"/>
                        <a:t>73.220%</a:t>
                      </a:r>
                      <a:endParaRPr lang="en-US" sz="1000" b="1" dirty="0"/>
                    </a:p>
                  </a:txBody>
                  <a:tcPr marT="45703" marB="45703" anchor="b"/>
                </a:tc>
                <a:tc rowSpan="2">
                  <a:txBody>
                    <a:bodyPr/>
                    <a:lstStyle/>
                    <a:p>
                      <a:r>
                        <a:rPr lang="en-US" sz="900" dirty="0" smtClean="0"/>
                        <a:t>$645,314.05</a:t>
                      </a:r>
                      <a:endParaRPr lang="en-US" sz="900" dirty="0"/>
                    </a:p>
                  </a:txBody>
                  <a:tcPr marT="45703" marB="45703" anchor="b"/>
                </a:tc>
                <a:tc rowSpan="2">
                  <a:txBody>
                    <a:bodyPr/>
                    <a:lstStyle/>
                    <a:p>
                      <a:r>
                        <a:rPr lang="en-US" sz="900" dirty="0" smtClean="0"/>
                        <a:t>$225,859.92</a:t>
                      </a:r>
                      <a:endParaRPr lang="en-US" sz="900" dirty="0"/>
                    </a:p>
                  </a:txBody>
                  <a:tcPr marT="45703" marB="45703" anchor="b"/>
                </a:tc>
                <a:tc rowSpan="2">
                  <a:txBody>
                    <a:bodyPr/>
                    <a:lstStyle/>
                    <a:p>
                      <a:r>
                        <a:rPr lang="en-US" sz="900" dirty="0" smtClean="0"/>
                        <a:t>$132,193.23</a:t>
                      </a:r>
                      <a:endParaRPr lang="en-US" sz="900" dirty="0"/>
                    </a:p>
                  </a:txBody>
                  <a:tcPr marT="45703" marB="45703" anchor="b"/>
                </a:tc>
                <a:tc rowSpan="2">
                  <a:txBody>
                    <a:bodyPr/>
                    <a:lstStyle/>
                    <a:p>
                      <a:r>
                        <a:rPr lang="en-US" sz="900" dirty="0" smtClean="0"/>
                        <a:t>$264,386.96</a:t>
                      </a:r>
                      <a:endParaRPr lang="en-US" sz="900" dirty="0"/>
                    </a:p>
                  </a:txBody>
                  <a:tcPr marT="45703" marB="45703" anchor="b"/>
                </a:tc>
                <a:tc rowSpan="2">
                  <a:txBody>
                    <a:bodyPr/>
                    <a:lstStyle/>
                    <a:p>
                      <a:r>
                        <a:rPr lang="en-US" sz="900" dirty="0" smtClean="0"/>
                        <a:t>$350,633.96</a:t>
                      </a:r>
                      <a:endParaRPr lang="en-US" sz="900" dirty="0"/>
                    </a:p>
                  </a:txBody>
                  <a:tcPr marT="45703" marB="45703" anchor="b"/>
                </a:tc>
                <a:tc rowSpan="2">
                  <a:txBody>
                    <a:bodyPr/>
                    <a:lstStyle/>
                    <a:p>
                      <a:r>
                        <a:rPr lang="en-US" sz="900" dirty="0" smtClean="0"/>
                        <a:t>$701,267.92</a:t>
                      </a:r>
                      <a:endParaRPr lang="en-US" sz="900" dirty="0"/>
                    </a:p>
                  </a:txBody>
                  <a:tcPr marT="45703" marB="45703" anchor="b"/>
                </a:tc>
              </a:tr>
              <a:tr h="380968">
                <a:tc vMerge="1">
                  <a:txBody>
                    <a:bodyPr/>
                    <a:lstStyle/>
                    <a:p>
                      <a:endParaRPr lang="en-US"/>
                    </a:p>
                  </a:txBody>
                  <a:tcPr/>
                </a:tc>
                <a:tc>
                  <a:txBody>
                    <a:bodyPr/>
                    <a:lstStyle/>
                    <a:p>
                      <a:pPr algn="r"/>
                      <a:r>
                        <a:rPr lang="en-US" sz="800" dirty="0" smtClean="0"/>
                        <a:t>Value of Gift</a:t>
                      </a:r>
                      <a:endParaRPr lang="en-US" sz="800" dirty="0"/>
                    </a:p>
                  </a:txBody>
                  <a:tcPr marT="45703" marB="45703" anchor="b"/>
                </a:tc>
                <a:tc>
                  <a:txBody>
                    <a:bodyPr/>
                    <a:lstStyle/>
                    <a:p>
                      <a:pPr algn="r"/>
                      <a:r>
                        <a:rPr lang="en-US" sz="1000" b="0" dirty="0" smtClean="0"/>
                        <a:t>$267,619.00</a:t>
                      </a:r>
                      <a:endParaRPr lang="en-US" sz="1000" b="0" dirty="0"/>
                    </a:p>
                  </a:txBody>
                  <a:tcPr marT="45703" marB="45703"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916">
                <a:tc rowSpan="2">
                  <a:txBody>
                    <a:bodyPr/>
                    <a:lstStyle/>
                    <a:p>
                      <a:r>
                        <a:rPr lang="en-US" sz="1050" b="1" dirty="0" smtClean="0"/>
                        <a:t>8 Year QPRT</a:t>
                      </a:r>
                      <a:endParaRPr lang="en-US" sz="1050" b="1" dirty="0"/>
                    </a:p>
                  </a:txBody>
                  <a:tcPr marT="45703" marB="45703"/>
                </a:tc>
                <a:tc>
                  <a:txBody>
                    <a:bodyPr/>
                    <a:lstStyle/>
                    <a:p>
                      <a:pPr algn="r"/>
                      <a:r>
                        <a:rPr lang="en-US" sz="800" dirty="0" smtClean="0"/>
                        <a:t>Gift %</a:t>
                      </a:r>
                      <a:endParaRPr lang="en-US" sz="800" dirty="0"/>
                    </a:p>
                  </a:txBody>
                  <a:tcPr marT="45703" marB="45703" anchor="b"/>
                </a:tc>
                <a:tc>
                  <a:txBody>
                    <a:bodyPr/>
                    <a:lstStyle/>
                    <a:p>
                      <a:pPr algn="r"/>
                      <a:r>
                        <a:rPr lang="en-US" sz="1000" b="1" dirty="0" smtClean="0"/>
                        <a:t>64.328%</a:t>
                      </a:r>
                      <a:endParaRPr lang="en-US" sz="1000" b="1" dirty="0"/>
                    </a:p>
                  </a:txBody>
                  <a:tcPr marT="45703" marB="45703" anchor="b"/>
                </a:tc>
                <a:tc rowSpan="2">
                  <a:txBody>
                    <a:bodyPr/>
                    <a:lstStyle/>
                    <a:p>
                      <a:r>
                        <a:rPr lang="en-US" sz="900" dirty="0" smtClean="0"/>
                        <a:t>$738,820.06</a:t>
                      </a:r>
                      <a:endParaRPr lang="en-US" sz="900" dirty="0"/>
                    </a:p>
                  </a:txBody>
                  <a:tcPr marT="45703" marB="45703" anchor="b"/>
                </a:tc>
                <a:tc rowSpan="2">
                  <a:txBody>
                    <a:bodyPr/>
                    <a:lstStyle/>
                    <a:p>
                      <a:r>
                        <a:rPr lang="en-US" sz="900" dirty="0" smtClean="0"/>
                        <a:t>$258,587.02</a:t>
                      </a:r>
                    </a:p>
                  </a:txBody>
                  <a:tcPr marT="45703" marB="45703" anchor="b"/>
                </a:tc>
                <a:tc rowSpan="2">
                  <a:txBody>
                    <a:bodyPr/>
                    <a:lstStyle/>
                    <a:p>
                      <a:r>
                        <a:rPr lang="en-US" sz="900" dirty="0" smtClean="0"/>
                        <a:t>$176,295.43</a:t>
                      </a:r>
                      <a:endParaRPr lang="en-US" sz="900" dirty="0"/>
                    </a:p>
                  </a:txBody>
                  <a:tcPr marT="45703" marB="45703" anchor="b"/>
                </a:tc>
                <a:tc rowSpan="2">
                  <a:txBody>
                    <a:bodyPr/>
                    <a:lstStyle/>
                    <a:p>
                      <a:r>
                        <a:rPr lang="en-US" sz="900" dirty="0" smtClean="0"/>
                        <a:t>$352,590.85</a:t>
                      </a:r>
                      <a:endParaRPr lang="en-US" sz="900" dirty="0"/>
                    </a:p>
                  </a:txBody>
                  <a:tcPr marT="45703" marB="45703" anchor="b"/>
                </a:tc>
                <a:tc rowSpan="2">
                  <a:txBody>
                    <a:bodyPr/>
                    <a:lstStyle/>
                    <a:p>
                      <a:r>
                        <a:rPr lang="en-US" sz="900" dirty="0" smtClean="0"/>
                        <a:t>$362,009.05</a:t>
                      </a:r>
                      <a:endParaRPr lang="en-US" sz="900" dirty="0"/>
                    </a:p>
                  </a:txBody>
                  <a:tcPr marT="45703" marB="45703" anchor="b"/>
                </a:tc>
                <a:tc rowSpan="2">
                  <a:txBody>
                    <a:bodyPr/>
                    <a:lstStyle/>
                    <a:p>
                      <a:r>
                        <a:rPr lang="en-US" sz="900" dirty="0" smtClean="0"/>
                        <a:t>$724,018.10</a:t>
                      </a:r>
                      <a:endParaRPr lang="en-US" sz="900" dirty="0"/>
                    </a:p>
                  </a:txBody>
                  <a:tcPr marT="45703" marB="45703" anchor="b"/>
                </a:tc>
              </a:tr>
              <a:tr h="320084">
                <a:tc vMerge="1">
                  <a:txBody>
                    <a:bodyPr/>
                    <a:lstStyle/>
                    <a:p>
                      <a:endParaRPr lang="en-US"/>
                    </a:p>
                  </a:txBody>
                  <a:tcPr/>
                </a:tc>
                <a:tc>
                  <a:txBody>
                    <a:bodyPr/>
                    <a:lstStyle/>
                    <a:p>
                      <a:pPr algn="r"/>
                      <a:r>
                        <a:rPr lang="en-US" sz="800" dirty="0" smtClean="0"/>
                        <a:t>Value of Gift</a:t>
                      </a:r>
                      <a:endParaRPr lang="en-US" sz="800" dirty="0"/>
                    </a:p>
                  </a:txBody>
                  <a:tcPr marT="45703" marB="45703" anchor="b"/>
                </a:tc>
                <a:tc>
                  <a:txBody>
                    <a:bodyPr/>
                    <a:lstStyle/>
                    <a:p>
                      <a:pPr algn="r"/>
                      <a:r>
                        <a:rPr lang="en-US" sz="1000" b="0" dirty="0" smtClean="0"/>
                        <a:t>$235,118.84</a:t>
                      </a:r>
                      <a:endParaRPr lang="en-US" sz="1000" b="0" dirty="0"/>
                    </a:p>
                  </a:txBody>
                  <a:tcPr marT="45703" marB="45703"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916">
                <a:tc rowSpan="2">
                  <a:txBody>
                    <a:bodyPr/>
                    <a:lstStyle/>
                    <a:p>
                      <a:r>
                        <a:rPr lang="en-US" sz="1050" b="1" dirty="0" smtClean="0"/>
                        <a:t>10 Year</a:t>
                      </a:r>
                      <a:r>
                        <a:rPr lang="en-US" sz="1050" b="1" baseline="0" dirty="0" smtClean="0"/>
                        <a:t> QPRT</a:t>
                      </a:r>
                      <a:endParaRPr lang="en-US" sz="1050" b="1" dirty="0"/>
                    </a:p>
                  </a:txBody>
                  <a:tcPr marT="45703" marB="45703"/>
                </a:tc>
                <a:tc>
                  <a:txBody>
                    <a:bodyPr/>
                    <a:lstStyle/>
                    <a:p>
                      <a:pPr algn="r"/>
                      <a:r>
                        <a:rPr lang="en-US" sz="800" dirty="0" smtClean="0"/>
                        <a:t>Gift %</a:t>
                      </a:r>
                      <a:endParaRPr lang="en-US" sz="800" dirty="0"/>
                    </a:p>
                  </a:txBody>
                  <a:tcPr marT="45703" marB="45703" anchor="b"/>
                </a:tc>
                <a:tc>
                  <a:txBody>
                    <a:bodyPr/>
                    <a:lstStyle/>
                    <a:p>
                      <a:pPr algn="r"/>
                      <a:r>
                        <a:rPr lang="en-US" sz="1000" b="1" dirty="0" smtClean="0"/>
                        <a:t>55.528%</a:t>
                      </a:r>
                      <a:endParaRPr lang="en-US" sz="1000" b="1" dirty="0"/>
                    </a:p>
                  </a:txBody>
                  <a:tcPr marT="45703" marB="45703" anchor="b"/>
                </a:tc>
                <a:tc rowSpan="2">
                  <a:txBody>
                    <a:bodyPr/>
                    <a:lstStyle/>
                    <a:p>
                      <a:r>
                        <a:rPr lang="en-US" sz="900" dirty="0" smtClean="0"/>
                        <a:t>$845,875.08</a:t>
                      </a:r>
                      <a:endParaRPr lang="en-US" sz="900" dirty="0"/>
                    </a:p>
                  </a:txBody>
                  <a:tcPr marT="45703" marB="45703" anchor="b"/>
                </a:tc>
                <a:tc rowSpan="2">
                  <a:txBody>
                    <a:bodyPr/>
                    <a:lstStyle/>
                    <a:p>
                      <a:r>
                        <a:rPr lang="en-US" sz="900" dirty="0" smtClean="0"/>
                        <a:t>$296,056.28</a:t>
                      </a:r>
                      <a:endParaRPr lang="en-US" sz="900" dirty="0"/>
                    </a:p>
                  </a:txBody>
                  <a:tcPr marT="45703" marB="45703" anchor="b"/>
                </a:tc>
                <a:tc rowSpan="2">
                  <a:txBody>
                    <a:bodyPr/>
                    <a:lstStyle/>
                    <a:p>
                      <a:r>
                        <a:rPr lang="en-US" sz="900" dirty="0" smtClean="0"/>
                        <a:t>$225,022.09</a:t>
                      </a:r>
                      <a:endParaRPr lang="en-US" sz="900" dirty="0"/>
                    </a:p>
                  </a:txBody>
                  <a:tcPr marT="45703" marB="45703" anchor="b"/>
                </a:tc>
                <a:tc rowSpan="2">
                  <a:txBody>
                    <a:bodyPr/>
                    <a:lstStyle/>
                    <a:p>
                      <a:r>
                        <a:rPr lang="en-US" sz="900" dirty="0" smtClean="0"/>
                        <a:t>$450,044.17</a:t>
                      </a:r>
                      <a:endParaRPr lang="en-US" sz="900" dirty="0"/>
                    </a:p>
                  </a:txBody>
                  <a:tcPr marT="45703" marB="45703" anchor="b"/>
                </a:tc>
                <a:tc rowSpan="2">
                  <a:txBody>
                    <a:bodyPr/>
                    <a:lstStyle/>
                    <a:p>
                      <a:r>
                        <a:rPr lang="en-US" sz="900" dirty="0" smtClean="0"/>
                        <a:t>$373,266.45</a:t>
                      </a:r>
                      <a:endParaRPr lang="en-US" sz="900" dirty="0"/>
                    </a:p>
                  </a:txBody>
                  <a:tcPr marT="45703" marB="45703" anchor="b"/>
                </a:tc>
                <a:tc rowSpan="2">
                  <a:txBody>
                    <a:bodyPr/>
                    <a:lstStyle/>
                    <a:p>
                      <a:r>
                        <a:rPr lang="en-US" sz="900" dirty="0" smtClean="0"/>
                        <a:t>$746,532.90</a:t>
                      </a:r>
                      <a:endParaRPr lang="en-US" sz="900" dirty="0"/>
                    </a:p>
                  </a:txBody>
                  <a:tcPr marT="45703" marB="45703" anchor="b"/>
                </a:tc>
              </a:tr>
              <a:tr h="320084">
                <a:tc vMerge="1">
                  <a:txBody>
                    <a:bodyPr/>
                    <a:lstStyle/>
                    <a:p>
                      <a:endParaRPr lang="en-US"/>
                    </a:p>
                  </a:txBody>
                  <a:tcPr/>
                </a:tc>
                <a:tc>
                  <a:txBody>
                    <a:bodyPr/>
                    <a:lstStyle/>
                    <a:p>
                      <a:pPr algn="r"/>
                      <a:r>
                        <a:rPr lang="en-US" sz="800" dirty="0" smtClean="0"/>
                        <a:t>Value of Gift</a:t>
                      </a:r>
                      <a:endParaRPr lang="en-US" sz="800" dirty="0"/>
                    </a:p>
                  </a:txBody>
                  <a:tcPr marT="45703" marB="45703" anchor="b"/>
                </a:tc>
                <a:tc>
                  <a:txBody>
                    <a:bodyPr/>
                    <a:lstStyle/>
                    <a:p>
                      <a:pPr algn="r"/>
                      <a:r>
                        <a:rPr lang="en-US" sz="1000" b="0" dirty="0" smtClean="0"/>
                        <a:t>$202,954.84</a:t>
                      </a:r>
                      <a:endParaRPr lang="en-US" sz="1000" b="0" dirty="0"/>
                    </a:p>
                  </a:txBody>
                  <a:tcPr marT="45703" marB="45703"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916">
                <a:tc rowSpan="2">
                  <a:txBody>
                    <a:bodyPr/>
                    <a:lstStyle/>
                    <a:p>
                      <a:r>
                        <a:rPr lang="en-US" sz="1050" b="1" dirty="0" smtClean="0"/>
                        <a:t>12 Year QPRT</a:t>
                      </a:r>
                      <a:endParaRPr lang="en-US" sz="1050" b="1" dirty="0"/>
                    </a:p>
                  </a:txBody>
                  <a:tcPr marT="45703" marB="45703"/>
                </a:tc>
                <a:tc>
                  <a:txBody>
                    <a:bodyPr/>
                    <a:lstStyle/>
                    <a:p>
                      <a:pPr algn="r"/>
                      <a:r>
                        <a:rPr lang="en-US" sz="800" dirty="0" smtClean="0"/>
                        <a:t>Gift %</a:t>
                      </a:r>
                      <a:endParaRPr lang="en-US" sz="800" dirty="0"/>
                    </a:p>
                  </a:txBody>
                  <a:tcPr marT="45703" marB="45703" anchor="b"/>
                </a:tc>
                <a:tc>
                  <a:txBody>
                    <a:bodyPr/>
                    <a:lstStyle/>
                    <a:p>
                      <a:pPr algn="r"/>
                      <a:r>
                        <a:rPr lang="en-US" sz="1000" b="1" dirty="0" smtClean="0"/>
                        <a:t>46.916%</a:t>
                      </a:r>
                      <a:endParaRPr lang="en-US" sz="1000" b="1" dirty="0"/>
                    </a:p>
                  </a:txBody>
                  <a:tcPr marT="45703" marB="45703" anchor="b"/>
                </a:tc>
                <a:tc rowSpan="2">
                  <a:txBody>
                    <a:bodyPr/>
                    <a:lstStyle/>
                    <a:p>
                      <a:r>
                        <a:rPr lang="en-US" sz="900" dirty="0" smtClean="0"/>
                        <a:t>$968,442.38</a:t>
                      </a:r>
                      <a:endParaRPr lang="en-US" sz="900" dirty="0"/>
                    </a:p>
                  </a:txBody>
                  <a:tcPr marT="45703" marB="45703" anchor="b"/>
                </a:tc>
                <a:tc rowSpan="2">
                  <a:txBody>
                    <a:bodyPr/>
                    <a:lstStyle/>
                    <a:p>
                      <a:r>
                        <a:rPr lang="en-US" sz="900" dirty="0" smtClean="0"/>
                        <a:t>$338,954.83</a:t>
                      </a:r>
                      <a:endParaRPr lang="en-US" sz="900" dirty="0"/>
                    </a:p>
                  </a:txBody>
                  <a:tcPr marT="45703" marB="45703" anchor="b"/>
                </a:tc>
                <a:tc rowSpan="2">
                  <a:txBody>
                    <a:bodyPr/>
                    <a:lstStyle/>
                    <a:p>
                      <a:r>
                        <a:rPr lang="en-US" sz="900" dirty="0" smtClean="0"/>
                        <a:t>$278,937.54</a:t>
                      </a:r>
                      <a:endParaRPr lang="en-US" sz="900" dirty="0"/>
                    </a:p>
                  </a:txBody>
                  <a:tcPr marT="45703" marB="45703" anchor="b"/>
                </a:tc>
                <a:tc rowSpan="2">
                  <a:txBody>
                    <a:bodyPr/>
                    <a:lstStyle/>
                    <a:p>
                      <a:r>
                        <a:rPr lang="en-US" sz="900" dirty="0" smtClean="0"/>
                        <a:t>$557,875.08</a:t>
                      </a:r>
                      <a:endParaRPr lang="en-US" sz="900" dirty="0"/>
                    </a:p>
                  </a:txBody>
                  <a:tcPr marT="45703" marB="45703" anchor="b"/>
                </a:tc>
                <a:tc rowSpan="2">
                  <a:txBody>
                    <a:bodyPr/>
                    <a:lstStyle/>
                    <a:p>
                      <a:r>
                        <a:rPr lang="en-US" sz="900" dirty="0" smtClean="0"/>
                        <a:t>$384,283.35</a:t>
                      </a:r>
                      <a:endParaRPr lang="en-US" sz="900" dirty="0"/>
                    </a:p>
                  </a:txBody>
                  <a:tcPr marT="45703" marB="45703" anchor="b"/>
                </a:tc>
                <a:tc rowSpan="2">
                  <a:txBody>
                    <a:bodyPr/>
                    <a:lstStyle/>
                    <a:p>
                      <a:r>
                        <a:rPr lang="en-US" sz="900" dirty="0" smtClean="0"/>
                        <a:t>$768,566.70</a:t>
                      </a:r>
                      <a:endParaRPr lang="en-US" sz="900" dirty="0"/>
                    </a:p>
                  </a:txBody>
                  <a:tcPr marT="45703" marB="45703" anchor="b"/>
                </a:tc>
              </a:tr>
              <a:tr h="320084">
                <a:tc vMerge="1">
                  <a:txBody>
                    <a:bodyPr/>
                    <a:lstStyle/>
                    <a:p>
                      <a:endParaRPr lang="en-US"/>
                    </a:p>
                  </a:txBody>
                  <a:tcPr/>
                </a:tc>
                <a:tc>
                  <a:txBody>
                    <a:bodyPr/>
                    <a:lstStyle/>
                    <a:p>
                      <a:pPr algn="r"/>
                      <a:r>
                        <a:rPr lang="en-US" sz="800" dirty="0" smtClean="0"/>
                        <a:t>Value of Gift</a:t>
                      </a:r>
                      <a:endParaRPr lang="en-US" sz="800" dirty="0"/>
                    </a:p>
                  </a:txBody>
                  <a:tcPr marT="45703" marB="45703" anchor="b"/>
                </a:tc>
                <a:tc>
                  <a:txBody>
                    <a:bodyPr/>
                    <a:lstStyle/>
                    <a:p>
                      <a:pPr algn="r"/>
                      <a:r>
                        <a:rPr lang="en-US" sz="1000" b="0" dirty="0" smtClean="0"/>
                        <a:t>$171,477.98</a:t>
                      </a:r>
                      <a:endParaRPr lang="en-US" sz="1000" b="0" dirty="0"/>
                    </a:p>
                  </a:txBody>
                  <a:tcPr marT="45703" marB="45703"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916">
                <a:tc rowSpan="2">
                  <a:txBody>
                    <a:bodyPr/>
                    <a:lstStyle/>
                    <a:p>
                      <a:r>
                        <a:rPr lang="en-US" sz="1050" b="1" dirty="0" smtClean="0"/>
                        <a:t>14 Year QPRT</a:t>
                      </a:r>
                      <a:endParaRPr lang="en-US" sz="1050" b="1" dirty="0"/>
                    </a:p>
                  </a:txBody>
                  <a:tcPr marT="45703" marB="45703"/>
                </a:tc>
                <a:tc>
                  <a:txBody>
                    <a:bodyPr/>
                    <a:lstStyle/>
                    <a:p>
                      <a:pPr algn="r"/>
                      <a:r>
                        <a:rPr lang="en-US" sz="800" dirty="0" smtClean="0"/>
                        <a:t>Gift %</a:t>
                      </a:r>
                      <a:endParaRPr lang="en-US" sz="800" dirty="0"/>
                    </a:p>
                  </a:txBody>
                  <a:tcPr marT="45703" marB="45703" anchor="b"/>
                </a:tc>
                <a:tc>
                  <a:txBody>
                    <a:bodyPr/>
                    <a:lstStyle/>
                    <a:p>
                      <a:pPr algn="r"/>
                      <a:r>
                        <a:rPr lang="en-US" sz="1000" b="1" dirty="0" smtClean="0"/>
                        <a:t>38.633%</a:t>
                      </a:r>
                      <a:endParaRPr lang="en-US" sz="1000" b="1" dirty="0"/>
                    </a:p>
                  </a:txBody>
                  <a:tcPr marT="45703" marB="45703" anchor="b"/>
                </a:tc>
                <a:tc rowSpan="2">
                  <a:txBody>
                    <a:bodyPr/>
                    <a:lstStyle/>
                    <a:p>
                      <a:r>
                        <a:rPr lang="en-US" sz="900" dirty="0" smtClean="0"/>
                        <a:t>$1,108,769.68</a:t>
                      </a:r>
                      <a:endParaRPr lang="en-US" sz="900" dirty="0"/>
                    </a:p>
                  </a:txBody>
                  <a:tcPr marT="45703" marB="45703" anchor="b"/>
                </a:tc>
                <a:tc rowSpan="2">
                  <a:txBody>
                    <a:bodyPr/>
                    <a:lstStyle/>
                    <a:p>
                      <a:r>
                        <a:rPr lang="en-US" sz="900" dirty="0" smtClean="0"/>
                        <a:t>$388,069.39</a:t>
                      </a:r>
                      <a:endParaRPr lang="en-US" sz="900" dirty="0"/>
                    </a:p>
                  </a:txBody>
                  <a:tcPr marT="45703" marB="45703" anchor="b"/>
                </a:tc>
                <a:tc rowSpan="2">
                  <a:txBody>
                    <a:bodyPr/>
                    <a:lstStyle/>
                    <a:p>
                      <a:r>
                        <a:rPr lang="en-US" sz="900" dirty="0" smtClean="0"/>
                        <a:t>$338,648.12</a:t>
                      </a:r>
                      <a:endParaRPr lang="en-US" sz="900" dirty="0"/>
                    </a:p>
                  </a:txBody>
                  <a:tcPr marT="45703" marB="45703" anchor="b"/>
                </a:tc>
                <a:tc rowSpan="2">
                  <a:txBody>
                    <a:bodyPr/>
                    <a:lstStyle/>
                    <a:p>
                      <a:r>
                        <a:rPr lang="en-US" sz="900" dirty="0" smtClean="0"/>
                        <a:t>$677,296.25</a:t>
                      </a:r>
                      <a:endParaRPr lang="en-US" sz="900" dirty="0"/>
                    </a:p>
                  </a:txBody>
                  <a:tcPr marT="45703" marB="45703" anchor="b"/>
                </a:tc>
                <a:tc rowSpan="2">
                  <a:txBody>
                    <a:bodyPr/>
                    <a:lstStyle/>
                    <a:p>
                      <a:r>
                        <a:rPr lang="en-US" sz="900" dirty="0" smtClean="0"/>
                        <a:t>$394,879.38</a:t>
                      </a:r>
                      <a:endParaRPr lang="en-US" sz="900" dirty="0"/>
                    </a:p>
                  </a:txBody>
                  <a:tcPr marT="45703" marB="45703" anchor="b"/>
                </a:tc>
                <a:tc rowSpan="2">
                  <a:txBody>
                    <a:bodyPr/>
                    <a:lstStyle/>
                    <a:p>
                      <a:r>
                        <a:rPr lang="en-US" sz="900" dirty="0" smtClean="0"/>
                        <a:t>$789,758.76</a:t>
                      </a:r>
                      <a:endParaRPr lang="en-US" sz="900" dirty="0"/>
                    </a:p>
                  </a:txBody>
                  <a:tcPr marT="45703" marB="45703" anchor="b"/>
                </a:tc>
              </a:tr>
              <a:tr h="320084">
                <a:tc vMerge="1">
                  <a:txBody>
                    <a:bodyPr/>
                    <a:lstStyle/>
                    <a:p>
                      <a:endParaRPr lang="en-US"/>
                    </a:p>
                  </a:txBody>
                  <a:tcPr/>
                </a:tc>
                <a:tc>
                  <a:txBody>
                    <a:bodyPr/>
                    <a:lstStyle/>
                    <a:p>
                      <a:pPr algn="r"/>
                      <a:r>
                        <a:rPr lang="en-US" sz="800" dirty="0" smtClean="0"/>
                        <a:t>Value of Gift</a:t>
                      </a:r>
                      <a:endParaRPr lang="en-US" sz="800" dirty="0"/>
                    </a:p>
                  </a:txBody>
                  <a:tcPr marT="45703" marB="45703" anchor="b"/>
                </a:tc>
                <a:tc>
                  <a:txBody>
                    <a:bodyPr/>
                    <a:lstStyle/>
                    <a:p>
                      <a:pPr algn="r"/>
                      <a:r>
                        <a:rPr lang="en-US" sz="1000" b="0" dirty="0" smtClean="0"/>
                        <a:t>$141,203.62</a:t>
                      </a:r>
                      <a:endParaRPr lang="en-US" sz="1000" b="0" dirty="0"/>
                    </a:p>
                  </a:txBody>
                  <a:tcPr marT="45703" marB="45703"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916">
                <a:tc rowSpan="2">
                  <a:txBody>
                    <a:bodyPr/>
                    <a:lstStyle/>
                    <a:p>
                      <a:r>
                        <a:rPr lang="en-US" sz="1050" b="1" dirty="0" smtClean="0"/>
                        <a:t>16 Year QPRT</a:t>
                      </a:r>
                      <a:endParaRPr lang="en-US" sz="1050" b="1" dirty="0"/>
                    </a:p>
                  </a:txBody>
                  <a:tcPr marT="45703" marB="45703"/>
                </a:tc>
                <a:tc>
                  <a:txBody>
                    <a:bodyPr/>
                    <a:lstStyle/>
                    <a:p>
                      <a:pPr algn="r"/>
                      <a:r>
                        <a:rPr lang="en-US" sz="800" dirty="0" smtClean="0"/>
                        <a:t>Gift %</a:t>
                      </a:r>
                      <a:endParaRPr lang="en-US" sz="800" dirty="0"/>
                    </a:p>
                  </a:txBody>
                  <a:tcPr marT="45703" marB="45703" anchor="b"/>
                </a:tc>
                <a:tc>
                  <a:txBody>
                    <a:bodyPr/>
                    <a:lstStyle/>
                    <a:p>
                      <a:pPr algn="r"/>
                      <a:r>
                        <a:rPr lang="en-US" sz="1000" b="1" dirty="0" smtClean="0"/>
                        <a:t>30.840%</a:t>
                      </a:r>
                      <a:endParaRPr lang="en-US" sz="1000" b="1" dirty="0"/>
                    </a:p>
                  </a:txBody>
                  <a:tcPr marT="45703" marB="45703" anchor="b"/>
                </a:tc>
                <a:tc rowSpan="2">
                  <a:txBody>
                    <a:bodyPr/>
                    <a:lstStyle/>
                    <a:p>
                      <a:r>
                        <a:rPr lang="en-US" sz="900" dirty="0" smtClean="0"/>
                        <a:t>$1,269,430.41</a:t>
                      </a:r>
                      <a:endParaRPr lang="en-US" sz="900" dirty="0"/>
                    </a:p>
                  </a:txBody>
                  <a:tcPr marT="45703" marB="45703" anchor="b"/>
                </a:tc>
                <a:tc rowSpan="2">
                  <a:txBody>
                    <a:bodyPr/>
                    <a:lstStyle/>
                    <a:p>
                      <a:r>
                        <a:rPr lang="en-US" sz="900" dirty="0" smtClean="0"/>
                        <a:t>$444,300.64</a:t>
                      </a:r>
                      <a:endParaRPr lang="en-US" sz="900" dirty="0"/>
                    </a:p>
                  </a:txBody>
                  <a:tcPr marT="45703" marB="45703" anchor="b"/>
                </a:tc>
                <a:tc rowSpan="2">
                  <a:txBody>
                    <a:bodyPr/>
                    <a:lstStyle/>
                    <a:p>
                      <a:r>
                        <a:rPr lang="en-US" sz="900" dirty="0" smtClean="0"/>
                        <a:t>$404,848.70</a:t>
                      </a:r>
                      <a:endParaRPr lang="en-US" sz="900" dirty="0"/>
                    </a:p>
                  </a:txBody>
                  <a:tcPr marT="45703" marB="45703" anchor="b"/>
                </a:tc>
                <a:tc rowSpan="2">
                  <a:txBody>
                    <a:bodyPr/>
                    <a:lstStyle/>
                    <a:p>
                      <a:r>
                        <a:rPr lang="en-US" sz="900" dirty="0" smtClean="0"/>
                        <a:t>$809,697.15</a:t>
                      </a:r>
                      <a:endParaRPr lang="en-US" sz="900" dirty="0"/>
                    </a:p>
                  </a:txBody>
                  <a:tcPr marT="45703" marB="45703" anchor="b"/>
                </a:tc>
                <a:tc rowSpan="2">
                  <a:txBody>
                    <a:bodyPr/>
                    <a:lstStyle/>
                    <a:p>
                      <a:r>
                        <a:rPr lang="en-US" sz="900" dirty="0" smtClean="0"/>
                        <a:t>$404,848.57</a:t>
                      </a:r>
                      <a:endParaRPr lang="en-US" sz="900" dirty="0"/>
                    </a:p>
                  </a:txBody>
                  <a:tcPr marT="45703" marB="45703" anchor="b"/>
                </a:tc>
                <a:tc rowSpan="2">
                  <a:txBody>
                    <a:bodyPr/>
                    <a:lstStyle/>
                    <a:p>
                      <a:r>
                        <a:rPr lang="en-US" sz="900" dirty="0" smtClean="0"/>
                        <a:t>$809,697.15</a:t>
                      </a:r>
                      <a:endParaRPr lang="en-US" sz="900" dirty="0"/>
                    </a:p>
                  </a:txBody>
                  <a:tcPr marT="45703" marB="45703" anchor="b"/>
                </a:tc>
              </a:tr>
              <a:tr h="320084">
                <a:tc vMerge="1">
                  <a:txBody>
                    <a:bodyPr/>
                    <a:lstStyle/>
                    <a:p>
                      <a:endParaRPr lang="en-US"/>
                    </a:p>
                  </a:txBody>
                  <a:tcPr/>
                </a:tc>
                <a:tc>
                  <a:txBody>
                    <a:bodyPr/>
                    <a:lstStyle/>
                    <a:p>
                      <a:pPr algn="r"/>
                      <a:r>
                        <a:rPr lang="en-US" sz="800" dirty="0" smtClean="0"/>
                        <a:t>Value of Gift</a:t>
                      </a:r>
                      <a:endParaRPr lang="en-US" sz="800" dirty="0"/>
                    </a:p>
                  </a:txBody>
                  <a:tcPr marT="45703" marB="45703" anchor="b"/>
                </a:tc>
                <a:tc>
                  <a:txBody>
                    <a:bodyPr/>
                    <a:lstStyle/>
                    <a:p>
                      <a:pPr algn="r"/>
                      <a:r>
                        <a:rPr lang="en-US" sz="1000" b="0" dirty="0" smtClean="0"/>
                        <a:t>$112,720.20</a:t>
                      </a:r>
                      <a:endParaRPr lang="en-US" sz="1000" b="0" dirty="0"/>
                    </a:p>
                  </a:txBody>
                  <a:tcPr marT="45703" marB="45703"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6" name="TextBox 5"/>
          <p:cNvSpPr txBox="1">
            <a:spLocks noChangeArrowheads="1"/>
          </p:cNvSpPr>
          <p:nvPr/>
        </p:nvSpPr>
        <p:spPr bwMode="auto">
          <a:xfrm>
            <a:off x="5638800" y="0"/>
            <a:ext cx="3505200" cy="584775"/>
          </a:xfrm>
          <a:prstGeom prst="rect">
            <a:avLst/>
          </a:prstGeom>
          <a:noFill/>
          <a:ln w="9525">
            <a:noFill/>
            <a:miter lim="800000"/>
            <a:headEnd/>
            <a:tailEnd/>
          </a:ln>
        </p:spPr>
        <p:txBody>
          <a:bodyPr>
            <a:spAutoFit/>
          </a:bodyPr>
          <a:lstStyle/>
          <a:p>
            <a:r>
              <a:rPr lang="en-US" sz="800" dirty="0"/>
              <a:t>Age of Client 			68</a:t>
            </a:r>
          </a:p>
          <a:p>
            <a:r>
              <a:rPr lang="en-US" sz="800" dirty="0"/>
              <a:t>Initial Value of Home 		$860,000</a:t>
            </a:r>
          </a:p>
          <a:p>
            <a:r>
              <a:rPr lang="en-US" sz="800" dirty="0"/>
              <a:t>Fractional Discount Assumed 		15.00%</a:t>
            </a:r>
          </a:p>
          <a:p>
            <a:r>
              <a:rPr lang="en-US" sz="800" dirty="0"/>
              <a:t>Discounted Value of ½ of Home 		$365,500</a:t>
            </a:r>
          </a:p>
        </p:txBody>
      </p:sp>
      <p:sp>
        <p:nvSpPr>
          <p:cNvPr id="7" name="TextBox 6"/>
          <p:cNvSpPr txBox="1">
            <a:spLocks noChangeArrowheads="1"/>
          </p:cNvSpPr>
          <p:nvPr/>
        </p:nvSpPr>
        <p:spPr bwMode="auto">
          <a:xfrm>
            <a:off x="11113" y="6169025"/>
            <a:ext cx="7848600" cy="708025"/>
          </a:xfrm>
          <a:prstGeom prst="rect">
            <a:avLst/>
          </a:prstGeom>
          <a:noFill/>
          <a:ln w="9525">
            <a:noFill/>
            <a:miter lim="800000"/>
            <a:headEnd/>
            <a:tailEnd/>
          </a:ln>
        </p:spPr>
        <p:txBody>
          <a:bodyPr>
            <a:spAutoFit/>
          </a:bodyPr>
          <a:lstStyle/>
          <a:p>
            <a:r>
              <a:rPr lang="en-US" sz="1000" dirty="0"/>
              <a:t>Probability of Death Before Certain Age</a:t>
            </a:r>
          </a:p>
          <a:p>
            <a:r>
              <a:rPr lang="en-US" sz="1000" dirty="0"/>
              <a:t>Current Age 68</a:t>
            </a:r>
          </a:p>
          <a:p>
            <a:r>
              <a:rPr lang="en-US" sz="1000" dirty="0"/>
              <a:t>2 years (70) 	4.18%	6 years (74)	14.31%	10 years (78)	27.33%	20 years (88)	68.53%</a:t>
            </a:r>
          </a:p>
          <a:p>
            <a:r>
              <a:rPr lang="en-US" sz="1000" dirty="0"/>
              <a:t>4 years (72)	8.92%	8 years (76)	20.45%	15 years (83)	47.24%</a:t>
            </a:r>
          </a:p>
        </p:txBody>
      </p:sp>
      <p:sp>
        <p:nvSpPr>
          <p:cNvPr id="9" name="Slide Number Placeholder 3"/>
          <p:cNvSpPr txBox="1">
            <a:spLocks/>
          </p:cNvSpPr>
          <p:nvPr/>
        </p:nvSpPr>
        <p:spPr>
          <a:xfrm>
            <a:off x="8610600" y="6629400"/>
            <a:ext cx="533400"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p:cNvSpPr txBox="1"/>
          <p:nvPr/>
        </p:nvSpPr>
        <p:spPr>
          <a:xfrm>
            <a:off x="5943600" y="6642556"/>
            <a:ext cx="29718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0" y="0"/>
            <a:ext cx="9144000" cy="838200"/>
          </a:xfrm>
          <a:prstGeom prst="rect">
            <a:avLst/>
          </a:prstGeom>
          <a:extLst/>
        </p:spPr>
        <p:txBody>
          <a:bodyPr/>
          <a:lstStyle/>
          <a:p>
            <a:pPr algn="ctr" fontAlgn="auto">
              <a:spcBef>
                <a:spcPts val="0"/>
              </a:spcBef>
              <a:spcAft>
                <a:spcPts val="0"/>
              </a:spcAft>
              <a:defRPr/>
            </a:pPr>
            <a:r>
              <a:rPr lang="en-US"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Child’s Homestead Irrevocable Trust</a:t>
            </a:r>
          </a:p>
        </p:txBody>
      </p:sp>
      <p:sp>
        <p:nvSpPr>
          <p:cNvPr id="5" name="Oval 3"/>
          <p:cNvSpPr>
            <a:spLocks noChangeArrowheads="1"/>
          </p:cNvSpPr>
          <p:nvPr/>
        </p:nvSpPr>
        <p:spPr bwMode="auto">
          <a:xfrm>
            <a:off x="3352800" y="2743200"/>
            <a:ext cx="1600200" cy="1447800"/>
          </a:xfrm>
          <a:prstGeom prst="ellipse">
            <a:avLst/>
          </a:prstGeom>
          <a:solidFill>
            <a:srgbClr val="FFFFFF"/>
          </a:solidFill>
          <a:ln w="9525">
            <a:solidFill>
              <a:srgbClr val="000000"/>
            </a:solidFill>
            <a:round/>
            <a:headEnd/>
            <a:tailEnd/>
          </a:ln>
        </p:spPr>
        <p:txBody>
          <a:bodyPr lIns="36576" tIns="27432" rIns="36576" bIns="27432" anchor="ctr"/>
          <a:lstStyle/>
          <a:p>
            <a:pPr algn="ctr"/>
            <a:r>
              <a:rPr lang="en-US" sz="1000" b="1" dirty="0" smtClean="0">
                <a:solidFill>
                  <a:srgbClr val="000000"/>
                </a:solidFill>
                <a:cs typeface="Arial" pitchFamily="34" charset="0"/>
              </a:rPr>
              <a:t>CHILD’S HOMESTEAD IRREVOCABLE TRUST</a:t>
            </a:r>
            <a:endParaRPr lang="en-US" sz="1000" b="1" dirty="0">
              <a:solidFill>
                <a:srgbClr val="000000"/>
              </a:solidFill>
              <a:cs typeface="Arial" pitchFamily="34" charset="0"/>
            </a:endParaRPr>
          </a:p>
        </p:txBody>
      </p:sp>
      <p:sp>
        <p:nvSpPr>
          <p:cNvPr id="6" name="TextBox 5"/>
          <p:cNvSpPr txBox="1"/>
          <p:nvPr/>
        </p:nvSpPr>
        <p:spPr>
          <a:xfrm>
            <a:off x="381000" y="838200"/>
            <a:ext cx="5638800" cy="1015663"/>
          </a:xfrm>
          <a:prstGeom prst="rect">
            <a:avLst/>
          </a:prstGeom>
          <a:noFill/>
        </p:spPr>
        <p:txBody>
          <a:bodyPr wrap="square" rtlCol="0">
            <a:spAutoFit/>
          </a:bodyPr>
          <a:lstStyle/>
          <a:p>
            <a:r>
              <a:rPr lang="en-US" sz="1000" dirty="0" smtClean="0"/>
              <a:t>A trust that can own a home used by a child to benefit the spouse and descendants;</a:t>
            </a:r>
          </a:p>
          <a:p>
            <a:r>
              <a:rPr lang="en-US" sz="1000" dirty="0" smtClean="0"/>
              <a:t> - can qualify for the State Homestead Exemption and 3% cap</a:t>
            </a:r>
          </a:p>
          <a:p>
            <a:r>
              <a:rPr lang="en-US" sz="1000" dirty="0" smtClean="0"/>
              <a:t> - can be considered as owned by the Child for income tax purposes to qualify for the $250,000 income tax exemption on sale</a:t>
            </a:r>
          </a:p>
          <a:p>
            <a:r>
              <a:rPr lang="en-US" sz="1000" dirty="0" smtClean="0"/>
              <a:t> - can be controlled by the Trustee and used for the benefit of various family members</a:t>
            </a:r>
          </a:p>
          <a:p>
            <a:r>
              <a:rPr lang="en-US" sz="1000" dirty="0" smtClean="0"/>
              <a:t> - will insulate family members from liabilities associated with ownership of the home</a:t>
            </a:r>
            <a:endParaRPr lang="en-US" sz="1000" dirty="0"/>
          </a:p>
        </p:txBody>
      </p:sp>
      <p:sp>
        <p:nvSpPr>
          <p:cNvPr id="7" name="TextBox 6"/>
          <p:cNvSpPr txBox="1"/>
          <p:nvPr/>
        </p:nvSpPr>
        <p:spPr>
          <a:xfrm>
            <a:off x="3429000" y="2133600"/>
            <a:ext cx="1447800" cy="230832"/>
          </a:xfrm>
          <a:prstGeom prst="rect">
            <a:avLst/>
          </a:prstGeom>
          <a:noFill/>
        </p:spPr>
        <p:txBody>
          <a:bodyPr wrap="square" rtlCol="0">
            <a:spAutoFit/>
          </a:bodyPr>
          <a:lstStyle/>
          <a:p>
            <a:r>
              <a:rPr lang="en-US" sz="900" dirty="0" smtClean="0"/>
              <a:t>Other Spouse = Trustee</a:t>
            </a:r>
            <a:endParaRPr lang="en-US" sz="900" dirty="0"/>
          </a:p>
        </p:txBody>
      </p:sp>
      <p:cxnSp>
        <p:nvCxnSpPr>
          <p:cNvPr id="8" name="Straight Connector 7"/>
          <p:cNvCxnSpPr>
            <a:stCxn id="5" idx="0"/>
            <a:endCxn id="7" idx="2"/>
          </p:cNvCxnSpPr>
          <p:nvPr/>
        </p:nvCxnSpPr>
        <p:spPr bwMode="auto">
          <a:xfrm flipV="1">
            <a:off x="4152900" y="2364432"/>
            <a:ext cx="0" cy="37876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457200" y="3276600"/>
            <a:ext cx="914400" cy="369332"/>
          </a:xfrm>
          <a:prstGeom prst="rect">
            <a:avLst/>
          </a:prstGeom>
          <a:noFill/>
        </p:spPr>
        <p:txBody>
          <a:bodyPr wrap="square" rtlCol="0">
            <a:spAutoFit/>
          </a:bodyPr>
          <a:lstStyle/>
          <a:p>
            <a:r>
              <a:rPr lang="en-US" sz="900" dirty="0" smtClean="0"/>
              <a:t>GRANTOR </a:t>
            </a:r>
          </a:p>
          <a:p>
            <a:r>
              <a:rPr lang="en-US" sz="900" dirty="0" smtClean="0"/>
              <a:t>SPOUSE</a:t>
            </a:r>
            <a:endParaRPr lang="en-US" sz="900" dirty="0"/>
          </a:p>
        </p:txBody>
      </p:sp>
      <p:cxnSp>
        <p:nvCxnSpPr>
          <p:cNvPr id="10" name="Straight Arrow Connector 9"/>
          <p:cNvCxnSpPr>
            <a:stCxn id="9" idx="3"/>
            <a:endCxn id="5" idx="2"/>
          </p:cNvCxnSpPr>
          <p:nvPr/>
        </p:nvCxnSpPr>
        <p:spPr bwMode="auto">
          <a:xfrm>
            <a:off x="1371600" y="3461266"/>
            <a:ext cx="1981200" cy="58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1447800" y="3505200"/>
            <a:ext cx="1905000" cy="261610"/>
          </a:xfrm>
          <a:prstGeom prst="rect">
            <a:avLst/>
          </a:prstGeom>
          <a:noFill/>
        </p:spPr>
        <p:txBody>
          <a:bodyPr wrap="square" rtlCol="0">
            <a:spAutoFit/>
          </a:bodyPr>
          <a:lstStyle/>
          <a:p>
            <a:pPr algn="ctr"/>
            <a:r>
              <a:rPr lang="en-US" sz="1100" b="1" dirty="0" smtClean="0"/>
              <a:t>Gift</a:t>
            </a:r>
            <a:endParaRPr lang="en-US" sz="1100" dirty="0" smtClean="0"/>
          </a:p>
        </p:txBody>
      </p:sp>
      <p:sp>
        <p:nvSpPr>
          <p:cNvPr id="12" name="TextBox 11"/>
          <p:cNvSpPr txBox="1"/>
          <p:nvPr/>
        </p:nvSpPr>
        <p:spPr>
          <a:xfrm>
            <a:off x="3352800" y="4648200"/>
            <a:ext cx="1600200" cy="230832"/>
          </a:xfrm>
          <a:prstGeom prst="rect">
            <a:avLst/>
          </a:prstGeom>
          <a:noFill/>
        </p:spPr>
        <p:txBody>
          <a:bodyPr wrap="square" rtlCol="0">
            <a:spAutoFit/>
          </a:bodyPr>
          <a:lstStyle/>
          <a:p>
            <a:pPr algn="ctr"/>
            <a:r>
              <a:rPr lang="en-US" sz="900" dirty="0" smtClean="0"/>
              <a:t>Home and Other Assets</a:t>
            </a:r>
            <a:endParaRPr lang="en-US" sz="900" dirty="0"/>
          </a:p>
        </p:txBody>
      </p:sp>
      <p:cxnSp>
        <p:nvCxnSpPr>
          <p:cNvPr id="13" name="Straight Connector 12"/>
          <p:cNvCxnSpPr>
            <a:stCxn id="5" idx="4"/>
            <a:endCxn id="12" idx="0"/>
          </p:cNvCxnSpPr>
          <p:nvPr/>
        </p:nvCxnSpPr>
        <p:spPr bwMode="auto">
          <a:xfrm>
            <a:off x="4152900" y="4191000"/>
            <a:ext cx="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5181600" y="2438400"/>
            <a:ext cx="3657600" cy="3016210"/>
          </a:xfrm>
          <a:prstGeom prst="rect">
            <a:avLst/>
          </a:prstGeom>
          <a:noFill/>
        </p:spPr>
        <p:txBody>
          <a:bodyPr wrap="square" rtlCol="0">
            <a:spAutoFit/>
          </a:bodyPr>
          <a:lstStyle/>
          <a:p>
            <a:r>
              <a:rPr lang="en-US" sz="1000" dirty="0" smtClean="0"/>
              <a:t>Trust assets can be applied for the health, education, maintenance and support of the Trustee-Spouse and children.</a:t>
            </a:r>
          </a:p>
          <a:p>
            <a:endParaRPr lang="en-US" sz="1000" dirty="0" smtClean="0"/>
          </a:p>
          <a:p>
            <a:r>
              <a:rPr lang="en-US" sz="1000" dirty="0" smtClean="0"/>
              <a:t>One or more children may reside in the house to qualify for the Florida Tax Homestead Exemption.</a:t>
            </a:r>
          </a:p>
          <a:p>
            <a:endParaRPr lang="en-US" sz="1000" dirty="0" smtClean="0"/>
          </a:p>
          <a:p>
            <a:r>
              <a:rPr lang="en-US" sz="1000" dirty="0" smtClean="0"/>
              <a:t>For income tax purposes, the Trust can be considered as owned by the child who lives in the house so that the house can be sold income tax free to the extent of up to $250,000 in appreciation.</a:t>
            </a:r>
          </a:p>
          <a:p>
            <a:endParaRPr lang="en-US" sz="1000" dirty="0" smtClean="0"/>
          </a:p>
          <a:p>
            <a:r>
              <a:rPr lang="en-US" sz="1000" dirty="0" smtClean="0"/>
              <a:t>The Trust will not be subject to creditor claims of any family member unless (1) the transfer to the Trust by the Grantor Spouse is a “fraudulent transfer,” or (2) the child has a right to withdraw more than the gift tax exclusion amount in any calendar year.</a:t>
            </a:r>
          </a:p>
          <a:p>
            <a:endParaRPr lang="en-US" sz="1000" dirty="0" smtClean="0"/>
          </a:p>
          <a:p>
            <a:r>
              <a:rPr lang="en-US" sz="1000" dirty="0" smtClean="0"/>
              <a:t>NOTE – The Trust must be appropriately drafted, funded, and administered to achieve the above results.</a:t>
            </a:r>
            <a:endParaRPr lang="en-US" sz="1000" dirty="0"/>
          </a:p>
        </p:txBody>
      </p:sp>
      <p:sp>
        <p:nvSpPr>
          <p:cNvPr id="15" name="Slide Number Placeholder 3"/>
          <p:cNvSpPr txBox="1">
            <a:spLocks/>
          </p:cNvSpPr>
          <p:nvPr/>
        </p:nvSpPr>
        <p:spPr>
          <a:xfrm>
            <a:off x="8686800" y="6629400"/>
            <a:ext cx="45720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TextBox 15"/>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152400" y="127001"/>
          <a:ext cx="8839200" cy="6431280"/>
        </p:xfrm>
        <a:graphic>
          <a:graphicData uri="http://schemas.openxmlformats.org/drawingml/2006/table">
            <a:tbl>
              <a:tblPr firstRow="1" bandRow="1">
                <a:tableStyleId>{5940675A-B579-460E-94D1-54222C63F5DA}</a:tableStyleId>
              </a:tblPr>
              <a:tblGrid>
                <a:gridCol w="1473200"/>
                <a:gridCol w="1473200"/>
                <a:gridCol w="1473200"/>
                <a:gridCol w="1473200"/>
                <a:gridCol w="1473200"/>
                <a:gridCol w="1473200"/>
              </a:tblGrid>
              <a:tr h="227874">
                <a:tc gridSpan="6">
                  <a:txBody>
                    <a:bodyPr/>
                    <a:lstStyle/>
                    <a:p>
                      <a:pPr algn="ctr"/>
                      <a:r>
                        <a:rPr lang="en-US" sz="1000" dirty="0" smtClean="0"/>
                        <a:t>COMPARISON</a:t>
                      </a:r>
                      <a:r>
                        <a:rPr lang="en-US" sz="1000" baseline="0" dirty="0" smtClean="0"/>
                        <a:t> OF METHODS TO PURCHASE HOMES FOR THE CHILDREN</a:t>
                      </a:r>
                      <a:endParaRPr lang="en-US" sz="1000"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31698">
                <a:tc>
                  <a:txBody>
                    <a:bodyPr/>
                    <a:lstStyle/>
                    <a:p>
                      <a:pPr algn="ctr"/>
                      <a:endParaRPr lang="en-US" sz="1000" dirty="0"/>
                    </a:p>
                  </a:txBody>
                  <a:tcPr/>
                </a:tc>
                <a:tc>
                  <a:txBody>
                    <a:bodyPr/>
                    <a:lstStyle/>
                    <a:p>
                      <a:pPr algn="ctr"/>
                      <a:r>
                        <a:rPr lang="en-US" sz="1000" b="1" dirty="0" smtClean="0"/>
                        <a:t>$250,000 Exemption on Sale of Home</a:t>
                      </a:r>
                      <a:endParaRPr lang="en-US" sz="1000" b="1" dirty="0"/>
                    </a:p>
                  </a:txBody>
                  <a:tcPr/>
                </a:tc>
                <a:tc>
                  <a:txBody>
                    <a:bodyPr/>
                    <a:lstStyle/>
                    <a:p>
                      <a:pPr algn="ctr"/>
                      <a:r>
                        <a:rPr lang="en-US" sz="1000" b="1" dirty="0" smtClean="0"/>
                        <a:t>$50,000 Homestead Exemption</a:t>
                      </a:r>
                      <a:r>
                        <a:rPr lang="en-US" sz="1000" b="1" baseline="0" dirty="0" smtClean="0"/>
                        <a:t> and 3% Per Year Cap on Valuation</a:t>
                      </a:r>
                      <a:endParaRPr lang="en-US" sz="1000" b="1" dirty="0"/>
                    </a:p>
                  </a:txBody>
                  <a:tcPr/>
                </a:tc>
                <a:tc>
                  <a:txBody>
                    <a:bodyPr/>
                    <a:lstStyle/>
                    <a:p>
                      <a:pPr algn="ctr"/>
                      <a:r>
                        <a:rPr lang="en-US" sz="1000" b="1" dirty="0" smtClean="0"/>
                        <a:t>Divorce</a:t>
                      </a:r>
                      <a:endParaRPr lang="en-US" sz="1000" b="1" dirty="0"/>
                    </a:p>
                  </a:txBody>
                  <a:tcPr/>
                </a:tc>
                <a:tc>
                  <a:txBody>
                    <a:bodyPr/>
                    <a:lstStyle/>
                    <a:p>
                      <a:pPr algn="ctr"/>
                      <a:r>
                        <a:rPr lang="en-US" sz="1000" b="1" dirty="0" smtClean="0"/>
                        <a:t>Control</a:t>
                      </a:r>
                      <a:endParaRPr lang="en-US" sz="1000" b="1" dirty="0"/>
                    </a:p>
                  </a:txBody>
                  <a:tcPr/>
                </a:tc>
                <a:tc>
                  <a:txBody>
                    <a:bodyPr/>
                    <a:lstStyle/>
                    <a:p>
                      <a:pPr algn="ctr"/>
                      <a:r>
                        <a:rPr lang="en-US" sz="1000" b="1" dirty="0" smtClean="0"/>
                        <a:t>Notes</a:t>
                      </a:r>
                      <a:endParaRPr lang="en-US" sz="1000" b="1" dirty="0"/>
                    </a:p>
                  </a:txBody>
                  <a:tcPr/>
                </a:tc>
              </a:tr>
              <a:tr h="1082403">
                <a:tc>
                  <a:txBody>
                    <a:bodyPr/>
                    <a:lstStyle/>
                    <a:p>
                      <a:r>
                        <a:rPr lang="en-US" sz="1000" dirty="0" smtClean="0"/>
                        <a:t>Father and Mother loan money to the child.</a:t>
                      </a:r>
                      <a:r>
                        <a:rPr lang="en-US" sz="1000" baseline="0" dirty="0" smtClean="0"/>
                        <a:t>  Child purchases and owns home.</a:t>
                      </a:r>
                      <a:endParaRPr lang="en-US" sz="1000" dirty="0"/>
                    </a:p>
                  </a:txBody>
                  <a:tcPr/>
                </a:tc>
                <a:tc>
                  <a:txBody>
                    <a:bodyPr/>
                    <a:lstStyle/>
                    <a:p>
                      <a:pPr algn="ctr"/>
                      <a:r>
                        <a:rPr lang="en-US" sz="1000" dirty="0" smtClean="0"/>
                        <a:t>Child</a:t>
                      </a:r>
                      <a:r>
                        <a:rPr lang="en-US" sz="1000" baseline="0" dirty="0" smtClean="0"/>
                        <a:t> gets income tax exemption.</a:t>
                      </a:r>
                      <a:endParaRPr lang="en-US" sz="1000" dirty="0"/>
                    </a:p>
                  </a:txBody>
                  <a:tcPr/>
                </a:tc>
                <a:tc>
                  <a:txBody>
                    <a:bodyPr/>
                    <a:lstStyle/>
                    <a:p>
                      <a:pPr algn="ctr"/>
                      <a:r>
                        <a:rPr lang="en-US" sz="1000" dirty="0" smtClean="0"/>
                        <a:t>Child gets homestead</a:t>
                      </a:r>
                      <a:r>
                        <a:rPr lang="en-US" sz="1000" baseline="0" dirty="0" smtClean="0"/>
                        <a:t> exemption and cap.</a:t>
                      </a:r>
                      <a:endParaRPr lang="en-US" sz="1000" dirty="0"/>
                    </a:p>
                  </a:txBody>
                  <a:tcPr/>
                </a:tc>
                <a:tc>
                  <a:txBody>
                    <a:bodyPr/>
                    <a:lstStyle/>
                    <a:p>
                      <a:pPr algn="ctr"/>
                      <a:r>
                        <a:rPr lang="en-US" sz="1000" dirty="0" smtClean="0"/>
                        <a:t>Loan will be repaid to parents.</a:t>
                      </a:r>
                      <a:r>
                        <a:rPr lang="en-US" sz="1000" baseline="0" dirty="0" smtClean="0"/>
                        <a:t>  Equity may be subject to claim by spouse if this is not waived by Prenuptial Agreement.</a:t>
                      </a:r>
                      <a:endParaRPr lang="en-US" sz="1000" dirty="0"/>
                    </a:p>
                  </a:txBody>
                  <a:tcPr/>
                </a:tc>
                <a:tc>
                  <a:txBody>
                    <a:bodyPr/>
                    <a:lstStyle/>
                    <a:p>
                      <a:pPr algn="ctr"/>
                      <a:r>
                        <a:rPr lang="en-US" sz="1000" dirty="0" smtClean="0"/>
                        <a:t>Child controls the house.  However, we may be able to call the</a:t>
                      </a:r>
                      <a:r>
                        <a:rPr lang="en-US" sz="1000" baseline="0" dirty="0" smtClean="0"/>
                        <a:t> Note to force a sale.</a:t>
                      </a:r>
                      <a:endParaRPr lang="en-US" sz="1000" dirty="0"/>
                    </a:p>
                  </a:txBody>
                  <a:tcPr/>
                </a:tc>
                <a:tc>
                  <a:txBody>
                    <a:bodyPr/>
                    <a:lstStyle/>
                    <a:p>
                      <a:pPr algn="ctr"/>
                      <a:r>
                        <a:rPr lang="en-US" sz="1000" dirty="0" smtClean="0"/>
                        <a:t>Note: Child gets equity</a:t>
                      </a:r>
                      <a:r>
                        <a:rPr lang="en-US" sz="1000" baseline="0" dirty="0" smtClean="0"/>
                        <a:t> above Note.</a:t>
                      </a:r>
                      <a:endParaRPr lang="en-US" sz="1000" i="1" dirty="0"/>
                    </a:p>
                  </a:txBody>
                  <a:tcPr/>
                </a:tc>
              </a:tr>
              <a:tr h="797560">
                <a:tc>
                  <a:txBody>
                    <a:bodyPr/>
                    <a:lstStyle/>
                    <a:p>
                      <a:r>
                        <a:rPr lang="en-US" sz="1000" dirty="0" smtClean="0"/>
                        <a:t>Father and Mother own the home and the child lives in the house.</a:t>
                      </a:r>
                      <a:endParaRPr lang="en-US" sz="1000" dirty="0"/>
                    </a:p>
                  </a:txBody>
                  <a:tcPr/>
                </a:tc>
                <a:tc>
                  <a:txBody>
                    <a:bodyPr/>
                    <a:lstStyle/>
                    <a:p>
                      <a:pPr algn="ctr"/>
                      <a:r>
                        <a:rPr lang="en-US" sz="1000" dirty="0" smtClean="0"/>
                        <a:t>No.</a:t>
                      </a:r>
                      <a:endParaRPr lang="en-US" sz="1000" dirty="0"/>
                    </a:p>
                  </a:txBody>
                  <a:tcPr/>
                </a:tc>
                <a:tc>
                  <a:txBody>
                    <a:bodyPr/>
                    <a:lstStyle/>
                    <a:p>
                      <a:pPr algn="ctr"/>
                      <a:r>
                        <a:rPr lang="en-US" sz="1000" dirty="0" smtClean="0"/>
                        <a:t>Generally no.  However, it may be possible to obtain these with a 99-year lease.</a:t>
                      </a:r>
                      <a:endParaRPr lang="en-US" sz="1000" dirty="0"/>
                    </a:p>
                  </a:txBody>
                  <a:tcPr/>
                </a:tc>
                <a:tc>
                  <a:txBody>
                    <a:bodyPr/>
                    <a:lstStyle/>
                    <a:p>
                      <a:pPr algn="ctr"/>
                      <a:r>
                        <a:rPr lang="en-US" sz="1000" dirty="0" smtClean="0"/>
                        <a:t>Better protected.</a:t>
                      </a:r>
                      <a:endParaRPr lang="en-US" sz="1000" dirty="0"/>
                    </a:p>
                  </a:txBody>
                  <a:tcPr/>
                </a:tc>
                <a:tc>
                  <a:txBody>
                    <a:bodyPr/>
                    <a:lstStyle/>
                    <a:p>
                      <a:pPr algn="ctr"/>
                      <a:r>
                        <a:rPr lang="en-US" sz="1000" dirty="0" smtClean="0"/>
                        <a:t>Father and Mother control.</a:t>
                      </a:r>
                      <a:endParaRPr lang="en-US" sz="1000" dirty="0"/>
                    </a:p>
                  </a:txBody>
                  <a:tcPr/>
                </a:tc>
                <a:tc>
                  <a:txBody>
                    <a:bodyPr/>
                    <a:lstStyle/>
                    <a:p>
                      <a:pPr algn="ctr"/>
                      <a:endParaRPr lang="en-US" sz="1000" i="1" dirty="0"/>
                    </a:p>
                  </a:txBody>
                  <a:tcPr/>
                </a:tc>
              </a:tr>
              <a:tr h="1367247">
                <a:tc>
                  <a:txBody>
                    <a:bodyPr/>
                    <a:lstStyle/>
                    <a:p>
                      <a:r>
                        <a:rPr lang="en-US" sz="1000" dirty="0" smtClean="0"/>
                        <a:t>Via Child Funded Homestead Bypass Trust.</a:t>
                      </a:r>
                      <a:endParaRPr lang="en-US" sz="1000" dirty="0"/>
                    </a:p>
                  </a:txBody>
                  <a:tcPr/>
                </a:tc>
                <a:tc>
                  <a:txBody>
                    <a:bodyPr/>
                    <a:lstStyle/>
                    <a:p>
                      <a:pPr algn="ctr"/>
                      <a:r>
                        <a:rPr lang="en-US" sz="1000" dirty="0" smtClean="0"/>
                        <a:t>Child gets income tax</a:t>
                      </a:r>
                      <a:r>
                        <a:rPr lang="en-US" sz="1000" baseline="0" dirty="0" smtClean="0"/>
                        <a:t> exemption.</a:t>
                      </a:r>
                      <a:endParaRPr lang="en-US" sz="1000" dirty="0"/>
                    </a:p>
                  </a:txBody>
                  <a:tcPr/>
                </a:tc>
                <a:tc>
                  <a:txBody>
                    <a:bodyPr/>
                    <a:lstStyle/>
                    <a:p>
                      <a:pPr algn="ctr"/>
                      <a:r>
                        <a:rPr lang="en-US" sz="1000" dirty="0" smtClean="0"/>
                        <a:t>Child gets homestead</a:t>
                      </a:r>
                      <a:r>
                        <a:rPr lang="en-US" sz="1000" baseline="0" dirty="0" smtClean="0"/>
                        <a:t> exemption and cap.</a:t>
                      </a:r>
                      <a:endParaRPr lang="en-US" sz="1000" dirty="0"/>
                    </a:p>
                  </a:txBody>
                  <a:tcPr/>
                </a:tc>
                <a:tc>
                  <a:txBody>
                    <a:bodyPr/>
                    <a:lstStyle/>
                    <a:p>
                      <a:pPr algn="ctr"/>
                      <a:r>
                        <a:rPr lang="en-US" sz="1000" dirty="0" smtClean="0"/>
                        <a:t>Better protected.</a:t>
                      </a:r>
                      <a:endParaRPr lang="en-US" sz="1000" dirty="0"/>
                    </a:p>
                  </a:txBody>
                  <a:tcPr/>
                </a:tc>
                <a:tc>
                  <a:txBody>
                    <a:bodyPr/>
                    <a:lstStyle/>
                    <a:p>
                      <a:pPr algn="ctr"/>
                      <a:r>
                        <a:rPr lang="en-US" sz="1000" dirty="0" smtClean="0"/>
                        <a:t>Mother</a:t>
                      </a:r>
                      <a:r>
                        <a:rPr lang="en-US" sz="1000" baseline="0" dirty="0" smtClean="0"/>
                        <a:t> would be Trustee of the Trust and would retain control.</a:t>
                      </a:r>
                      <a:endParaRPr lang="en-US" sz="1000" dirty="0"/>
                    </a:p>
                  </a:txBody>
                  <a:tcPr/>
                </a:tc>
                <a:tc>
                  <a:txBody>
                    <a:bodyPr/>
                    <a:lstStyle/>
                    <a:p>
                      <a:pPr algn="ctr"/>
                      <a:r>
                        <a:rPr lang="en-US" sz="1000" dirty="0" smtClean="0"/>
                        <a:t>Note:</a:t>
                      </a:r>
                      <a:r>
                        <a:rPr lang="en-US" sz="1000" baseline="0" dirty="0" smtClean="0"/>
                        <a:t> Creditors may be able to get into the Trust.  It may be possible for Mother to transfer the house to the child’s individual name in the event of a Creditor issue.</a:t>
                      </a:r>
                      <a:endParaRPr lang="en-US" sz="1000" i="1" dirty="0"/>
                    </a:p>
                  </a:txBody>
                  <a:tcPr/>
                </a:tc>
              </a:tr>
              <a:tr h="1134135">
                <a:tc>
                  <a:txBody>
                    <a:bodyPr/>
                    <a:lstStyle/>
                    <a:p>
                      <a:r>
                        <a:rPr lang="en-US" sz="1000" dirty="0" smtClean="0"/>
                        <a:t>Direct Client Funded Homestead</a:t>
                      </a:r>
                      <a:r>
                        <a:rPr lang="en-US" sz="1000" baseline="0" dirty="0" smtClean="0"/>
                        <a:t> Bypass Trust.</a:t>
                      </a:r>
                      <a:endParaRPr lang="en-US" sz="1000" dirty="0"/>
                    </a:p>
                  </a:txBody>
                  <a:tcPr/>
                </a:tc>
                <a:tc>
                  <a:txBody>
                    <a:bodyPr/>
                    <a:lstStyle/>
                    <a:p>
                      <a:pPr algn="ctr"/>
                      <a:r>
                        <a:rPr lang="en-US" sz="1000" dirty="0" smtClean="0"/>
                        <a:t>No</a:t>
                      </a:r>
                      <a:endParaRPr lang="en-US" sz="1000" dirty="0"/>
                    </a:p>
                  </a:txBody>
                  <a:tcPr/>
                </a:tc>
                <a:tc>
                  <a:txBody>
                    <a:bodyPr/>
                    <a:lstStyle/>
                    <a:p>
                      <a:pPr algn="ctr"/>
                      <a:r>
                        <a:rPr lang="en-US" sz="1000" dirty="0" smtClean="0"/>
                        <a:t>Child gets homestead exemption and cap.</a:t>
                      </a:r>
                      <a:endParaRPr lang="en-US" sz="1000" dirty="0"/>
                    </a:p>
                  </a:txBody>
                  <a:tcPr/>
                </a:tc>
                <a:tc>
                  <a:txBody>
                    <a:bodyPr/>
                    <a:lstStyle/>
                    <a:p>
                      <a:pPr algn="ctr"/>
                      <a:r>
                        <a:rPr lang="en-US" sz="1000" dirty="0" smtClean="0"/>
                        <a:t>Better</a:t>
                      </a:r>
                      <a:r>
                        <a:rPr lang="en-US" sz="1000" baseline="0" dirty="0" smtClean="0"/>
                        <a:t> protected.</a:t>
                      </a:r>
                      <a:endParaRPr lang="en-US" sz="1000" dirty="0"/>
                    </a:p>
                  </a:txBody>
                  <a:tcPr/>
                </a:tc>
                <a:tc>
                  <a:txBody>
                    <a:bodyPr/>
                    <a:lstStyle/>
                    <a:p>
                      <a:pPr algn="ctr"/>
                      <a:r>
                        <a:rPr lang="en-US" sz="1000" dirty="0" smtClean="0"/>
                        <a:t>Mother</a:t>
                      </a:r>
                      <a:r>
                        <a:rPr lang="en-US" sz="1000" baseline="0" dirty="0" smtClean="0"/>
                        <a:t> would be Trustee of the Trust and would retain control.</a:t>
                      </a:r>
                      <a:endParaRPr lang="en-US" sz="1000" dirty="0"/>
                    </a:p>
                  </a:txBody>
                  <a:tcPr/>
                </a:tc>
                <a:tc>
                  <a:txBody>
                    <a:bodyPr/>
                    <a:lstStyle/>
                    <a:p>
                      <a:pPr algn="ctr"/>
                      <a:r>
                        <a:rPr lang="en-US" sz="1000" dirty="0" smtClean="0"/>
                        <a:t>Note:</a:t>
                      </a:r>
                      <a:r>
                        <a:rPr lang="en-US" sz="1000" baseline="0" dirty="0" smtClean="0"/>
                        <a:t> The $250,000 exemption is lost, but no creditor of the child should be able to get the assets.</a:t>
                      </a:r>
                      <a:endParaRPr lang="en-US" sz="1000" i="1" dirty="0"/>
                    </a:p>
                  </a:txBody>
                  <a:tcPr/>
                </a:tc>
              </a:tr>
              <a:tr h="680481">
                <a:tc>
                  <a:txBody>
                    <a:bodyPr/>
                    <a:lstStyle/>
                    <a:p>
                      <a:r>
                        <a:rPr lang="en-US" sz="1000" dirty="0" smtClean="0"/>
                        <a:t>One-half</a:t>
                      </a:r>
                      <a:r>
                        <a:rPr lang="en-US" sz="1000" baseline="0" dirty="0" smtClean="0"/>
                        <a:t> purchased by child and one-half owned by Father and Mother.</a:t>
                      </a:r>
                      <a:endParaRPr lang="en-US" sz="1000" dirty="0"/>
                    </a:p>
                  </a:txBody>
                  <a:tcPr/>
                </a:tc>
                <a:tc>
                  <a:txBody>
                    <a:bodyPr/>
                    <a:lstStyle/>
                    <a:p>
                      <a:pPr algn="ctr"/>
                      <a:r>
                        <a:rPr lang="en-US" sz="1000" dirty="0" smtClean="0"/>
                        <a:t>One-half.</a:t>
                      </a:r>
                      <a:endParaRPr lang="en-US" sz="1000" dirty="0"/>
                    </a:p>
                  </a:txBody>
                  <a:tcPr/>
                </a:tc>
                <a:tc>
                  <a:txBody>
                    <a:bodyPr/>
                    <a:lstStyle/>
                    <a:p>
                      <a:pPr algn="ctr"/>
                      <a:r>
                        <a:rPr lang="en-US" sz="1000" dirty="0" smtClean="0"/>
                        <a:t>One-half.</a:t>
                      </a:r>
                      <a:endParaRPr lang="en-US" sz="1000" dirty="0"/>
                    </a:p>
                  </a:txBody>
                  <a:tcPr/>
                </a:tc>
                <a:tc>
                  <a:txBody>
                    <a:bodyPr/>
                    <a:lstStyle/>
                    <a:p>
                      <a:pPr algn="ctr"/>
                      <a:r>
                        <a:rPr lang="en-US" sz="1000" dirty="0" smtClean="0"/>
                        <a:t>One-half, better protected.</a:t>
                      </a:r>
                      <a:endParaRPr lang="en-US" sz="1000" dirty="0"/>
                    </a:p>
                  </a:txBody>
                  <a:tcPr/>
                </a:tc>
                <a:tc>
                  <a:txBody>
                    <a:bodyPr/>
                    <a:lstStyle/>
                    <a:p>
                      <a:pPr algn="ctr"/>
                      <a:r>
                        <a:rPr lang="en-US" sz="1000" dirty="0" smtClean="0"/>
                        <a:t>Each controls one-half.</a:t>
                      </a:r>
                      <a:endParaRPr lang="en-US" sz="1000" dirty="0"/>
                    </a:p>
                  </a:txBody>
                  <a:tcPr/>
                </a:tc>
                <a:tc>
                  <a:txBody>
                    <a:bodyPr/>
                    <a:lstStyle/>
                    <a:p>
                      <a:pPr algn="ctr"/>
                      <a:endParaRPr lang="en-US" sz="1000" i="1" dirty="0"/>
                    </a:p>
                  </a:txBody>
                  <a:tcPr/>
                </a:tc>
              </a:tr>
            </a:tbl>
          </a:graphicData>
        </a:graphic>
      </p:graphicFrame>
      <p:sp>
        <p:nvSpPr>
          <p:cNvPr id="4" name="Slide Number Placeholder 3"/>
          <p:cNvSpPr txBox="1">
            <a:spLocks/>
          </p:cNvSpPr>
          <p:nvPr/>
        </p:nvSpPr>
        <p:spPr>
          <a:xfrm>
            <a:off x="8686800" y="6629400"/>
            <a:ext cx="45720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a:spLocks noChangeArrowheads="1"/>
          </p:cNvSpPr>
          <p:nvPr/>
        </p:nvSpPr>
        <p:spPr bwMode="auto">
          <a:xfrm>
            <a:off x="2514600" y="3429000"/>
            <a:ext cx="1295400" cy="1295400"/>
          </a:xfrm>
          <a:prstGeom prst="ellipse">
            <a:avLst/>
          </a:prstGeom>
          <a:solidFill>
            <a:srgbClr val="FFFFFF"/>
          </a:solidFill>
          <a:ln w="9525">
            <a:solidFill>
              <a:srgbClr val="000000"/>
            </a:solidFill>
            <a:round/>
            <a:headEnd/>
            <a:tailEnd/>
          </a:ln>
        </p:spPr>
        <p:txBody>
          <a:bodyPr lIns="36576" tIns="27432" rIns="36576" bIns="27432" anchor="ctr"/>
          <a:lstStyle/>
          <a:p>
            <a:pPr algn="ctr"/>
            <a:r>
              <a:rPr lang="en-US" sz="1000" dirty="0">
                <a:solidFill>
                  <a:srgbClr val="000000"/>
                </a:solidFill>
                <a:cs typeface="Arial" pitchFamily="34" charset="0"/>
              </a:rPr>
              <a:t>ASSET PROTECTION TRUST</a:t>
            </a:r>
          </a:p>
        </p:txBody>
      </p:sp>
      <p:sp>
        <p:nvSpPr>
          <p:cNvPr id="5" name="Line 2"/>
          <p:cNvSpPr>
            <a:spLocks noChangeShapeType="1"/>
          </p:cNvSpPr>
          <p:nvPr/>
        </p:nvSpPr>
        <p:spPr bwMode="auto">
          <a:xfrm flipV="1">
            <a:off x="1981200" y="4038600"/>
            <a:ext cx="525463" cy="0"/>
          </a:xfrm>
          <a:prstGeom prst="line">
            <a:avLst/>
          </a:prstGeom>
          <a:noFill/>
          <a:ln w="9525">
            <a:solidFill>
              <a:srgbClr val="000000"/>
            </a:solidFill>
            <a:round/>
            <a:headEnd/>
            <a:tailEnd type="triangle" w="med" len="med"/>
          </a:ln>
        </p:spPr>
        <p:txBody>
          <a:bodyPr/>
          <a:lstStyle/>
          <a:p>
            <a:endParaRPr lang="en-US" dirty="0"/>
          </a:p>
        </p:txBody>
      </p:sp>
      <p:sp>
        <p:nvSpPr>
          <p:cNvPr id="6" name="Line 3"/>
          <p:cNvSpPr>
            <a:spLocks noChangeShapeType="1"/>
          </p:cNvSpPr>
          <p:nvPr/>
        </p:nvSpPr>
        <p:spPr bwMode="auto">
          <a:xfrm>
            <a:off x="3124200" y="3200400"/>
            <a:ext cx="0" cy="212725"/>
          </a:xfrm>
          <a:prstGeom prst="line">
            <a:avLst/>
          </a:prstGeom>
          <a:noFill/>
          <a:ln w="9525">
            <a:solidFill>
              <a:srgbClr val="000000"/>
            </a:solidFill>
            <a:round/>
            <a:headEnd/>
            <a:tailEnd/>
          </a:ln>
        </p:spPr>
        <p:txBody>
          <a:bodyPr/>
          <a:lstStyle/>
          <a:p>
            <a:endParaRPr lang="en-US" dirty="0"/>
          </a:p>
        </p:txBody>
      </p:sp>
      <p:sp>
        <p:nvSpPr>
          <p:cNvPr id="7" name="TextBox 7"/>
          <p:cNvSpPr txBox="1">
            <a:spLocks noChangeArrowheads="1"/>
          </p:cNvSpPr>
          <p:nvPr/>
        </p:nvSpPr>
        <p:spPr bwMode="auto">
          <a:xfrm>
            <a:off x="914400" y="2895600"/>
            <a:ext cx="4343400" cy="276225"/>
          </a:xfrm>
          <a:prstGeom prst="rect">
            <a:avLst/>
          </a:prstGeom>
          <a:noFill/>
          <a:ln w="9525">
            <a:noFill/>
            <a:miter lim="800000"/>
            <a:headEnd/>
            <a:tailEnd/>
          </a:ln>
        </p:spPr>
        <p:txBody>
          <a:bodyPr>
            <a:spAutoFit/>
          </a:bodyPr>
          <a:lstStyle/>
          <a:p>
            <a:r>
              <a:rPr lang="en-US" sz="1200" dirty="0"/>
              <a:t>Trust Company in proper jurisdiction = Trustee or Co-Trustee</a:t>
            </a:r>
          </a:p>
        </p:txBody>
      </p:sp>
      <p:sp>
        <p:nvSpPr>
          <p:cNvPr id="8" name="TextBox 8"/>
          <p:cNvSpPr txBox="1">
            <a:spLocks noChangeArrowheads="1"/>
          </p:cNvSpPr>
          <p:nvPr/>
        </p:nvSpPr>
        <p:spPr bwMode="auto">
          <a:xfrm>
            <a:off x="533400" y="3810000"/>
            <a:ext cx="1524000" cy="461963"/>
          </a:xfrm>
          <a:prstGeom prst="rect">
            <a:avLst/>
          </a:prstGeom>
          <a:noFill/>
          <a:ln w="9525">
            <a:noFill/>
            <a:miter lim="800000"/>
            <a:headEnd/>
            <a:tailEnd/>
          </a:ln>
        </p:spPr>
        <p:txBody>
          <a:bodyPr>
            <a:spAutoFit/>
          </a:bodyPr>
          <a:lstStyle/>
          <a:p>
            <a:r>
              <a:rPr lang="en-US" sz="1200" dirty="0"/>
              <a:t>Mother &amp; Father as contributors</a:t>
            </a:r>
          </a:p>
        </p:txBody>
      </p:sp>
      <p:sp>
        <p:nvSpPr>
          <p:cNvPr id="9" name="TextBox 9"/>
          <p:cNvSpPr txBox="1">
            <a:spLocks noChangeArrowheads="1"/>
          </p:cNvSpPr>
          <p:nvPr/>
        </p:nvSpPr>
        <p:spPr bwMode="auto">
          <a:xfrm>
            <a:off x="2438400" y="5257800"/>
            <a:ext cx="1524000" cy="276225"/>
          </a:xfrm>
          <a:prstGeom prst="rect">
            <a:avLst/>
          </a:prstGeom>
          <a:noFill/>
          <a:ln w="9525">
            <a:noFill/>
            <a:miter lim="800000"/>
            <a:headEnd/>
            <a:tailEnd/>
          </a:ln>
        </p:spPr>
        <p:txBody>
          <a:bodyPr>
            <a:spAutoFit/>
          </a:bodyPr>
          <a:lstStyle/>
          <a:p>
            <a:r>
              <a:rPr lang="en-US" sz="1200" dirty="0"/>
              <a:t>Rental Home(s)</a:t>
            </a:r>
          </a:p>
        </p:txBody>
      </p:sp>
      <p:sp>
        <p:nvSpPr>
          <p:cNvPr id="10" name="TextBox 10"/>
          <p:cNvSpPr txBox="1">
            <a:spLocks noChangeArrowheads="1"/>
          </p:cNvSpPr>
          <p:nvPr/>
        </p:nvSpPr>
        <p:spPr bwMode="auto">
          <a:xfrm>
            <a:off x="4267200" y="3657600"/>
            <a:ext cx="3886200" cy="1570038"/>
          </a:xfrm>
          <a:prstGeom prst="rect">
            <a:avLst/>
          </a:prstGeom>
          <a:noFill/>
          <a:ln w="9525">
            <a:noFill/>
            <a:miter lim="800000"/>
            <a:headEnd/>
            <a:tailEnd/>
          </a:ln>
        </p:spPr>
        <p:txBody>
          <a:bodyPr>
            <a:spAutoFit/>
          </a:bodyPr>
          <a:lstStyle/>
          <a:p>
            <a:pPr>
              <a:buFontTx/>
              <a:buChar char="-"/>
            </a:pPr>
            <a:r>
              <a:rPr lang="en-US" sz="1200" dirty="0"/>
              <a:t>Benefits mother, father and children.</a:t>
            </a:r>
          </a:p>
          <a:p>
            <a:pPr>
              <a:buFontTx/>
              <a:buChar char="-"/>
            </a:pPr>
            <a:r>
              <a:rPr lang="en-US" sz="1200" dirty="0"/>
              <a:t>May be disregarded for income tax purposes.</a:t>
            </a:r>
          </a:p>
          <a:p>
            <a:pPr>
              <a:buFontTx/>
              <a:buChar char="-"/>
            </a:pPr>
            <a:r>
              <a:rPr lang="en-US" sz="1200" dirty="0"/>
              <a:t>No tax filing requirements if a domestic asset protection trust jurisdiction is used.</a:t>
            </a:r>
          </a:p>
          <a:p>
            <a:pPr>
              <a:buFontTx/>
              <a:buChar char="-"/>
            </a:pPr>
            <a:r>
              <a:rPr lang="en-US" sz="1200" dirty="0"/>
              <a:t>May need to have subsidiary management trust owned 100% by asset protection trust to hold title, to allow parents to have management powers (preferably one parent who does not have other exposed assets).</a:t>
            </a:r>
          </a:p>
        </p:txBody>
      </p:sp>
      <p:sp>
        <p:nvSpPr>
          <p:cNvPr id="11" name="Title 1"/>
          <p:cNvSpPr txBox="1">
            <a:spLocks/>
          </p:cNvSpPr>
          <p:nvPr/>
        </p:nvSpPr>
        <p:spPr>
          <a:xfrm>
            <a:off x="0" y="152400"/>
            <a:ext cx="9144000" cy="1143000"/>
          </a:xfrm>
          <a:prstGeom prst="rect">
            <a:avLst/>
          </a:prstGeom>
          <a:extLst/>
        </p:spPr>
        <p:txBody>
          <a:bodyPr/>
          <a:lstStyle/>
          <a:p>
            <a:pPr algn="ctr">
              <a:defRPr/>
            </a:pPr>
            <a:r>
              <a:rPr lang="en-US"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Limited Liability Trust – </a:t>
            </a:r>
          </a:p>
          <a:p>
            <a:pPr algn="ctr">
              <a:defRPr/>
            </a:pPr>
            <a:r>
              <a:rPr lang="en-US" sz="32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Asset Protection Trust</a:t>
            </a:r>
          </a:p>
        </p:txBody>
      </p:sp>
      <p:sp>
        <p:nvSpPr>
          <p:cNvPr id="12" name="Slide Number Placeholder 3"/>
          <p:cNvSpPr txBox="1">
            <a:spLocks/>
          </p:cNvSpPr>
          <p:nvPr/>
        </p:nvSpPr>
        <p:spPr>
          <a:xfrm>
            <a:off x="8686800" y="6629400"/>
            <a:ext cx="45720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257800"/>
          </a:xfrm>
        </p:spPr>
        <p:txBody>
          <a:bodyPr>
            <a:noAutofit/>
          </a:bodyPr>
          <a:lstStyle/>
          <a:p>
            <a:pPr marL="457200" indent="-457200" algn="just">
              <a:buFont typeface="+mj-lt"/>
              <a:buAutoNum type="arabicPeriod" startAt="14"/>
            </a:pPr>
            <a:r>
              <a:rPr lang="en-US" sz="2000" dirty="0" smtClean="0"/>
              <a:t>Adjust rental arrangements.</a:t>
            </a:r>
          </a:p>
          <a:p>
            <a:pPr marL="457200" indent="-457200" algn="just">
              <a:buNone/>
            </a:pPr>
            <a:endParaRPr lang="en-US" sz="2000" dirty="0" smtClean="0"/>
          </a:p>
          <a:p>
            <a:pPr lvl="1" algn="just"/>
            <a:r>
              <a:rPr lang="en-US" sz="1800" dirty="0" smtClean="0"/>
              <a:t>Increase or decrease rent to take into account the 3.8% Medicare tax, 7% sales tax, and passive loss rules.</a:t>
            </a:r>
          </a:p>
          <a:p>
            <a:pPr lvl="1" algn="just"/>
            <a:endParaRPr lang="en-US" sz="1800" dirty="0" smtClean="0"/>
          </a:p>
          <a:p>
            <a:pPr lvl="1" algn="just"/>
            <a:r>
              <a:rPr lang="en-US" sz="1800" dirty="0" smtClean="0"/>
              <a:t>Consider combining real estate with business operations by having separate companies under the same tax identity to attempt to eliminate sales tax and the 3.8% Medicare tax.</a:t>
            </a:r>
          </a:p>
          <a:p>
            <a:pPr lvl="1" algn="just"/>
            <a:endParaRPr lang="en-US" sz="1800" dirty="0" smtClean="0"/>
          </a:p>
          <a:p>
            <a:pPr lvl="1" algn="just"/>
            <a:r>
              <a:rPr lang="en-US" sz="1800" dirty="0" smtClean="0"/>
              <a:t>Be sure that lease agreements have appropriate provisions to help insulate the landlord from potential liability caused by tenant usage.</a:t>
            </a:r>
          </a:p>
        </p:txBody>
      </p:sp>
      <p:sp>
        <p:nvSpPr>
          <p:cNvPr id="2" name="Title 1"/>
          <p:cNvSpPr>
            <a:spLocks noGrp="1"/>
          </p:cNvSpPr>
          <p:nvPr>
            <p:ph type="title"/>
          </p:nvPr>
        </p:nvSpPr>
        <p:spPr>
          <a:xfrm>
            <a:off x="0" y="0"/>
            <a:ext cx="9144000" cy="1051560"/>
          </a:xfrm>
        </p:spPr>
        <p:txBody>
          <a:bodyPr>
            <a:normAutofit fontScale="90000"/>
          </a:bodyPr>
          <a:lstStyle/>
          <a:p>
            <a:r>
              <a:rPr lang="en-US" dirty="0" smtClean="0"/>
              <a:t>Action Checklist for 2013 Estate and Entity/Asset Structuring Update</a:t>
            </a:r>
            <a:endParaRPr lang="en-US" dirty="0"/>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67</a:t>
            </a:fld>
            <a:endParaRPr lang="en-US" dirty="0"/>
          </a:p>
        </p:txBody>
      </p:sp>
      <p:sp>
        <p:nvSpPr>
          <p:cNvPr id="5" name="TextBox 4"/>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257800"/>
          </a:xfrm>
        </p:spPr>
        <p:txBody>
          <a:bodyPr>
            <a:normAutofit fontScale="47500" lnSpcReduction="20000"/>
          </a:bodyPr>
          <a:lstStyle/>
          <a:p>
            <a:pPr marL="742950" indent="-742950" algn="just">
              <a:buFont typeface="+mj-lt"/>
              <a:buAutoNum type="arabicPeriod" startAt="15"/>
            </a:pPr>
            <a:r>
              <a:rPr lang="en-US" sz="3600" dirty="0" smtClean="0"/>
              <a:t>Also re-evaluate year-end wages and dividend situation.</a:t>
            </a:r>
          </a:p>
          <a:p>
            <a:pPr lvl="1" algn="just"/>
            <a:r>
              <a:rPr lang="en-US" sz="3300" dirty="0" smtClean="0"/>
              <a:t>Wages are now subject to the 6.2% employee share, plus the 1.45% employee Medicare share, and an extra 0.9% Medicare tax for high earners.</a:t>
            </a:r>
          </a:p>
          <a:p>
            <a:pPr lvl="1" algn="just"/>
            <a:r>
              <a:rPr lang="en-US" sz="3300" dirty="0" smtClean="0"/>
              <a:t>Keep in mind the IRS’ recent victories in </a:t>
            </a:r>
            <a:r>
              <a:rPr lang="en-US" sz="3300" i="1" dirty="0" smtClean="0"/>
              <a:t>David E. Watson, P.C., </a:t>
            </a:r>
            <a:r>
              <a:rPr lang="en-US" sz="3300" dirty="0" smtClean="0"/>
              <a:t>7414 F. Supp. 2d 954 (S.D. Iowa 2010) and </a:t>
            </a:r>
            <a:r>
              <a:rPr lang="en-US" sz="3300" i="1" dirty="0" smtClean="0"/>
              <a:t>JD &amp; Assocs., Ltd., </a:t>
            </a:r>
            <a:r>
              <a:rPr lang="en-US" sz="3300" dirty="0" smtClean="0"/>
              <a:t>Case No. 3:04-cv-59 (D.N.D. 2006) for unreasonable compensation and S corporation dividend situations.</a:t>
            </a:r>
          </a:p>
          <a:p>
            <a:pPr lvl="1" algn="just"/>
            <a:r>
              <a:rPr lang="en-US" sz="3300" dirty="0" smtClean="0"/>
              <a:t>Are we protecting the wages of the head of household for creditor protection purposes?</a:t>
            </a:r>
          </a:p>
          <a:p>
            <a:pPr lvl="1" algn="just"/>
            <a:r>
              <a:rPr lang="en-US" sz="3300" dirty="0" smtClean="0"/>
              <a:t>Dividends paid to tenancy by the entireties owners will be protected from creditors of one individual spouse who might be sued.</a:t>
            </a:r>
          </a:p>
          <a:p>
            <a:pPr lvl="1" algn="just"/>
            <a:r>
              <a:rPr lang="en-US" sz="3300" dirty="0" smtClean="0"/>
              <a:t>Is there an employment agreement in place that properly verifies wages to the extent needed under Florida Statute Section 222?</a:t>
            </a:r>
          </a:p>
          <a:p>
            <a:pPr lvl="1" algn="just"/>
            <a:r>
              <a:rPr lang="en-US" sz="3300" dirty="0" smtClean="0"/>
              <a:t>Place equipment or rental property under an LLC partially owned by children to have income under the children’s brackets.</a:t>
            </a:r>
          </a:p>
          <a:p>
            <a:pPr lvl="1" algn="just"/>
            <a:r>
              <a:rPr lang="en-US" sz="3300" dirty="0" smtClean="0"/>
              <a:t>Review pension law opportunities in view of a 39.6% income tax and a 3.8% Medicare tax that may be reduced by pension contributions.</a:t>
            </a:r>
          </a:p>
          <a:p>
            <a:pPr lvl="1" algn="just"/>
            <a:r>
              <a:rPr lang="en-US" sz="3300" dirty="0" smtClean="0"/>
              <a:t>Make children work, and put them on the payroll.  The same may apply for in-laws and other family members. Children or other family members could use their compensation to fund insurance trusts that own life insurance policies on the client, if the client’s gift tax annual exclusion is insufficient to fully fund insurance policies.</a:t>
            </a:r>
          </a:p>
          <a:p>
            <a:pPr lvl="1" algn="just"/>
            <a:r>
              <a:rPr lang="en-US" sz="3300" dirty="0" smtClean="0"/>
              <a:t>Are there family or others who would be best served by having independent contractor relationships with S corporations that would compensate them?  Review independent contractor rules and liability insulation advantages.</a:t>
            </a:r>
          </a:p>
        </p:txBody>
      </p:sp>
      <p:sp>
        <p:nvSpPr>
          <p:cNvPr id="2" name="Title 1"/>
          <p:cNvSpPr>
            <a:spLocks noGrp="1"/>
          </p:cNvSpPr>
          <p:nvPr>
            <p:ph type="title"/>
          </p:nvPr>
        </p:nvSpPr>
        <p:spPr>
          <a:xfrm>
            <a:off x="0" y="0"/>
            <a:ext cx="9144000" cy="1051560"/>
          </a:xfrm>
        </p:spPr>
        <p:txBody>
          <a:bodyPr>
            <a:normAutofit fontScale="90000"/>
          </a:bodyPr>
          <a:lstStyle/>
          <a:p>
            <a:r>
              <a:rPr lang="en-US" dirty="0" smtClean="0"/>
              <a:t>Action Checklist for 2013 Estate and Entity/Asset Structuring Update</a:t>
            </a:r>
            <a:endParaRPr lang="en-US" dirty="0"/>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68</a:t>
            </a:fld>
            <a:endParaRPr lang="en-US" dirty="0"/>
          </a:p>
        </p:txBody>
      </p:sp>
      <p:sp>
        <p:nvSpPr>
          <p:cNvPr id="5" name="TextBox 4"/>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029200"/>
          </a:xfrm>
        </p:spPr>
        <p:txBody>
          <a:bodyPr>
            <a:noAutofit/>
          </a:bodyPr>
          <a:lstStyle/>
          <a:p>
            <a:pPr marL="457200" indent="-457200">
              <a:buFont typeface="+mj-lt"/>
              <a:buAutoNum type="arabicPeriod" startAt="16"/>
            </a:pPr>
            <a:r>
              <a:rPr lang="en-US" sz="1800" dirty="0" smtClean="0"/>
              <a:t>Consider charitable giving.</a:t>
            </a:r>
          </a:p>
          <a:p>
            <a:pPr>
              <a:buNone/>
            </a:pPr>
            <a:endParaRPr lang="en-US" sz="1800" dirty="0" smtClean="0"/>
          </a:p>
          <a:p>
            <a:pPr lvl="1"/>
            <a:r>
              <a:rPr lang="en-US" sz="1800" dirty="0" smtClean="0"/>
              <a:t>Make sure the clients understand the opportunities offered by a charitable lead annuity trust.</a:t>
            </a:r>
          </a:p>
          <a:p>
            <a:pPr lvl="1" algn="just"/>
            <a:endParaRPr lang="en-US" sz="1800" dirty="0" smtClean="0"/>
          </a:p>
          <a:p>
            <a:pPr lvl="1" algn="just"/>
            <a:r>
              <a:rPr lang="en-US" sz="1800" dirty="0" smtClean="0"/>
              <a:t>Is the client over 70 ½ with an IRA?  Consider the $100,000 (or less) direct charitable transfer opportunity.</a:t>
            </a:r>
          </a:p>
          <a:p>
            <a:pPr lvl="1"/>
            <a:endParaRPr lang="en-US" sz="1800" dirty="0" smtClean="0"/>
          </a:p>
          <a:p>
            <a:pPr lvl="1"/>
            <a:r>
              <a:rPr lang="en-US" sz="1800" dirty="0" smtClean="0"/>
              <a:t>Show the client charitable lead annuity trust or </a:t>
            </a:r>
            <a:r>
              <a:rPr lang="en-US" sz="1800" dirty="0" err="1" smtClean="0"/>
              <a:t>unitrust</a:t>
            </a:r>
            <a:r>
              <a:rPr lang="en-US" sz="1800" dirty="0" smtClean="0"/>
              <a:t> numbers. (See the next two slides for sample charitable lead annuity trust numbers.)</a:t>
            </a:r>
          </a:p>
          <a:p>
            <a:pPr lvl="1"/>
            <a:endParaRPr lang="en-US" sz="1800" dirty="0" smtClean="0"/>
          </a:p>
          <a:p>
            <a:pPr lvl="1"/>
            <a:r>
              <a:rPr lang="en-US" sz="1800" dirty="0" smtClean="0"/>
              <a:t>Show the client charitable remainder trust numbers?  </a:t>
            </a:r>
          </a:p>
        </p:txBody>
      </p:sp>
      <p:sp>
        <p:nvSpPr>
          <p:cNvPr id="2" name="Title 1"/>
          <p:cNvSpPr>
            <a:spLocks noGrp="1"/>
          </p:cNvSpPr>
          <p:nvPr>
            <p:ph type="title"/>
          </p:nvPr>
        </p:nvSpPr>
        <p:spPr>
          <a:xfrm>
            <a:off x="0" y="0"/>
            <a:ext cx="9144000" cy="1051560"/>
          </a:xfrm>
        </p:spPr>
        <p:txBody>
          <a:bodyPr>
            <a:normAutofit fontScale="90000"/>
          </a:bodyPr>
          <a:lstStyle/>
          <a:p>
            <a:r>
              <a:rPr lang="en-US" dirty="0" smtClean="0"/>
              <a:t>Action Checklist for 2013 Estate and Entity/Asset Structuring Update</a:t>
            </a:r>
            <a:endParaRPr lang="en-US" dirty="0"/>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69</a:t>
            </a:fld>
            <a:endParaRPr lang="en-US" dirty="0"/>
          </a:p>
        </p:txBody>
      </p:sp>
      <p:sp>
        <p:nvSpPr>
          <p:cNvPr id="5" name="TextBox 4"/>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Box 5"/>
          <p:cNvSpPr txBox="1">
            <a:spLocks noChangeArrowheads="1"/>
          </p:cNvSpPr>
          <p:nvPr/>
        </p:nvSpPr>
        <p:spPr bwMode="auto">
          <a:xfrm>
            <a:off x="0" y="0"/>
            <a:ext cx="9144000" cy="461665"/>
          </a:xfrm>
          <a:prstGeom prst="rect">
            <a:avLst/>
          </a:prstGeom>
          <a:noFill/>
          <a:ln w="9525">
            <a:noFill/>
            <a:miter lim="800000"/>
            <a:headEnd/>
            <a:tailEnd/>
          </a:ln>
        </p:spPr>
        <p:txBody>
          <a:bodyPr>
            <a:spAutoFit/>
          </a:bodyPr>
          <a:lstStyle/>
          <a:p>
            <a:pPr algn="ctr"/>
            <a:r>
              <a:rPr lang="en-US" sz="2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PROTECTIVE TRUST LOGISTICAL CHART</a:t>
            </a:r>
          </a:p>
        </p:txBody>
      </p:sp>
      <p:sp>
        <p:nvSpPr>
          <p:cNvPr id="7" name="Rounded Rectangle 6"/>
          <p:cNvSpPr/>
          <p:nvPr/>
        </p:nvSpPr>
        <p:spPr>
          <a:xfrm>
            <a:off x="1447800" y="609600"/>
            <a:ext cx="35052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First Dying Spouse’s </a:t>
            </a:r>
          </a:p>
          <a:p>
            <a:pPr algn="ctr">
              <a:defRPr/>
            </a:pPr>
            <a:r>
              <a:rPr lang="en-US" sz="1200" dirty="0"/>
              <a:t>Revocable Trust</a:t>
            </a:r>
          </a:p>
        </p:txBody>
      </p:sp>
      <p:sp>
        <p:nvSpPr>
          <p:cNvPr id="8" name="Rounded Rectangle 7"/>
          <p:cNvSpPr/>
          <p:nvPr/>
        </p:nvSpPr>
        <p:spPr>
          <a:xfrm>
            <a:off x="5181600" y="609600"/>
            <a:ext cx="35052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Surviving Spouse’s </a:t>
            </a:r>
          </a:p>
          <a:p>
            <a:pPr algn="ctr">
              <a:defRPr/>
            </a:pPr>
            <a:r>
              <a:rPr lang="en-US" sz="1200" dirty="0"/>
              <a:t>Revocable Trust</a:t>
            </a:r>
          </a:p>
        </p:txBody>
      </p:sp>
      <p:sp>
        <p:nvSpPr>
          <p:cNvPr id="9" name="Down Arrow Callout 8"/>
          <p:cNvSpPr/>
          <p:nvPr/>
        </p:nvSpPr>
        <p:spPr>
          <a:xfrm>
            <a:off x="1600200" y="1600200"/>
            <a:ext cx="1371600" cy="1066800"/>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100" dirty="0"/>
              <a:t>$5,250,000*</a:t>
            </a:r>
          </a:p>
        </p:txBody>
      </p:sp>
      <p:sp>
        <p:nvSpPr>
          <p:cNvPr id="10" name="Down Arrow Callout 9"/>
          <p:cNvSpPr/>
          <p:nvPr/>
        </p:nvSpPr>
        <p:spPr>
          <a:xfrm>
            <a:off x="3429000" y="1600200"/>
            <a:ext cx="1371600" cy="1066800"/>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Remaining Assets</a:t>
            </a:r>
            <a:endParaRPr lang="en-US" sz="500" dirty="0"/>
          </a:p>
        </p:txBody>
      </p:sp>
      <p:sp>
        <p:nvSpPr>
          <p:cNvPr id="11" name="Rounded Rectangle 10"/>
          <p:cNvSpPr/>
          <p:nvPr/>
        </p:nvSpPr>
        <p:spPr>
          <a:xfrm>
            <a:off x="1295400" y="2743200"/>
            <a:ext cx="20574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000" dirty="0"/>
              <a:t>Family</a:t>
            </a:r>
          </a:p>
          <a:p>
            <a:pPr algn="ctr">
              <a:defRPr/>
            </a:pPr>
            <a:r>
              <a:rPr lang="en-US" sz="1000" dirty="0"/>
              <a:t>(By-Pass)</a:t>
            </a:r>
          </a:p>
          <a:p>
            <a:pPr algn="ctr">
              <a:defRPr/>
            </a:pPr>
            <a:r>
              <a:rPr lang="en-US" sz="1000" dirty="0"/>
              <a:t>Generation Skipping Trust</a:t>
            </a:r>
          </a:p>
          <a:p>
            <a:pPr algn="ctr">
              <a:defRPr/>
            </a:pPr>
            <a:r>
              <a:rPr lang="en-US" sz="500" dirty="0"/>
              <a:t>(Not taxed in surviving spouse’s estate)</a:t>
            </a:r>
          </a:p>
        </p:txBody>
      </p:sp>
      <p:sp>
        <p:nvSpPr>
          <p:cNvPr id="12" name="Rounded Rectangle 11"/>
          <p:cNvSpPr/>
          <p:nvPr/>
        </p:nvSpPr>
        <p:spPr>
          <a:xfrm>
            <a:off x="3505200" y="2743200"/>
            <a:ext cx="12954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QTIP Non-GST Trust</a:t>
            </a:r>
          </a:p>
          <a:p>
            <a:pPr algn="ctr">
              <a:defRPr/>
            </a:pPr>
            <a:r>
              <a:rPr lang="en-US" sz="500" dirty="0"/>
              <a:t>(Marital Deduction Trust that is not generation skipping)</a:t>
            </a:r>
          </a:p>
        </p:txBody>
      </p:sp>
      <p:sp>
        <p:nvSpPr>
          <p:cNvPr id="13" name="Down Arrow 12"/>
          <p:cNvSpPr/>
          <p:nvPr/>
        </p:nvSpPr>
        <p:spPr>
          <a:xfrm>
            <a:off x="2057400" y="3657600"/>
            <a:ext cx="457200" cy="990600"/>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1200"/>
          </a:p>
        </p:txBody>
      </p:sp>
      <p:sp>
        <p:nvSpPr>
          <p:cNvPr id="14" name="Down Arrow 13"/>
          <p:cNvSpPr/>
          <p:nvPr/>
        </p:nvSpPr>
        <p:spPr>
          <a:xfrm>
            <a:off x="3886200" y="3657600"/>
            <a:ext cx="457200" cy="990600"/>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1200"/>
          </a:p>
        </p:txBody>
      </p:sp>
      <p:sp>
        <p:nvSpPr>
          <p:cNvPr id="15" name="Rounded Rectangle 14"/>
          <p:cNvSpPr/>
          <p:nvPr/>
        </p:nvSpPr>
        <p:spPr>
          <a:xfrm>
            <a:off x="1371600" y="4724400"/>
            <a:ext cx="19050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Generation Skipping Trusts for Children</a:t>
            </a:r>
            <a:endParaRPr lang="en-US" sz="500" dirty="0"/>
          </a:p>
        </p:txBody>
      </p:sp>
      <p:sp>
        <p:nvSpPr>
          <p:cNvPr id="16" name="Rounded Rectangle 15"/>
          <p:cNvSpPr/>
          <p:nvPr/>
        </p:nvSpPr>
        <p:spPr>
          <a:xfrm>
            <a:off x="3505200" y="4724400"/>
            <a:ext cx="12954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Children’s Trust (or distributions)</a:t>
            </a:r>
            <a:endParaRPr lang="en-US" sz="500" dirty="0"/>
          </a:p>
        </p:txBody>
      </p:sp>
      <p:sp>
        <p:nvSpPr>
          <p:cNvPr id="17" name="Rectangle 16"/>
          <p:cNvSpPr/>
          <p:nvPr/>
        </p:nvSpPr>
        <p:spPr>
          <a:xfrm>
            <a:off x="1066800" y="3733800"/>
            <a:ext cx="914400" cy="838200"/>
          </a:xfrm>
          <a:prstGeom prst="rect">
            <a:avLst/>
          </a:prstGeom>
        </p:spPr>
        <p:style>
          <a:lnRef idx="2">
            <a:schemeClr val="dk1"/>
          </a:lnRef>
          <a:fillRef idx="1">
            <a:schemeClr val="lt1"/>
          </a:fillRef>
          <a:effectRef idx="0">
            <a:schemeClr val="dk1"/>
          </a:effectRef>
          <a:fontRef idx="minor">
            <a:schemeClr val="dk1"/>
          </a:fontRef>
        </p:style>
        <p:txBody>
          <a:bodyPr/>
          <a:lstStyle/>
          <a:p>
            <a:pPr>
              <a:defRPr/>
            </a:pPr>
            <a:r>
              <a:rPr lang="en-US" sz="700" dirty="0"/>
              <a:t>Surviving spouse can have the right to redirect how assets </a:t>
            </a:r>
            <a:r>
              <a:rPr lang="en-US" sz="700" dirty="0" smtClean="0"/>
              <a:t>are </a:t>
            </a:r>
            <a:r>
              <a:rPr lang="en-US" sz="700" dirty="0"/>
              <a:t>distributed on second death.</a:t>
            </a:r>
          </a:p>
        </p:txBody>
      </p:sp>
      <p:sp>
        <p:nvSpPr>
          <p:cNvPr id="62478" name="TextBox 17"/>
          <p:cNvSpPr txBox="1">
            <a:spLocks noChangeArrowheads="1"/>
          </p:cNvSpPr>
          <p:nvPr/>
        </p:nvSpPr>
        <p:spPr bwMode="auto">
          <a:xfrm>
            <a:off x="1295400" y="5638800"/>
            <a:ext cx="2133600" cy="307777"/>
          </a:xfrm>
          <a:prstGeom prst="rect">
            <a:avLst/>
          </a:prstGeom>
          <a:noFill/>
          <a:ln w="9525">
            <a:noFill/>
            <a:miter lim="800000"/>
            <a:headEnd/>
            <a:tailEnd/>
          </a:ln>
        </p:spPr>
        <p:txBody>
          <a:bodyPr>
            <a:spAutoFit/>
          </a:bodyPr>
          <a:lstStyle/>
          <a:p>
            <a:r>
              <a:rPr lang="en-US" sz="700"/>
              <a:t>Benefits children and grandchildren.</a:t>
            </a:r>
          </a:p>
          <a:p>
            <a:r>
              <a:rPr lang="en-US" sz="700"/>
              <a:t>Not estate taxable in their estates.</a:t>
            </a:r>
          </a:p>
        </p:txBody>
      </p:sp>
      <p:sp>
        <p:nvSpPr>
          <p:cNvPr id="62479" name="TextBox 18"/>
          <p:cNvSpPr txBox="1">
            <a:spLocks noChangeArrowheads="1"/>
          </p:cNvSpPr>
          <p:nvPr/>
        </p:nvSpPr>
        <p:spPr bwMode="auto">
          <a:xfrm>
            <a:off x="3505200" y="5638800"/>
            <a:ext cx="2133600" cy="307777"/>
          </a:xfrm>
          <a:prstGeom prst="rect">
            <a:avLst/>
          </a:prstGeom>
          <a:noFill/>
          <a:ln w="9525">
            <a:noFill/>
            <a:miter lim="800000"/>
            <a:headEnd/>
            <a:tailEnd/>
          </a:ln>
        </p:spPr>
        <p:txBody>
          <a:bodyPr>
            <a:spAutoFit/>
          </a:bodyPr>
          <a:lstStyle/>
          <a:p>
            <a:r>
              <a:rPr lang="en-US" sz="700"/>
              <a:t>Benefits children.</a:t>
            </a:r>
          </a:p>
          <a:p>
            <a:r>
              <a:rPr lang="en-US" sz="700"/>
              <a:t>Taxable in their estates.</a:t>
            </a:r>
          </a:p>
        </p:txBody>
      </p:sp>
      <p:sp>
        <p:nvSpPr>
          <p:cNvPr id="20" name="Down Arrow 19"/>
          <p:cNvSpPr/>
          <p:nvPr/>
        </p:nvSpPr>
        <p:spPr>
          <a:xfrm>
            <a:off x="6629400" y="1676400"/>
            <a:ext cx="457200" cy="990600"/>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sz="1200"/>
          </a:p>
        </p:txBody>
      </p:sp>
      <p:sp>
        <p:nvSpPr>
          <p:cNvPr id="21" name="Rounded Rectangle 20"/>
          <p:cNvSpPr/>
          <p:nvPr/>
        </p:nvSpPr>
        <p:spPr>
          <a:xfrm>
            <a:off x="5257800" y="2743200"/>
            <a:ext cx="35052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050" dirty="0"/>
              <a:t>Surviving Spouse’s Revocable Trust</a:t>
            </a:r>
          </a:p>
          <a:p>
            <a:pPr algn="ctr">
              <a:defRPr/>
            </a:pPr>
            <a:r>
              <a:rPr lang="en-US" sz="1050" dirty="0"/>
              <a:t>(Will include assets owned jointly on first death)</a:t>
            </a:r>
          </a:p>
        </p:txBody>
      </p:sp>
      <p:sp>
        <p:nvSpPr>
          <p:cNvPr id="22" name="Down Arrow Callout 21"/>
          <p:cNvSpPr/>
          <p:nvPr/>
        </p:nvSpPr>
        <p:spPr>
          <a:xfrm>
            <a:off x="5334000" y="3657600"/>
            <a:ext cx="1371600" cy="1066800"/>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100" dirty="0"/>
              <a:t>$5,700,000?*</a:t>
            </a:r>
          </a:p>
          <a:p>
            <a:pPr algn="ctr">
              <a:defRPr/>
            </a:pPr>
            <a:endParaRPr lang="en-US" sz="500" dirty="0"/>
          </a:p>
        </p:txBody>
      </p:sp>
      <p:sp>
        <p:nvSpPr>
          <p:cNvPr id="23" name="Down Arrow Callout 22"/>
          <p:cNvSpPr/>
          <p:nvPr/>
        </p:nvSpPr>
        <p:spPr>
          <a:xfrm>
            <a:off x="7162800" y="3657600"/>
            <a:ext cx="1371600" cy="1066800"/>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Remaining Assets</a:t>
            </a:r>
            <a:endParaRPr lang="en-US" sz="500" dirty="0"/>
          </a:p>
        </p:txBody>
      </p:sp>
      <p:sp>
        <p:nvSpPr>
          <p:cNvPr id="24" name="Rounded Rectangle 23"/>
          <p:cNvSpPr/>
          <p:nvPr/>
        </p:nvSpPr>
        <p:spPr>
          <a:xfrm>
            <a:off x="5181600" y="4800600"/>
            <a:ext cx="19050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Generation Skipping Trusts for Children</a:t>
            </a:r>
          </a:p>
          <a:p>
            <a:pPr algn="ctr">
              <a:defRPr/>
            </a:pPr>
            <a:r>
              <a:rPr lang="en-US" sz="500" dirty="0"/>
              <a:t>(Will merge with first dying spouse’s Generation Skipping Trusts shown on left)</a:t>
            </a:r>
          </a:p>
        </p:txBody>
      </p:sp>
      <p:sp>
        <p:nvSpPr>
          <p:cNvPr id="25" name="Rounded Rectangle 24"/>
          <p:cNvSpPr/>
          <p:nvPr/>
        </p:nvSpPr>
        <p:spPr>
          <a:xfrm>
            <a:off x="7162800" y="4800600"/>
            <a:ext cx="12954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t>Children’s Trust (or distributions)</a:t>
            </a:r>
            <a:endParaRPr lang="en-US" sz="500" dirty="0"/>
          </a:p>
        </p:txBody>
      </p:sp>
      <p:sp>
        <p:nvSpPr>
          <p:cNvPr id="62486" name="TextBox 25"/>
          <p:cNvSpPr txBox="1">
            <a:spLocks noChangeArrowheads="1"/>
          </p:cNvSpPr>
          <p:nvPr/>
        </p:nvSpPr>
        <p:spPr bwMode="auto">
          <a:xfrm>
            <a:off x="5105400" y="5715000"/>
            <a:ext cx="2133600" cy="307777"/>
          </a:xfrm>
          <a:prstGeom prst="rect">
            <a:avLst/>
          </a:prstGeom>
          <a:noFill/>
          <a:ln w="9525">
            <a:noFill/>
            <a:miter lim="800000"/>
            <a:headEnd/>
            <a:tailEnd/>
          </a:ln>
        </p:spPr>
        <p:txBody>
          <a:bodyPr>
            <a:spAutoFit/>
          </a:bodyPr>
          <a:lstStyle/>
          <a:p>
            <a:r>
              <a:rPr lang="en-US" sz="700"/>
              <a:t>Benefits children and grandchildren.</a:t>
            </a:r>
          </a:p>
          <a:p>
            <a:r>
              <a:rPr lang="en-US" sz="700"/>
              <a:t>Not estate taxable in their estates.</a:t>
            </a:r>
          </a:p>
        </p:txBody>
      </p:sp>
      <p:sp>
        <p:nvSpPr>
          <p:cNvPr id="62487" name="TextBox 26"/>
          <p:cNvSpPr txBox="1">
            <a:spLocks noChangeArrowheads="1"/>
          </p:cNvSpPr>
          <p:nvPr/>
        </p:nvSpPr>
        <p:spPr bwMode="auto">
          <a:xfrm>
            <a:off x="7162800" y="5715000"/>
            <a:ext cx="1752600" cy="307777"/>
          </a:xfrm>
          <a:prstGeom prst="rect">
            <a:avLst/>
          </a:prstGeom>
          <a:noFill/>
          <a:ln w="9525">
            <a:noFill/>
            <a:miter lim="800000"/>
            <a:headEnd/>
            <a:tailEnd/>
          </a:ln>
        </p:spPr>
        <p:txBody>
          <a:bodyPr>
            <a:spAutoFit/>
          </a:bodyPr>
          <a:lstStyle/>
          <a:p>
            <a:r>
              <a:rPr lang="en-US" sz="700"/>
              <a:t>Benefits children.</a:t>
            </a:r>
          </a:p>
          <a:p>
            <a:r>
              <a:rPr lang="en-US" sz="700"/>
              <a:t>Taxable in their estates.</a:t>
            </a:r>
          </a:p>
        </p:txBody>
      </p:sp>
      <p:sp>
        <p:nvSpPr>
          <p:cNvPr id="62488" name="TextBox 29"/>
          <p:cNvSpPr txBox="1">
            <a:spLocks noChangeArrowheads="1"/>
          </p:cNvSpPr>
          <p:nvPr/>
        </p:nvSpPr>
        <p:spPr bwMode="auto">
          <a:xfrm>
            <a:off x="152400" y="685800"/>
            <a:ext cx="990600" cy="830997"/>
          </a:xfrm>
          <a:prstGeom prst="rect">
            <a:avLst/>
          </a:prstGeom>
          <a:noFill/>
          <a:ln w="9525">
            <a:noFill/>
            <a:miter lim="800000"/>
            <a:headEnd/>
            <a:tailEnd/>
          </a:ln>
        </p:spPr>
        <p:txBody>
          <a:bodyPr>
            <a:spAutoFit/>
          </a:bodyPr>
          <a:lstStyle/>
          <a:p>
            <a:r>
              <a:rPr lang="en-US" sz="1200"/>
              <a:t>During both spouse’s lifetimes:</a:t>
            </a:r>
          </a:p>
        </p:txBody>
      </p:sp>
      <p:sp>
        <p:nvSpPr>
          <p:cNvPr id="62489" name="TextBox 30"/>
          <p:cNvSpPr txBox="1">
            <a:spLocks noChangeArrowheads="1"/>
          </p:cNvSpPr>
          <p:nvPr/>
        </p:nvSpPr>
        <p:spPr bwMode="auto">
          <a:xfrm>
            <a:off x="152400" y="1600200"/>
            <a:ext cx="990600" cy="646331"/>
          </a:xfrm>
          <a:prstGeom prst="rect">
            <a:avLst/>
          </a:prstGeom>
          <a:noFill/>
          <a:ln w="9525">
            <a:noFill/>
            <a:miter lim="800000"/>
            <a:headEnd/>
            <a:tailEnd/>
          </a:ln>
        </p:spPr>
        <p:txBody>
          <a:bodyPr>
            <a:spAutoFit/>
          </a:bodyPr>
          <a:lstStyle/>
          <a:p>
            <a:r>
              <a:rPr lang="en-US" sz="1200"/>
              <a:t>Upon first death in 2013:</a:t>
            </a:r>
          </a:p>
        </p:txBody>
      </p:sp>
      <p:sp>
        <p:nvSpPr>
          <p:cNvPr id="62490" name="TextBox 31"/>
          <p:cNvSpPr txBox="1">
            <a:spLocks noChangeArrowheads="1"/>
          </p:cNvSpPr>
          <p:nvPr/>
        </p:nvSpPr>
        <p:spPr bwMode="auto">
          <a:xfrm>
            <a:off x="152400" y="2743200"/>
            <a:ext cx="990600" cy="1015663"/>
          </a:xfrm>
          <a:prstGeom prst="rect">
            <a:avLst/>
          </a:prstGeom>
          <a:noFill/>
          <a:ln w="9525">
            <a:noFill/>
            <a:miter lim="800000"/>
            <a:headEnd/>
            <a:tailEnd/>
          </a:ln>
        </p:spPr>
        <p:txBody>
          <a:bodyPr>
            <a:spAutoFit/>
          </a:bodyPr>
          <a:lstStyle/>
          <a:p>
            <a:r>
              <a:rPr lang="en-US" sz="1200"/>
              <a:t>During surviving spouse’s remaining lifetime:</a:t>
            </a:r>
          </a:p>
        </p:txBody>
      </p:sp>
      <p:sp>
        <p:nvSpPr>
          <p:cNvPr id="62491" name="TextBox 32"/>
          <p:cNvSpPr txBox="1">
            <a:spLocks noChangeArrowheads="1"/>
          </p:cNvSpPr>
          <p:nvPr/>
        </p:nvSpPr>
        <p:spPr bwMode="auto">
          <a:xfrm>
            <a:off x="152400" y="3810000"/>
            <a:ext cx="990600" cy="646331"/>
          </a:xfrm>
          <a:prstGeom prst="rect">
            <a:avLst/>
          </a:prstGeom>
          <a:noFill/>
          <a:ln w="9525">
            <a:noFill/>
            <a:miter lim="800000"/>
            <a:headEnd/>
            <a:tailEnd/>
          </a:ln>
        </p:spPr>
        <p:txBody>
          <a:bodyPr>
            <a:spAutoFit/>
          </a:bodyPr>
          <a:lstStyle/>
          <a:p>
            <a:r>
              <a:rPr lang="en-US" sz="1200"/>
              <a:t>Upon second death:</a:t>
            </a:r>
          </a:p>
        </p:txBody>
      </p:sp>
      <p:sp>
        <p:nvSpPr>
          <p:cNvPr id="62492" name="TextBox 33"/>
          <p:cNvSpPr txBox="1">
            <a:spLocks noChangeArrowheads="1"/>
          </p:cNvSpPr>
          <p:nvPr/>
        </p:nvSpPr>
        <p:spPr bwMode="auto">
          <a:xfrm>
            <a:off x="152400" y="4876800"/>
            <a:ext cx="990600" cy="830997"/>
          </a:xfrm>
          <a:prstGeom prst="rect">
            <a:avLst/>
          </a:prstGeom>
          <a:noFill/>
          <a:ln w="9525">
            <a:noFill/>
            <a:miter lim="800000"/>
            <a:headEnd/>
            <a:tailEnd/>
          </a:ln>
        </p:spPr>
        <p:txBody>
          <a:bodyPr>
            <a:spAutoFit/>
          </a:bodyPr>
          <a:lstStyle/>
          <a:p>
            <a:r>
              <a:rPr lang="en-US" sz="1200"/>
              <a:t>After deaths of both spouses:</a:t>
            </a:r>
          </a:p>
        </p:txBody>
      </p:sp>
      <p:sp>
        <p:nvSpPr>
          <p:cNvPr id="62493" name="TextBox 34"/>
          <p:cNvSpPr txBox="1">
            <a:spLocks noChangeArrowheads="1"/>
          </p:cNvSpPr>
          <p:nvPr/>
        </p:nvSpPr>
        <p:spPr bwMode="auto">
          <a:xfrm>
            <a:off x="0" y="6172200"/>
            <a:ext cx="8839200" cy="415498"/>
          </a:xfrm>
          <a:prstGeom prst="rect">
            <a:avLst/>
          </a:prstGeom>
          <a:noFill/>
          <a:ln w="9525">
            <a:noFill/>
            <a:miter lim="800000"/>
            <a:headEnd/>
            <a:tailEnd/>
          </a:ln>
        </p:spPr>
        <p:txBody>
          <a:bodyPr>
            <a:spAutoFit/>
          </a:bodyPr>
          <a:lstStyle/>
          <a:p>
            <a:r>
              <a:rPr lang="en-US" sz="700" dirty="0"/>
              <a:t>*Assumes first spouse dies in 2013 and that the surviving spouse dies in a later year when the estate tax exemption has gone up to $5,700,000 (based upon 8.57% cumulative inflation).  The estate tax exemption is $5,250,000 for those that die in 2013, and increases with inflation in $10,000 increments.</a:t>
            </a:r>
          </a:p>
          <a:p>
            <a:r>
              <a:rPr lang="en-US" sz="700" dirty="0"/>
              <a:t>If the first spouse does not use the entire exemption amount, what remains may be added to the surviving spouse’s allowance under the “portability rules” but will not grow with inflation.</a:t>
            </a:r>
          </a:p>
        </p:txBody>
      </p:sp>
      <p:sp>
        <p:nvSpPr>
          <p:cNvPr id="31"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7</a:t>
            </a:fld>
            <a:endParaRPr lang="en-US" dirty="0"/>
          </a:p>
        </p:txBody>
      </p:sp>
      <p:sp>
        <p:nvSpPr>
          <p:cNvPr id="32" name="TextBox 31"/>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xfrm>
            <a:off x="6858000" y="6492875"/>
            <a:ext cx="2286000" cy="365125"/>
          </a:xfrm>
          <a:noFill/>
        </p:spPr>
        <p:txBody>
          <a:bodyPr/>
          <a:lstStyle/>
          <a:p>
            <a:fld id="{085CEFA8-5811-4DCD-BC37-15996EAFEFB3}" type="slidenum">
              <a:rPr lang="en-US" smtClean="0">
                <a:ea typeface="ＭＳ Ｐゴシック"/>
                <a:cs typeface="ＭＳ Ｐゴシック"/>
              </a:rPr>
              <a:pPr/>
              <a:t>70</a:t>
            </a:fld>
            <a:endParaRPr lang="en-US" dirty="0" smtClean="0">
              <a:ea typeface="ＭＳ Ｐゴシック"/>
              <a:cs typeface="ＭＳ Ｐゴシック"/>
            </a:endParaRPr>
          </a:p>
        </p:txBody>
      </p:sp>
      <p:sp>
        <p:nvSpPr>
          <p:cNvPr id="57347" name="Title 1"/>
          <p:cNvSpPr>
            <a:spLocks noGrp="1"/>
          </p:cNvSpPr>
          <p:nvPr>
            <p:ph type="title"/>
          </p:nvPr>
        </p:nvSpPr>
        <p:spPr>
          <a:xfrm>
            <a:off x="152400" y="0"/>
            <a:ext cx="8991600" cy="762000"/>
          </a:xfrm>
        </p:spPr>
        <p:txBody>
          <a:bodyPr>
            <a:normAutofit/>
          </a:bodyPr>
          <a:lstStyle/>
          <a:p>
            <a:r>
              <a:rPr lang="en-US" dirty="0" smtClean="0"/>
              <a:t>PROFESSOR HESCH’S COMMENTS</a:t>
            </a:r>
          </a:p>
        </p:txBody>
      </p:sp>
      <p:sp>
        <p:nvSpPr>
          <p:cNvPr id="57348" name="TextBox 5"/>
          <p:cNvSpPr txBox="1">
            <a:spLocks noChangeArrowheads="1"/>
          </p:cNvSpPr>
          <p:nvPr/>
        </p:nvSpPr>
        <p:spPr bwMode="auto">
          <a:xfrm>
            <a:off x="0" y="1066800"/>
            <a:ext cx="9144000" cy="4154984"/>
          </a:xfrm>
          <a:prstGeom prst="rect">
            <a:avLst/>
          </a:prstGeom>
          <a:noFill/>
          <a:ln w="9525">
            <a:noFill/>
            <a:miter lim="800000"/>
            <a:headEnd/>
            <a:tailEnd/>
          </a:ln>
        </p:spPr>
        <p:txBody>
          <a:bodyPr wrap="square">
            <a:spAutoFit/>
          </a:bodyPr>
          <a:lstStyle/>
          <a:p>
            <a:pPr algn="just"/>
            <a:r>
              <a:rPr lang="en-US" sz="1400" b="1" u="sng" dirty="0"/>
              <a:t>Fixed Term Charitable Lead Annuity Trust Example– How to Take Advantage of Financial Leverage After the Client’s Death</a:t>
            </a:r>
          </a:p>
          <a:p>
            <a:pPr algn="just"/>
            <a:endParaRPr lang="en-US" sz="1400" dirty="0"/>
          </a:p>
          <a:p>
            <a:pPr algn="just"/>
            <a:endParaRPr lang="en-US" sz="1400" dirty="0"/>
          </a:p>
          <a:p>
            <a:pPr algn="just"/>
            <a:r>
              <a:rPr lang="en-US" sz="1400" dirty="0"/>
              <a:t>If an 80 year old client establishes a 20-year, “Zeroed Out” Charitable Lead Annuity Trust with a $10,000,000 contribution, then over $</a:t>
            </a:r>
            <a:r>
              <a:rPr lang="en-US" sz="1400" dirty="0" smtClean="0"/>
              <a:t>15,000,000 </a:t>
            </a:r>
            <a:r>
              <a:rPr lang="en-US" sz="1400" dirty="0"/>
              <a:t>in assets will remain in the CLAT for Client’s descendants, </a:t>
            </a:r>
            <a:r>
              <a:rPr lang="en-US" sz="1400" b="1" dirty="0"/>
              <a:t>free of estate tax.  </a:t>
            </a:r>
          </a:p>
          <a:p>
            <a:pPr algn="just"/>
            <a:endParaRPr lang="en-US" sz="1400" dirty="0"/>
          </a:p>
          <a:p>
            <a:pPr algn="just"/>
            <a:r>
              <a:rPr lang="en-US" sz="1400" dirty="0"/>
              <a:t>This example assumes a Section 7520 rate of </a:t>
            </a:r>
            <a:r>
              <a:rPr lang="en-US" sz="1400" dirty="0" smtClean="0"/>
              <a:t>1.0% </a:t>
            </a:r>
            <a:r>
              <a:rPr lang="en-US" sz="1400" dirty="0"/>
              <a:t>(the </a:t>
            </a:r>
            <a:r>
              <a:rPr lang="en-US" sz="1400" dirty="0" smtClean="0"/>
              <a:t>January 2013 </a:t>
            </a:r>
            <a:r>
              <a:rPr lang="en-US" sz="1400" dirty="0"/>
              <a:t>Section 7520 rate) and an annual return of 7% on trust assets.</a:t>
            </a:r>
          </a:p>
          <a:p>
            <a:pPr algn="just"/>
            <a:endParaRPr lang="en-US" sz="1400" dirty="0"/>
          </a:p>
          <a:p>
            <a:pPr algn="just"/>
            <a:r>
              <a:rPr lang="en-US" sz="1400" dirty="0"/>
              <a:t>Upon Client’s death, nothing is included in his estate, even if he dies during the annuity term.</a:t>
            </a:r>
          </a:p>
          <a:p>
            <a:pPr algn="just"/>
            <a:endParaRPr lang="en-US" sz="1400" dirty="0"/>
          </a:p>
          <a:p>
            <a:pPr algn="just"/>
            <a:r>
              <a:rPr lang="en-US" sz="1400" dirty="0"/>
              <a:t>Therefore, if Client dies during year 10 of the 20 year Fixed Term CLAT, then there is still 10 years of financial leverage that will occur after his death. </a:t>
            </a:r>
          </a:p>
          <a:p>
            <a:pPr algn="just"/>
            <a:endParaRPr lang="en-US" sz="1400" dirty="0"/>
          </a:p>
          <a:p>
            <a:pPr algn="just"/>
            <a:r>
              <a:rPr lang="en-US" sz="1400" dirty="0"/>
              <a:t>This can yield remarkable results for Client’s descendants, as indicated by the chart on the following slide.</a:t>
            </a:r>
          </a:p>
          <a:p>
            <a:endParaRPr lang="en-US" sz="1200" dirty="0"/>
          </a:p>
        </p:txBody>
      </p:sp>
      <p:sp>
        <p:nvSpPr>
          <p:cNvPr id="5" name="TextBox 4"/>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xfrm>
            <a:off x="6858000" y="6492875"/>
            <a:ext cx="2286000" cy="365125"/>
          </a:xfrm>
          <a:noFill/>
        </p:spPr>
        <p:txBody>
          <a:bodyPr/>
          <a:lstStyle/>
          <a:p>
            <a:fld id="{EE386BE1-E6AD-4D7E-8446-80DD8F1C350C}" type="slidenum">
              <a:rPr lang="en-US" smtClean="0">
                <a:ea typeface="ＭＳ Ｐゴシック"/>
                <a:cs typeface="ＭＳ Ｐゴシック"/>
              </a:rPr>
              <a:pPr/>
              <a:t>71</a:t>
            </a:fld>
            <a:endParaRPr lang="en-US" dirty="0" smtClean="0">
              <a:ea typeface="ＭＳ Ｐゴシック"/>
              <a:cs typeface="ＭＳ Ｐゴシック"/>
            </a:endParaRPr>
          </a:p>
        </p:txBody>
      </p:sp>
      <p:graphicFrame>
        <p:nvGraphicFramePr>
          <p:cNvPr id="5" name="Table 4"/>
          <p:cNvGraphicFramePr>
            <a:graphicFrameLocks noGrp="1"/>
          </p:cNvGraphicFramePr>
          <p:nvPr/>
        </p:nvGraphicFramePr>
        <p:xfrm>
          <a:off x="228600" y="152400"/>
          <a:ext cx="8382000" cy="609600"/>
        </p:xfrm>
        <a:graphic>
          <a:graphicData uri="http://schemas.openxmlformats.org/drawingml/2006/table">
            <a:tbl>
              <a:tblPr/>
              <a:tblGrid>
                <a:gridCol w="8382000"/>
              </a:tblGrid>
              <a:tr h="304800">
                <a:tc>
                  <a:txBody>
                    <a:bodyPr/>
                    <a:lstStyle/>
                    <a:p>
                      <a:pPr algn="ctr" fontAlgn="b"/>
                      <a:r>
                        <a:rPr lang="en-US" sz="1100" b="1" i="0" u="none" strike="noStrike" dirty="0">
                          <a:solidFill>
                            <a:srgbClr val="000000"/>
                          </a:solidFill>
                          <a:latin typeface="Calibri"/>
                        </a:rPr>
                        <a:t>20 YEAR CHARITABLE LEAD ANNUITY TRUST -- $10,000,000 Contribution, "Zeroed-Out"</a:t>
                      </a:r>
                    </a:p>
                  </a:txBody>
                  <a:tcPr marL="7620" marR="7620" marT="7620" marB="0" anchor="b">
                    <a:lnL>
                      <a:noFill/>
                    </a:lnL>
                    <a:lnR>
                      <a:noFill/>
                    </a:lnR>
                    <a:lnT>
                      <a:noFill/>
                    </a:lnT>
                    <a:lnB>
                      <a:noFill/>
                    </a:lnB>
                  </a:tcPr>
                </a:tc>
              </a:tr>
              <a:tr h="304800">
                <a:tc>
                  <a:txBody>
                    <a:bodyPr/>
                    <a:lstStyle/>
                    <a:p>
                      <a:pPr algn="ctr" fontAlgn="b"/>
                      <a:r>
                        <a:rPr lang="en-US" sz="1000" b="0" i="0" u="none" strike="noStrike" dirty="0">
                          <a:solidFill>
                            <a:srgbClr val="000000"/>
                          </a:solidFill>
                          <a:latin typeface="Arial"/>
                        </a:rPr>
                        <a:t>Assuming a </a:t>
                      </a:r>
                      <a:r>
                        <a:rPr lang="en-US" sz="1000" b="0" i="0" u="none" strike="noStrike" dirty="0" smtClean="0">
                          <a:solidFill>
                            <a:srgbClr val="000000"/>
                          </a:solidFill>
                          <a:latin typeface="Arial"/>
                        </a:rPr>
                        <a:t>1.0% </a:t>
                      </a:r>
                      <a:r>
                        <a:rPr lang="en-US" sz="1000" b="0" i="0" u="none" strike="noStrike" dirty="0">
                          <a:solidFill>
                            <a:srgbClr val="000000"/>
                          </a:solidFill>
                          <a:latin typeface="Arial"/>
                        </a:rPr>
                        <a:t>Interest Rate (the </a:t>
                      </a:r>
                      <a:r>
                        <a:rPr lang="en-US" sz="1000" b="0" i="0" u="none" strike="noStrike" dirty="0" smtClean="0">
                          <a:solidFill>
                            <a:srgbClr val="000000"/>
                          </a:solidFill>
                          <a:latin typeface="Arial"/>
                        </a:rPr>
                        <a:t>January 2013 </a:t>
                      </a:r>
                      <a:r>
                        <a:rPr lang="en-US" sz="1000" b="0" i="0" u="none" strike="noStrike" dirty="0">
                          <a:solidFill>
                            <a:srgbClr val="000000"/>
                          </a:solidFill>
                          <a:latin typeface="Arial"/>
                        </a:rPr>
                        <a:t>Section 7520 rate)</a:t>
                      </a:r>
                    </a:p>
                  </a:txBody>
                  <a:tcPr marL="7620" marR="7620" marT="7620" marB="0" anchor="b">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228600" y="914400"/>
          <a:ext cx="8686800" cy="5340520"/>
        </p:xfrm>
        <a:graphic>
          <a:graphicData uri="http://schemas.openxmlformats.org/drawingml/2006/table">
            <a:tbl>
              <a:tblPr/>
              <a:tblGrid>
                <a:gridCol w="990420"/>
                <a:gridCol w="2063372"/>
                <a:gridCol w="1918936"/>
                <a:gridCol w="1877670"/>
                <a:gridCol w="1836402"/>
              </a:tblGrid>
              <a:tr h="533400">
                <a:tc>
                  <a:txBody>
                    <a:bodyPr/>
                    <a:lstStyle/>
                    <a:p>
                      <a:pPr algn="ctr" fontAlgn="b"/>
                      <a:r>
                        <a:rPr lang="en-US" sz="1000" b="0" i="0" u="none" strike="noStrike">
                          <a:solidFill>
                            <a:srgbClr val="000000"/>
                          </a:solidFill>
                          <a:latin typeface="Arial"/>
                        </a:rPr>
                        <a:t>Year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Contribution to Trust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Trust Earnings at 7% Annual Return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Annual Annuity Payment to Charity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Trust Balance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$700,000.00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$10,145,848.29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$710,209.38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$10,301,905.96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$721,133.42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$10,468,887.67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$732,822.14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$10,647,558.09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$745,329.07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$10,838,735.45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$758,711.48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$11,043,295.22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$773,030.67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$11,262,174.18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$788,352.19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$11,496,374.66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$804,746.23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$11,746,969.18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$822,287.84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$12,015,105.31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$841,057.37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$12,302,010.97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$861,140.77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$12,609,000.03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$882,630.00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$12,937,478.32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$905,623.48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$13,288,950.09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$930,226.51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$13,665,024.89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$956,551.74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$14,067,424.92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$984,719.74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$14,497,992.96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$1,014,859.51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$14,958,700.75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a:solidFill>
                            <a:srgbClr val="000000"/>
                          </a:solidFill>
                          <a:latin typeface="Arial"/>
                        </a:rPr>
                        <a:t>2031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$1,047,109.05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$15,451,658.10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356">
                <a:tc>
                  <a:txBody>
                    <a:bodyPr/>
                    <a:lstStyle/>
                    <a:p>
                      <a:pPr algn="ctr" fontAlgn="b"/>
                      <a:r>
                        <a:rPr lang="en-US" sz="1000" b="0" i="0" u="none" strike="noStrike" dirty="0">
                          <a:solidFill>
                            <a:srgbClr val="000000"/>
                          </a:solidFill>
                          <a:latin typeface="Arial"/>
                        </a:rPr>
                        <a:t>2032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 $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$1,081,616.07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Arial"/>
                        </a:rPr>
                        <a:t>($554,151.71)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Arial"/>
                        </a:rPr>
                        <a:t>$15,979,122.45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228600" y="6324600"/>
          <a:ext cx="6858000" cy="365760"/>
        </p:xfrm>
        <a:graphic>
          <a:graphicData uri="http://schemas.openxmlformats.org/drawingml/2006/table">
            <a:tbl>
              <a:tblPr/>
              <a:tblGrid>
                <a:gridCol w="5352420"/>
                <a:gridCol w="1505580"/>
              </a:tblGrid>
              <a:tr h="182880">
                <a:tc rowSpan="2">
                  <a:txBody>
                    <a:bodyPr/>
                    <a:lstStyle/>
                    <a:p>
                      <a:pPr algn="ctr" fontAlgn="b"/>
                      <a:r>
                        <a:rPr lang="en-US" sz="1000" b="1" i="0" u="none" strike="noStrike" dirty="0">
                          <a:solidFill>
                            <a:srgbClr val="000000"/>
                          </a:solidFill>
                          <a:latin typeface="Arial"/>
                        </a:rPr>
                        <a:t>Amount Passing to Descendants After Expiration of Annuity Term:</a:t>
                      </a:r>
                    </a:p>
                  </a:txBody>
                  <a:tcPr marL="7620" marR="7620" marT="7620" marB="0" anchor="b">
                    <a:lnL>
                      <a:noFill/>
                    </a:lnL>
                    <a:lnR>
                      <a:noFill/>
                    </a:lnR>
                    <a:lnT>
                      <a:noFill/>
                    </a:lnT>
                    <a:lnB>
                      <a:noFill/>
                    </a:lnB>
                  </a:tcPr>
                </a:tc>
                <a:tc>
                  <a:txBody>
                    <a:bodyPr/>
                    <a:lstStyle/>
                    <a:p>
                      <a:pPr algn="l" fontAlgn="b"/>
                      <a:endParaRPr lang="en-US" sz="1000" b="0" i="0" u="none" strike="noStrike" dirty="0">
                        <a:solidFill>
                          <a:srgbClr val="000000"/>
                        </a:solidFill>
                        <a:latin typeface="Arial"/>
                      </a:endParaRPr>
                    </a:p>
                  </a:txBody>
                  <a:tcPr marL="7620" marR="7620" marT="7620" marB="0" anchor="b">
                    <a:lnL>
                      <a:noFill/>
                    </a:lnL>
                    <a:lnR>
                      <a:noFill/>
                    </a:lnR>
                    <a:lnT>
                      <a:noFill/>
                    </a:lnT>
                    <a:lnB>
                      <a:noFill/>
                    </a:lnB>
                  </a:tcPr>
                </a:tc>
              </a:tr>
              <a:tr h="182880">
                <a:tc vMerge="1">
                  <a:txBody>
                    <a:bodyPr/>
                    <a:lstStyle/>
                    <a:p>
                      <a:endParaRPr lang="en-US"/>
                    </a:p>
                  </a:txBody>
                  <a:tcPr/>
                </a:tc>
                <a:tc>
                  <a:txBody>
                    <a:bodyPr/>
                    <a:lstStyle/>
                    <a:p>
                      <a:pPr algn="r" fontAlgn="b"/>
                      <a:r>
                        <a:rPr lang="en-US" sz="1000" b="1" i="0" u="none" strike="noStrike" dirty="0">
                          <a:solidFill>
                            <a:srgbClr val="000000"/>
                          </a:solidFill>
                          <a:latin typeface="Arial"/>
                        </a:rPr>
                        <a:t>$15,979,122.45 </a:t>
                      </a:r>
                    </a:p>
                  </a:txBody>
                  <a:tcPr marL="7620" marR="7620" marT="7620" marB="0" anchor="b">
                    <a:lnL>
                      <a:noFill/>
                    </a:lnL>
                    <a:lnR>
                      <a:noFill/>
                    </a:lnR>
                    <a:lnT>
                      <a:noFill/>
                    </a:lnT>
                    <a:lnB>
                      <a:noFill/>
                    </a:lnB>
                  </a:tcPr>
                </a:tc>
              </a:tr>
            </a:tbl>
          </a:graphicData>
        </a:graphic>
      </p:graphicFrame>
      <p:sp>
        <p:nvSpPr>
          <p:cNvPr id="8" name="TextBox 7"/>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257800"/>
          </a:xfrm>
        </p:spPr>
        <p:txBody>
          <a:bodyPr>
            <a:normAutofit fontScale="85000" lnSpcReduction="20000"/>
          </a:bodyPr>
          <a:lstStyle/>
          <a:p>
            <a:pPr marL="742950" indent="-742950">
              <a:buFont typeface="+mj-lt"/>
              <a:buAutoNum type="arabicPeriod" startAt="17"/>
            </a:pPr>
            <a:r>
              <a:rPr lang="en-US" dirty="0" smtClean="0"/>
              <a:t>Good reasons for Floridians to get divorced:</a:t>
            </a:r>
          </a:p>
          <a:p>
            <a:pPr marL="739775" lvl="1" indent="193675"/>
            <a:r>
              <a:rPr lang="en-US" dirty="0" smtClean="0"/>
              <a:t>Each spouse could have a separate creditor protection 	homestead.</a:t>
            </a:r>
          </a:p>
          <a:p>
            <a:pPr marL="971550" lvl="1" indent="-227013"/>
            <a:r>
              <a:rPr lang="en-US" dirty="0" smtClean="0"/>
              <a:t>Each spouse could become the head of household for wage exemption purposes for creditor protection as long as they each support someone else in their household- thus a reason to date after the divorce.</a:t>
            </a:r>
          </a:p>
          <a:p>
            <a:pPr marL="971550" lvl="1" indent="-227013"/>
            <a:r>
              <a:rPr lang="en-US" dirty="0" smtClean="0"/>
              <a:t>Under the 2013 Medicare tax rules, a married couple will be responsible for the 3.8% tax on all investment income to the extent that their taxable income exceeds $250,000.  This threshold is $200,000 per person for an unmarried couple, so a $400,000 effective threshold can apply.</a:t>
            </a:r>
          </a:p>
          <a:p>
            <a:pPr marL="971550" lvl="1" indent="-227013"/>
            <a:r>
              <a:rPr lang="en-US" dirty="0" smtClean="0"/>
              <a:t>Each spouse can remarry an individual who has large net operating losses and then give that person a salary to absorb the net operating losses while sharing the income.</a:t>
            </a:r>
          </a:p>
          <a:p>
            <a:pPr marL="971550" lvl="1" indent="-227013"/>
            <a:r>
              <a:rPr lang="en-US" dirty="0" smtClean="0"/>
              <a:t>Have your present spouse use their entire $5,250,000 gifting allowance on the children and then divorce them and marry a new spouse with a full $5,250,000 allowance and assure life expectancy.</a:t>
            </a:r>
          </a:p>
          <a:p>
            <a:endParaRPr lang="en-US" sz="3600" dirty="0" smtClean="0"/>
          </a:p>
          <a:p>
            <a:pPr>
              <a:buNone/>
            </a:pPr>
            <a:endParaRPr lang="en-US" sz="3300" dirty="0" smtClean="0"/>
          </a:p>
        </p:txBody>
      </p:sp>
      <p:sp>
        <p:nvSpPr>
          <p:cNvPr id="2" name="Title 1"/>
          <p:cNvSpPr>
            <a:spLocks noGrp="1"/>
          </p:cNvSpPr>
          <p:nvPr>
            <p:ph type="title"/>
          </p:nvPr>
        </p:nvSpPr>
        <p:spPr>
          <a:xfrm>
            <a:off x="0" y="0"/>
            <a:ext cx="9144000" cy="1051560"/>
          </a:xfrm>
        </p:spPr>
        <p:txBody>
          <a:bodyPr>
            <a:normAutofit fontScale="90000"/>
          </a:bodyPr>
          <a:lstStyle/>
          <a:p>
            <a:r>
              <a:rPr lang="en-US" dirty="0" smtClean="0"/>
              <a:t>Action Checklist for 2013 Estate and Entity/Asset Structuring Update</a:t>
            </a:r>
            <a:endParaRPr lang="en-US" dirty="0"/>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72</a:t>
            </a:fld>
            <a:endParaRPr lang="en-US" dirty="0"/>
          </a:p>
        </p:txBody>
      </p:sp>
      <p:sp>
        <p:nvSpPr>
          <p:cNvPr id="5" name="TextBox 4"/>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638799" y="6553200"/>
            <a:ext cx="2426413" cy="207196"/>
          </a:xfrm>
          <a:prstGeom prst="rect">
            <a:avLst/>
          </a:prstGeom>
          <a:noFill/>
        </p:spPr>
        <p:txBody>
          <a:bodyPr wrap="square" rtlCol="0">
            <a:spAutoFit/>
          </a:bodyPr>
          <a:lstStyle/>
          <a:p>
            <a:r>
              <a:rPr lang="en-US" sz="700" dirty="0" smtClean="0"/>
              <a:t>          Building 1              Lot 1               Condo 1</a:t>
            </a:r>
            <a:endParaRPr lang="en-US" sz="700" dirty="0"/>
          </a:p>
        </p:txBody>
      </p:sp>
      <p:sp>
        <p:nvSpPr>
          <p:cNvPr id="5" name="Rectangle 2"/>
          <p:cNvSpPr>
            <a:spLocks noChangeArrowheads="1"/>
          </p:cNvSpPr>
          <p:nvPr/>
        </p:nvSpPr>
        <p:spPr bwMode="auto">
          <a:xfrm>
            <a:off x="0" y="131763"/>
            <a:ext cx="9144000" cy="457200"/>
          </a:xfrm>
          <a:prstGeom prst="rect">
            <a:avLst/>
          </a:prstGeom>
          <a:noFill/>
          <a:ln w="9525">
            <a:noFill/>
            <a:miter lim="800000"/>
            <a:headEnd/>
            <a:tailEnd/>
          </a:ln>
        </p:spPr>
        <p:txBody>
          <a:bodyPr wrap="none" lIns="79234" tIns="39617" rIns="79234" bIns="39617" anchor="ctr"/>
          <a:lstStyle/>
          <a:p>
            <a:pPr algn="ctr" defTabSz="711200"/>
            <a:r>
              <a:rPr lang="en-US" dirty="0" smtClean="0">
                <a:latin typeface="Times New Roman" pitchFamily="18" charset="0"/>
              </a:rPr>
              <a:t>WHERE DOES THE TRUST FIT IN LOGISTICALLY?</a:t>
            </a:r>
          </a:p>
          <a:p>
            <a:pPr algn="ctr" defTabSz="711200"/>
            <a:r>
              <a:rPr lang="en-US" dirty="0" smtClean="0">
                <a:latin typeface="Times New Roman" pitchFamily="18" charset="0"/>
              </a:rPr>
              <a:t>ESTATE </a:t>
            </a:r>
            <a:r>
              <a:rPr lang="en-US" dirty="0">
                <a:latin typeface="Times New Roman" pitchFamily="18" charset="0"/>
              </a:rPr>
              <a:t>AND ASSET PROTECTION PLANNING FOR THE SINGLE PROFESSIONAL</a:t>
            </a:r>
          </a:p>
        </p:txBody>
      </p:sp>
      <p:sp>
        <p:nvSpPr>
          <p:cNvPr id="6" name="Oval 5"/>
          <p:cNvSpPr/>
          <p:nvPr/>
        </p:nvSpPr>
        <p:spPr bwMode="auto">
          <a:xfrm>
            <a:off x="1828800" y="838200"/>
            <a:ext cx="1295400" cy="8382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800" b="1" dirty="0" smtClean="0">
                <a:solidFill>
                  <a:schemeClr val="tx1"/>
                </a:solidFill>
              </a:rPr>
              <a:t>SINGLE (NON-MARRIED) INVIDIDUAL</a:t>
            </a:r>
            <a:endParaRPr lang="en-US" sz="800" b="1" dirty="0">
              <a:solidFill>
                <a:schemeClr val="tx1"/>
              </a:solidFill>
            </a:endParaRPr>
          </a:p>
        </p:txBody>
      </p:sp>
      <p:sp>
        <p:nvSpPr>
          <p:cNvPr id="7" name="Oval 6"/>
          <p:cNvSpPr/>
          <p:nvPr/>
        </p:nvSpPr>
        <p:spPr bwMode="auto">
          <a:xfrm>
            <a:off x="2743200" y="1981200"/>
            <a:ext cx="1524000" cy="685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1000" b="1" dirty="0" smtClean="0">
                <a:solidFill>
                  <a:schemeClr val="tx1"/>
                </a:solidFill>
              </a:rPr>
              <a:t>HOMESTEAD</a:t>
            </a:r>
            <a:endParaRPr lang="en-US" sz="800" b="1" dirty="0">
              <a:solidFill>
                <a:schemeClr val="tx1"/>
              </a:solidFill>
            </a:endParaRPr>
          </a:p>
        </p:txBody>
      </p:sp>
      <p:sp>
        <p:nvSpPr>
          <p:cNvPr id="8" name="Oval 7"/>
          <p:cNvSpPr/>
          <p:nvPr/>
        </p:nvSpPr>
        <p:spPr bwMode="auto">
          <a:xfrm>
            <a:off x="1905000" y="2743200"/>
            <a:ext cx="990600" cy="9144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800" b="1" dirty="0" smtClean="0">
                <a:solidFill>
                  <a:schemeClr val="tx1"/>
                </a:solidFill>
              </a:rPr>
              <a:t>LIVING TRUST</a:t>
            </a:r>
            <a:endParaRPr lang="en-US" sz="800" b="1" dirty="0">
              <a:solidFill>
                <a:schemeClr val="tx1"/>
              </a:solidFill>
            </a:endParaRPr>
          </a:p>
        </p:txBody>
      </p:sp>
      <p:sp>
        <p:nvSpPr>
          <p:cNvPr id="9" name="TextBox 8"/>
          <p:cNvSpPr txBox="1"/>
          <p:nvPr/>
        </p:nvSpPr>
        <p:spPr>
          <a:xfrm>
            <a:off x="0" y="2057400"/>
            <a:ext cx="2438400" cy="784830"/>
          </a:xfrm>
          <a:prstGeom prst="rect">
            <a:avLst/>
          </a:prstGeom>
          <a:noFill/>
        </p:spPr>
        <p:txBody>
          <a:bodyPr wrap="square" rtlCol="0">
            <a:spAutoFit/>
          </a:bodyPr>
          <a:lstStyle/>
          <a:p>
            <a:r>
              <a:rPr lang="en-US" sz="900" dirty="0" smtClean="0"/>
              <a:t>IRA Account                           Automobile</a:t>
            </a:r>
          </a:p>
          <a:p>
            <a:r>
              <a:rPr lang="en-US" sz="900" dirty="0" smtClean="0"/>
              <a:t>401k/Pension Account</a:t>
            </a:r>
          </a:p>
          <a:p>
            <a:r>
              <a:rPr lang="en-US" sz="900" dirty="0" smtClean="0"/>
              <a:t>Annuity Contracts</a:t>
            </a:r>
          </a:p>
          <a:p>
            <a:r>
              <a:rPr lang="en-US" sz="900" dirty="0" smtClean="0"/>
              <a:t>Life Insurance</a:t>
            </a:r>
          </a:p>
          <a:p>
            <a:r>
              <a:rPr lang="en-US" sz="900" dirty="0" smtClean="0"/>
              <a:t>Can deposit into a wage account.</a:t>
            </a:r>
            <a:endParaRPr lang="en-US" sz="900" dirty="0"/>
          </a:p>
        </p:txBody>
      </p:sp>
      <p:sp>
        <p:nvSpPr>
          <p:cNvPr id="10" name="Rectangle 9"/>
          <p:cNvSpPr/>
          <p:nvPr/>
        </p:nvSpPr>
        <p:spPr bwMode="auto">
          <a:xfrm>
            <a:off x="77913" y="4833992"/>
            <a:ext cx="906694" cy="765424"/>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WAGE ACCOUNT?</a:t>
            </a:r>
          </a:p>
        </p:txBody>
      </p:sp>
      <p:sp>
        <p:nvSpPr>
          <p:cNvPr id="11" name="Oval 10"/>
          <p:cNvSpPr/>
          <p:nvPr/>
        </p:nvSpPr>
        <p:spPr bwMode="auto">
          <a:xfrm>
            <a:off x="1447800" y="4648200"/>
            <a:ext cx="1371600" cy="1143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PROFESSIONAL PRACTICE CORPORATION</a:t>
            </a:r>
            <a:endParaRPr lang="en-US" sz="700" b="1" dirty="0">
              <a:solidFill>
                <a:schemeClr val="tx1"/>
              </a:solidFill>
            </a:endParaRPr>
          </a:p>
        </p:txBody>
      </p:sp>
      <p:sp>
        <p:nvSpPr>
          <p:cNvPr id="12" name="Oval 11"/>
          <p:cNvSpPr/>
          <p:nvPr/>
        </p:nvSpPr>
        <p:spPr bwMode="auto">
          <a:xfrm>
            <a:off x="3276600" y="4648200"/>
            <a:ext cx="1371600" cy="1143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PROFESSIONAL BUILDING AND/OR EQUIPMENT LLC</a:t>
            </a:r>
            <a:endParaRPr lang="en-US" sz="700" b="1" dirty="0">
              <a:solidFill>
                <a:schemeClr val="tx1"/>
              </a:solidFill>
            </a:endParaRPr>
          </a:p>
        </p:txBody>
      </p:sp>
      <p:sp>
        <p:nvSpPr>
          <p:cNvPr id="13" name="Oval 12"/>
          <p:cNvSpPr/>
          <p:nvPr/>
        </p:nvSpPr>
        <p:spPr bwMode="auto">
          <a:xfrm>
            <a:off x="4724400" y="4648200"/>
            <a:ext cx="1295400" cy="1143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SECURITIES FLP</a:t>
            </a:r>
            <a:endParaRPr lang="en-US" sz="700" b="1" dirty="0">
              <a:solidFill>
                <a:schemeClr val="tx1"/>
              </a:solidFill>
            </a:endParaRPr>
          </a:p>
        </p:txBody>
      </p:sp>
      <p:sp>
        <p:nvSpPr>
          <p:cNvPr id="14" name="Oval 13"/>
          <p:cNvSpPr/>
          <p:nvPr/>
        </p:nvSpPr>
        <p:spPr bwMode="auto">
          <a:xfrm>
            <a:off x="6172200" y="4648200"/>
            <a:ext cx="1295400" cy="1143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REAL ESTATE FLP</a:t>
            </a:r>
            <a:endParaRPr lang="en-US" sz="700" b="1" dirty="0">
              <a:solidFill>
                <a:schemeClr val="tx1"/>
              </a:solidFill>
            </a:endParaRPr>
          </a:p>
        </p:txBody>
      </p:sp>
      <p:sp>
        <p:nvSpPr>
          <p:cNvPr id="15" name="Oval 14"/>
          <p:cNvSpPr/>
          <p:nvPr/>
        </p:nvSpPr>
        <p:spPr bwMode="auto">
          <a:xfrm>
            <a:off x="5867400" y="6019800"/>
            <a:ext cx="6096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LLC</a:t>
            </a:r>
          </a:p>
        </p:txBody>
      </p:sp>
      <p:sp>
        <p:nvSpPr>
          <p:cNvPr id="16" name="Oval 15"/>
          <p:cNvSpPr/>
          <p:nvPr/>
        </p:nvSpPr>
        <p:spPr bwMode="auto">
          <a:xfrm>
            <a:off x="6518097" y="6020656"/>
            <a:ext cx="6096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LLC</a:t>
            </a:r>
          </a:p>
        </p:txBody>
      </p:sp>
      <p:sp>
        <p:nvSpPr>
          <p:cNvPr id="17" name="Oval 16"/>
          <p:cNvSpPr/>
          <p:nvPr/>
        </p:nvSpPr>
        <p:spPr bwMode="auto">
          <a:xfrm>
            <a:off x="7162800" y="6019800"/>
            <a:ext cx="609600" cy="533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pitchFamily="34" charset="0"/>
              </a:rPr>
              <a:t>LLC</a:t>
            </a:r>
          </a:p>
        </p:txBody>
      </p:sp>
      <p:sp>
        <p:nvSpPr>
          <p:cNvPr id="18" name="Oval 17"/>
          <p:cNvSpPr/>
          <p:nvPr/>
        </p:nvSpPr>
        <p:spPr bwMode="auto">
          <a:xfrm>
            <a:off x="4267200" y="2743200"/>
            <a:ext cx="1066800" cy="990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800" b="1" dirty="0" smtClean="0">
                <a:solidFill>
                  <a:schemeClr val="tx1"/>
                </a:solidFill>
              </a:rPr>
              <a:t>GIFTING TRUST</a:t>
            </a:r>
            <a:endParaRPr lang="en-US" sz="800" b="1" dirty="0">
              <a:solidFill>
                <a:schemeClr val="tx1"/>
              </a:solidFill>
            </a:endParaRPr>
          </a:p>
        </p:txBody>
      </p:sp>
      <p:sp>
        <p:nvSpPr>
          <p:cNvPr id="19" name="Oval 18"/>
          <p:cNvSpPr/>
          <p:nvPr/>
        </p:nvSpPr>
        <p:spPr bwMode="auto">
          <a:xfrm>
            <a:off x="5410200" y="2743200"/>
            <a:ext cx="1219200" cy="990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OFFSHORE ASSET PROTECTION TRUST</a:t>
            </a:r>
            <a:endParaRPr lang="en-US" sz="700" b="1" dirty="0">
              <a:solidFill>
                <a:schemeClr val="tx1"/>
              </a:solidFill>
            </a:endParaRPr>
          </a:p>
        </p:txBody>
      </p:sp>
      <p:sp>
        <p:nvSpPr>
          <p:cNvPr id="20" name="Oval 19"/>
          <p:cNvSpPr/>
          <p:nvPr/>
        </p:nvSpPr>
        <p:spPr bwMode="auto">
          <a:xfrm>
            <a:off x="6705600" y="2743200"/>
            <a:ext cx="1219200" cy="990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NEVADA ASSET PROTECTION TRUST</a:t>
            </a:r>
            <a:endParaRPr lang="en-US" sz="700" b="1" dirty="0">
              <a:solidFill>
                <a:schemeClr val="tx1"/>
              </a:solidFill>
            </a:endParaRPr>
          </a:p>
        </p:txBody>
      </p:sp>
      <p:sp>
        <p:nvSpPr>
          <p:cNvPr id="21" name="Oval 20"/>
          <p:cNvSpPr/>
          <p:nvPr/>
        </p:nvSpPr>
        <p:spPr bwMode="auto">
          <a:xfrm>
            <a:off x="8001000" y="2743200"/>
            <a:ext cx="1143000" cy="9906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nchorCtr="0"/>
          <a:lstStyle/>
          <a:p>
            <a:pPr algn="ctr">
              <a:defRPr/>
            </a:pPr>
            <a:r>
              <a:rPr lang="en-US" sz="700" b="1" dirty="0" smtClean="0">
                <a:solidFill>
                  <a:schemeClr val="tx1"/>
                </a:solidFill>
              </a:rPr>
              <a:t>TRUST FORMED BY CHILD WITH EXCESS ASSETS</a:t>
            </a:r>
            <a:endParaRPr lang="en-US" sz="700" b="1" dirty="0">
              <a:solidFill>
                <a:schemeClr val="tx1"/>
              </a:solidFill>
            </a:endParaRPr>
          </a:p>
        </p:txBody>
      </p:sp>
      <p:cxnSp>
        <p:nvCxnSpPr>
          <p:cNvPr id="22" name="Straight Connector 21"/>
          <p:cNvCxnSpPr>
            <a:stCxn id="14" idx="4"/>
            <a:endCxn id="16" idx="0"/>
          </p:cNvCxnSpPr>
          <p:nvPr/>
        </p:nvCxnSpPr>
        <p:spPr bwMode="auto">
          <a:xfrm>
            <a:off x="6819900" y="5791200"/>
            <a:ext cx="2997" cy="2294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a:stCxn id="14" idx="4"/>
            <a:endCxn id="17" idx="0"/>
          </p:cNvCxnSpPr>
          <p:nvPr/>
        </p:nvCxnSpPr>
        <p:spPr bwMode="auto">
          <a:xfrm>
            <a:off x="6819900" y="5791200"/>
            <a:ext cx="64770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a:stCxn id="14" idx="4"/>
            <a:endCxn id="15" idx="0"/>
          </p:cNvCxnSpPr>
          <p:nvPr/>
        </p:nvCxnSpPr>
        <p:spPr bwMode="auto">
          <a:xfrm flipH="1">
            <a:off x="6172200" y="5791200"/>
            <a:ext cx="647700" cy="228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stCxn id="19" idx="4"/>
            <a:endCxn id="14" idx="0"/>
          </p:cNvCxnSpPr>
          <p:nvPr/>
        </p:nvCxnSpPr>
        <p:spPr bwMode="auto">
          <a:xfrm>
            <a:off x="6019800" y="3733800"/>
            <a:ext cx="8001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a:stCxn id="18" idx="4"/>
            <a:endCxn id="14" idx="0"/>
          </p:cNvCxnSpPr>
          <p:nvPr/>
        </p:nvCxnSpPr>
        <p:spPr bwMode="auto">
          <a:xfrm>
            <a:off x="4800600" y="3733800"/>
            <a:ext cx="20193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a:stCxn id="18" idx="4"/>
            <a:endCxn id="13" idx="0"/>
          </p:cNvCxnSpPr>
          <p:nvPr/>
        </p:nvCxnSpPr>
        <p:spPr bwMode="auto">
          <a:xfrm>
            <a:off x="4800600" y="3733800"/>
            <a:ext cx="5715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a:stCxn id="18" idx="4"/>
            <a:endCxn id="12" idx="0"/>
          </p:cNvCxnSpPr>
          <p:nvPr/>
        </p:nvCxnSpPr>
        <p:spPr bwMode="auto">
          <a:xfrm flipH="1">
            <a:off x="3962400" y="3733800"/>
            <a:ext cx="8382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a:stCxn id="8" idx="4"/>
            <a:endCxn id="13" idx="0"/>
          </p:cNvCxnSpPr>
          <p:nvPr/>
        </p:nvCxnSpPr>
        <p:spPr bwMode="auto">
          <a:xfrm>
            <a:off x="2400300" y="3657600"/>
            <a:ext cx="2971800" cy="990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a:stCxn id="8" idx="4"/>
            <a:endCxn id="12" idx="0"/>
          </p:cNvCxnSpPr>
          <p:nvPr/>
        </p:nvCxnSpPr>
        <p:spPr bwMode="auto">
          <a:xfrm>
            <a:off x="2400300" y="3657600"/>
            <a:ext cx="1562100" cy="990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a:stCxn id="8" idx="4"/>
            <a:endCxn id="11" idx="0"/>
          </p:cNvCxnSpPr>
          <p:nvPr/>
        </p:nvCxnSpPr>
        <p:spPr bwMode="auto">
          <a:xfrm flipH="1">
            <a:off x="2133600" y="3657600"/>
            <a:ext cx="266700" cy="9906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Arrow Connector 31"/>
          <p:cNvCxnSpPr>
            <a:stCxn id="11" idx="2"/>
            <a:endCxn id="10" idx="3"/>
          </p:cNvCxnSpPr>
          <p:nvPr/>
        </p:nvCxnSpPr>
        <p:spPr bwMode="auto">
          <a:xfrm flipH="1" flipV="1">
            <a:off x="984607" y="5216704"/>
            <a:ext cx="463193" cy="29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TextBox 32"/>
          <p:cNvSpPr txBox="1"/>
          <p:nvPr/>
        </p:nvSpPr>
        <p:spPr>
          <a:xfrm>
            <a:off x="990600" y="5029200"/>
            <a:ext cx="762000" cy="200055"/>
          </a:xfrm>
          <a:prstGeom prst="rect">
            <a:avLst/>
          </a:prstGeom>
          <a:noFill/>
        </p:spPr>
        <p:txBody>
          <a:bodyPr wrap="square" rtlCol="0">
            <a:spAutoFit/>
          </a:bodyPr>
          <a:lstStyle/>
          <a:p>
            <a:r>
              <a:rPr lang="en-US" sz="700" dirty="0" smtClean="0"/>
              <a:t>Wages</a:t>
            </a:r>
            <a:endParaRPr lang="en-US" sz="700" dirty="0"/>
          </a:p>
        </p:txBody>
      </p:sp>
      <p:cxnSp>
        <p:nvCxnSpPr>
          <p:cNvPr id="34" name="Straight Arrow Connector 33"/>
          <p:cNvCxnSpPr>
            <a:stCxn id="11" idx="6"/>
            <a:endCxn id="12" idx="2"/>
          </p:cNvCxnSpPr>
          <p:nvPr/>
        </p:nvCxnSpPr>
        <p:spPr bwMode="auto">
          <a:xfrm>
            <a:off x="2819400" y="5219700"/>
            <a:ext cx="4572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5" name="TextBox 34"/>
          <p:cNvSpPr txBox="1"/>
          <p:nvPr/>
        </p:nvSpPr>
        <p:spPr>
          <a:xfrm>
            <a:off x="2819400" y="5257800"/>
            <a:ext cx="762000" cy="415498"/>
          </a:xfrm>
          <a:prstGeom prst="rect">
            <a:avLst/>
          </a:prstGeom>
          <a:noFill/>
        </p:spPr>
        <p:txBody>
          <a:bodyPr wrap="square" rtlCol="0">
            <a:spAutoFit/>
          </a:bodyPr>
          <a:lstStyle/>
          <a:p>
            <a:r>
              <a:rPr lang="en-US" sz="700" dirty="0" smtClean="0"/>
              <a:t>Long</a:t>
            </a:r>
          </a:p>
          <a:p>
            <a:r>
              <a:rPr lang="en-US" sz="700" dirty="0" smtClean="0"/>
              <a:t>Term</a:t>
            </a:r>
          </a:p>
          <a:p>
            <a:r>
              <a:rPr lang="en-US" sz="700" dirty="0" smtClean="0"/>
              <a:t>Lease</a:t>
            </a:r>
            <a:endParaRPr lang="en-US" sz="700" dirty="0"/>
          </a:p>
        </p:txBody>
      </p:sp>
      <p:sp>
        <p:nvSpPr>
          <p:cNvPr id="36" name="TextBox 35"/>
          <p:cNvSpPr txBox="1"/>
          <p:nvPr/>
        </p:nvSpPr>
        <p:spPr>
          <a:xfrm>
            <a:off x="1219200" y="5943600"/>
            <a:ext cx="1905000" cy="200055"/>
          </a:xfrm>
          <a:prstGeom prst="rect">
            <a:avLst/>
          </a:prstGeom>
          <a:noFill/>
        </p:spPr>
        <p:txBody>
          <a:bodyPr wrap="square" rtlCol="0">
            <a:spAutoFit/>
          </a:bodyPr>
          <a:lstStyle/>
          <a:p>
            <a:r>
              <a:rPr lang="en-US" sz="700" dirty="0" smtClean="0"/>
              <a:t>Furniture, equipment, accounts receivable</a:t>
            </a:r>
            <a:endParaRPr lang="en-US" sz="700" dirty="0"/>
          </a:p>
        </p:txBody>
      </p:sp>
      <p:sp>
        <p:nvSpPr>
          <p:cNvPr id="37" name="TextBox 36"/>
          <p:cNvSpPr txBox="1"/>
          <p:nvPr/>
        </p:nvSpPr>
        <p:spPr>
          <a:xfrm>
            <a:off x="4876800" y="5943600"/>
            <a:ext cx="990600" cy="200055"/>
          </a:xfrm>
          <a:prstGeom prst="rect">
            <a:avLst/>
          </a:prstGeom>
          <a:noFill/>
        </p:spPr>
        <p:txBody>
          <a:bodyPr wrap="square" rtlCol="0">
            <a:spAutoFit/>
          </a:bodyPr>
          <a:lstStyle/>
          <a:p>
            <a:r>
              <a:rPr lang="en-US" sz="700" dirty="0" smtClean="0"/>
              <a:t>Brokerage Accounts</a:t>
            </a:r>
            <a:endParaRPr lang="en-US" sz="700" dirty="0"/>
          </a:p>
        </p:txBody>
      </p:sp>
      <p:sp>
        <p:nvSpPr>
          <p:cNvPr id="38" name="TextBox 37"/>
          <p:cNvSpPr txBox="1"/>
          <p:nvPr/>
        </p:nvSpPr>
        <p:spPr>
          <a:xfrm>
            <a:off x="6858000" y="4191000"/>
            <a:ext cx="990600" cy="200055"/>
          </a:xfrm>
          <a:prstGeom prst="rect">
            <a:avLst/>
          </a:prstGeom>
          <a:noFill/>
        </p:spPr>
        <p:txBody>
          <a:bodyPr wrap="square" rtlCol="0">
            <a:spAutoFit/>
          </a:bodyPr>
          <a:lstStyle/>
          <a:p>
            <a:r>
              <a:rPr lang="en-US" sz="700" dirty="0" smtClean="0"/>
              <a:t>S Corporation Stock</a:t>
            </a:r>
            <a:endParaRPr lang="en-US" sz="700" dirty="0"/>
          </a:p>
        </p:txBody>
      </p:sp>
      <p:sp>
        <p:nvSpPr>
          <p:cNvPr id="39" name="TextBox 38"/>
          <p:cNvSpPr txBox="1"/>
          <p:nvPr/>
        </p:nvSpPr>
        <p:spPr>
          <a:xfrm>
            <a:off x="5257800" y="762000"/>
            <a:ext cx="3200400" cy="1200329"/>
          </a:xfrm>
          <a:prstGeom prst="rect">
            <a:avLst/>
          </a:prstGeom>
          <a:noFill/>
        </p:spPr>
        <p:txBody>
          <a:bodyPr wrap="square" rtlCol="0">
            <a:spAutoFit/>
          </a:bodyPr>
          <a:lstStyle/>
          <a:p>
            <a:r>
              <a:rPr lang="en-US" sz="900" dirty="0" smtClean="0"/>
              <a:t>Child or Children</a:t>
            </a:r>
          </a:p>
          <a:p>
            <a:endParaRPr lang="en-US" sz="900" dirty="0" smtClean="0"/>
          </a:p>
          <a:p>
            <a:r>
              <a:rPr lang="en-US" sz="900" dirty="0" smtClean="0"/>
              <a:t>529 Plans</a:t>
            </a:r>
          </a:p>
          <a:p>
            <a:endParaRPr lang="en-US" sz="900" dirty="0" smtClean="0"/>
          </a:p>
          <a:p>
            <a:r>
              <a:rPr lang="en-US" sz="900" dirty="0" smtClean="0"/>
              <a:t>UGMA Accounts (Subject to Creditors of the Child)</a:t>
            </a:r>
          </a:p>
          <a:p>
            <a:endParaRPr lang="en-US" sz="900" dirty="0" smtClean="0"/>
          </a:p>
          <a:p>
            <a:r>
              <a:rPr lang="en-US" sz="900" dirty="0" smtClean="0"/>
              <a:t>Child’s or Children’s Automobiles?</a:t>
            </a:r>
          </a:p>
          <a:p>
            <a:r>
              <a:rPr lang="en-US" sz="900" dirty="0" smtClean="0"/>
              <a:t>(Who signed for driving privileges?)</a:t>
            </a:r>
          </a:p>
        </p:txBody>
      </p:sp>
      <p:cxnSp>
        <p:nvCxnSpPr>
          <p:cNvPr id="40" name="Straight Connector 39"/>
          <p:cNvCxnSpPr>
            <a:stCxn id="6" idx="2"/>
          </p:cNvCxnSpPr>
          <p:nvPr/>
        </p:nvCxnSpPr>
        <p:spPr bwMode="auto">
          <a:xfrm flipH="1">
            <a:off x="609600" y="1257300"/>
            <a:ext cx="1219200" cy="723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a:stCxn id="6" idx="3"/>
          </p:cNvCxnSpPr>
          <p:nvPr/>
        </p:nvCxnSpPr>
        <p:spPr bwMode="auto">
          <a:xfrm flipH="1">
            <a:off x="1828801" y="1553649"/>
            <a:ext cx="189706" cy="5037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a:stCxn id="6" idx="4"/>
            <a:endCxn id="7" idx="0"/>
          </p:cNvCxnSpPr>
          <p:nvPr/>
        </p:nvCxnSpPr>
        <p:spPr bwMode="auto">
          <a:xfrm>
            <a:off x="2476500" y="1676400"/>
            <a:ext cx="1028700" cy="304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a:stCxn id="6" idx="4"/>
          </p:cNvCxnSpPr>
          <p:nvPr/>
        </p:nvCxnSpPr>
        <p:spPr bwMode="auto">
          <a:xfrm flipH="1">
            <a:off x="2362200" y="1676400"/>
            <a:ext cx="114300" cy="106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a:stCxn id="20" idx="4"/>
            <a:endCxn id="38" idx="0"/>
          </p:cNvCxnSpPr>
          <p:nvPr/>
        </p:nvCxnSpPr>
        <p:spPr bwMode="auto">
          <a:xfrm>
            <a:off x="7315200" y="3733800"/>
            <a:ext cx="38100" cy="457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2667000" y="4114800"/>
            <a:ext cx="762000" cy="200055"/>
          </a:xfrm>
          <a:prstGeom prst="rect">
            <a:avLst/>
          </a:prstGeom>
          <a:noFill/>
        </p:spPr>
        <p:txBody>
          <a:bodyPr wrap="square" rtlCol="0">
            <a:spAutoFit/>
          </a:bodyPr>
          <a:lstStyle/>
          <a:p>
            <a:r>
              <a:rPr lang="en-US" sz="700" dirty="0" smtClean="0"/>
              <a:t>97%</a:t>
            </a:r>
            <a:endParaRPr lang="en-US" sz="700" dirty="0"/>
          </a:p>
        </p:txBody>
      </p:sp>
      <p:sp>
        <p:nvSpPr>
          <p:cNvPr id="46" name="TextBox 45"/>
          <p:cNvSpPr txBox="1"/>
          <p:nvPr/>
        </p:nvSpPr>
        <p:spPr>
          <a:xfrm>
            <a:off x="3276600" y="4038600"/>
            <a:ext cx="762000" cy="200055"/>
          </a:xfrm>
          <a:prstGeom prst="rect">
            <a:avLst/>
          </a:prstGeom>
          <a:noFill/>
        </p:spPr>
        <p:txBody>
          <a:bodyPr wrap="square" rtlCol="0">
            <a:spAutoFit/>
          </a:bodyPr>
          <a:lstStyle/>
          <a:p>
            <a:r>
              <a:rPr lang="en-US" sz="700" dirty="0" smtClean="0"/>
              <a:t>97%</a:t>
            </a:r>
            <a:endParaRPr lang="en-US" sz="700" dirty="0"/>
          </a:p>
        </p:txBody>
      </p:sp>
      <p:sp>
        <p:nvSpPr>
          <p:cNvPr id="47" name="TextBox 46"/>
          <p:cNvSpPr txBox="1"/>
          <p:nvPr/>
        </p:nvSpPr>
        <p:spPr>
          <a:xfrm>
            <a:off x="4343400" y="3733800"/>
            <a:ext cx="609600" cy="200055"/>
          </a:xfrm>
          <a:prstGeom prst="rect">
            <a:avLst/>
          </a:prstGeom>
          <a:noFill/>
        </p:spPr>
        <p:txBody>
          <a:bodyPr wrap="square" rtlCol="0">
            <a:spAutoFit/>
          </a:bodyPr>
          <a:lstStyle/>
          <a:p>
            <a:r>
              <a:rPr lang="en-US" sz="700" dirty="0" smtClean="0"/>
              <a:t>3%</a:t>
            </a:r>
            <a:endParaRPr lang="en-US" sz="700" dirty="0"/>
          </a:p>
        </p:txBody>
      </p:sp>
      <p:sp>
        <p:nvSpPr>
          <p:cNvPr id="48" name="TextBox 47"/>
          <p:cNvSpPr txBox="1"/>
          <p:nvPr/>
        </p:nvSpPr>
        <p:spPr>
          <a:xfrm>
            <a:off x="4724400" y="3886200"/>
            <a:ext cx="609600" cy="200055"/>
          </a:xfrm>
          <a:prstGeom prst="rect">
            <a:avLst/>
          </a:prstGeom>
          <a:noFill/>
        </p:spPr>
        <p:txBody>
          <a:bodyPr wrap="square" rtlCol="0">
            <a:spAutoFit/>
          </a:bodyPr>
          <a:lstStyle/>
          <a:p>
            <a:r>
              <a:rPr lang="en-US" sz="700" dirty="0" smtClean="0"/>
              <a:t>3%</a:t>
            </a:r>
            <a:endParaRPr lang="en-US" sz="700" dirty="0"/>
          </a:p>
        </p:txBody>
      </p:sp>
      <p:sp>
        <p:nvSpPr>
          <p:cNvPr id="49" name="TextBox 48"/>
          <p:cNvSpPr txBox="1"/>
          <p:nvPr/>
        </p:nvSpPr>
        <p:spPr>
          <a:xfrm>
            <a:off x="5943600" y="4343400"/>
            <a:ext cx="609600" cy="200055"/>
          </a:xfrm>
          <a:prstGeom prst="rect">
            <a:avLst/>
          </a:prstGeom>
          <a:noFill/>
        </p:spPr>
        <p:txBody>
          <a:bodyPr wrap="square" rtlCol="0">
            <a:spAutoFit/>
          </a:bodyPr>
          <a:lstStyle/>
          <a:p>
            <a:r>
              <a:rPr lang="en-US" sz="700" dirty="0" smtClean="0"/>
              <a:t>1%</a:t>
            </a:r>
            <a:endParaRPr lang="en-US" sz="700" dirty="0"/>
          </a:p>
        </p:txBody>
      </p:sp>
      <p:sp>
        <p:nvSpPr>
          <p:cNvPr id="50" name="TextBox 49"/>
          <p:cNvSpPr txBox="1"/>
          <p:nvPr/>
        </p:nvSpPr>
        <p:spPr>
          <a:xfrm>
            <a:off x="6324600" y="3886200"/>
            <a:ext cx="762000" cy="200055"/>
          </a:xfrm>
          <a:prstGeom prst="rect">
            <a:avLst/>
          </a:prstGeom>
          <a:noFill/>
        </p:spPr>
        <p:txBody>
          <a:bodyPr wrap="square" rtlCol="0">
            <a:spAutoFit/>
          </a:bodyPr>
          <a:lstStyle/>
          <a:p>
            <a:r>
              <a:rPr lang="en-US" sz="700" dirty="0" smtClean="0"/>
              <a:t>99%</a:t>
            </a:r>
            <a:endParaRPr lang="en-US" sz="700" dirty="0"/>
          </a:p>
        </p:txBody>
      </p:sp>
      <p:sp>
        <p:nvSpPr>
          <p:cNvPr id="51" name="TextBox 50"/>
          <p:cNvSpPr txBox="1"/>
          <p:nvPr/>
        </p:nvSpPr>
        <p:spPr>
          <a:xfrm>
            <a:off x="8078056" y="2418708"/>
            <a:ext cx="990600" cy="200055"/>
          </a:xfrm>
          <a:prstGeom prst="rect">
            <a:avLst/>
          </a:prstGeom>
          <a:noFill/>
        </p:spPr>
        <p:txBody>
          <a:bodyPr wrap="square" rtlCol="0">
            <a:spAutoFit/>
          </a:bodyPr>
          <a:lstStyle/>
          <a:p>
            <a:pPr algn="ctr"/>
            <a:r>
              <a:rPr lang="en-US" sz="700" dirty="0" smtClean="0"/>
              <a:t>Parent, Trustee</a:t>
            </a:r>
            <a:endParaRPr lang="en-US" sz="700" dirty="0"/>
          </a:p>
        </p:txBody>
      </p:sp>
      <p:cxnSp>
        <p:nvCxnSpPr>
          <p:cNvPr id="52" name="Straight Connector 51"/>
          <p:cNvCxnSpPr>
            <a:stCxn id="21" idx="0"/>
            <a:endCxn id="51" idx="2"/>
          </p:cNvCxnSpPr>
          <p:nvPr/>
        </p:nvCxnSpPr>
        <p:spPr bwMode="auto">
          <a:xfrm flipV="1">
            <a:off x="8572500" y="2618763"/>
            <a:ext cx="856" cy="124437"/>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53" name="Picture 52" descr="witch_3"/>
          <p:cNvPicPr>
            <a:picLocks noChangeAspect="1" noChangeArrowheads="1"/>
          </p:cNvPicPr>
          <p:nvPr/>
        </p:nvPicPr>
        <p:blipFill>
          <a:blip r:embed="rId2" cstate="print"/>
          <a:srcRect/>
          <a:stretch>
            <a:fillRect/>
          </a:stretch>
        </p:blipFill>
        <p:spPr bwMode="auto">
          <a:xfrm>
            <a:off x="7848600" y="4724400"/>
            <a:ext cx="1759154" cy="1164590"/>
          </a:xfrm>
          <a:prstGeom prst="rect">
            <a:avLst/>
          </a:prstGeom>
          <a:noFill/>
          <a:ln w="9525">
            <a:noFill/>
            <a:miter lim="800000"/>
            <a:headEnd/>
            <a:tailEnd/>
          </a:ln>
        </p:spPr>
      </p:pic>
      <p:sp>
        <p:nvSpPr>
          <p:cNvPr id="54" name="TextBox 53"/>
          <p:cNvSpPr txBox="1"/>
          <p:nvPr/>
        </p:nvSpPr>
        <p:spPr>
          <a:xfrm>
            <a:off x="6858000" y="2209800"/>
            <a:ext cx="990600" cy="415498"/>
          </a:xfrm>
          <a:prstGeom prst="rect">
            <a:avLst/>
          </a:prstGeom>
          <a:noFill/>
        </p:spPr>
        <p:txBody>
          <a:bodyPr wrap="square" rtlCol="0">
            <a:spAutoFit/>
          </a:bodyPr>
          <a:lstStyle/>
          <a:p>
            <a:pPr algn="ctr"/>
            <a:r>
              <a:rPr lang="en-US" sz="700" dirty="0" smtClean="0"/>
              <a:t>Nevada Trust Company, as Co-Trustee</a:t>
            </a:r>
            <a:endParaRPr lang="en-US" sz="700" dirty="0"/>
          </a:p>
        </p:txBody>
      </p:sp>
      <p:cxnSp>
        <p:nvCxnSpPr>
          <p:cNvPr id="55" name="Straight Connector 54"/>
          <p:cNvCxnSpPr>
            <a:stCxn id="20" idx="0"/>
            <a:endCxn id="54" idx="2"/>
          </p:cNvCxnSpPr>
          <p:nvPr/>
        </p:nvCxnSpPr>
        <p:spPr bwMode="auto">
          <a:xfrm flipV="1">
            <a:off x="7315200" y="2625298"/>
            <a:ext cx="38100" cy="1179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Box 55"/>
          <p:cNvSpPr txBox="1"/>
          <p:nvPr/>
        </p:nvSpPr>
        <p:spPr>
          <a:xfrm>
            <a:off x="5562600" y="2133600"/>
            <a:ext cx="990600" cy="523220"/>
          </a:xfrm>
          <a:prstGeom prst="rect">
            <a:avLst/>
          </a:prstGeom>
          <a:noFill/>
        </p:spPr>
        <p:txBody>
          <a:bodyPr wrap="square" rtlCol="0">
            <a:spAutoFit/>
          </a:bodyPr>
          <a:lstStyle/>
          <a:p>
            <a:pPr algn="ctr"/>
            <a:r>
              <a:rPr lang="en-US" sz="700" dirty="0" smtClean="0"/>
              <a:t>Offshore Trust Company, as Trustee or Co-Trustee</a:t>
            </a:r>
            <a:endParaRPr lang="en-US" sz="700" dirty="0"/>
          </a:p>
        </p:txBody>
      </p:sp>
      <p:cxnSp>
        <p:nvCxnSpPr>
          <p:cNvPr id="57" name="Straight Connector 56"/>
          <p:cNvCxnSpPr>
            <a:stCxn id="56" idx="2"/>
            <a:endCxn id="19" idx="0"/>
          </p:cNvCxnSpPr>
          <p:nvPr/>
        </p:nvCxnSpPr>
        <p:spPr>
          <a:xfrm flipH="1">
            <a:off x="6019800" y="2656820"/>
            <a:ext cx="38100" cy="86380"/>
          </a:xfrm>
          <a:prstGeom prst="line">
            <a:avLst/>
          </a:prstGeom>
        </p:spPr>
        <p:style>
          <a:lnRef idx="2">
            <a:schemeClr val="accent1"/>
          </a:lnRef>
          <a:fillRef idx="0">
            <a:schemeClr val="accent1"/>
          </a:fillRef>
          <a:effectRef idx="1">
            <a:schemeClr val="accent1"/>
          </a:effectRef>
          <a:fontRef idx="minor">
            <a:schemeClr val="tx1"/>
          </a:fontRef>
        </p:style>
      </p:cxnSp>
      <p:sp>
        <p:nvSpPr>
          <p:cNvPr id="73" name="Slide Number Placeholder 3"/>
          <p:cNvSpPr txBox="1">
            <a:spLocks/>
          </p:cNvSpPr>
          <p:nvPr/>
        </p:nvSpPr>
        <p:spPr>
          <a:xfrm>
            <a:off x="8686800" y="6629400"/>
            <a:ext cx="45720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74" name="TextBox 73"/>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0" y="-228600"/>
            <a:ext cx="9144000" cy="1446550"/>
          </a:xfrm>
          <a:prstGeom prst="rect">
            <a:avLst/>
          </a:prstGeom>
          <a:noFill/>
          <a:ln w="9525">
            <a:noFill/>
            <a:miter lim="800000"/>
            <a:headEnd/>
            <a:tailEnd/>
          </a:ln>
        </p:spPr>
        <p:txBody>
          <a:bodyPr>
            <a:spAutoFit/>
          </a:bodyPr>
          <a:lstStyle/>
          <a:p>
            <a:pPr algn="ctr"/>
            <a:endParaRPr lang="en-US" dirty="0" smtClean="0"/>
          </a:p>
          <a:p>
            <a:pPr algn="ctr"/>
            <a:r>
              <a:rPr lang="en-US" dirty="0" smtClean="0"/>
              <a:t>Determining </a:t>
            </a:r>
            <a:r>
              <a:rPr lang="en-US" dirty="0"/>
              <a:t>Best How To Allocate Assets As Between A Married Couple</a:t>
            </a:r>
          </a:p>
          <a:p>
            <a:pPr algn="ctr"/>
            <a:r>
              <a:rPr lang="en-US" dirty="0"/>
              <a:t>Part I</a:t>
            </a:r>
          </a:p>
          <a:p>
            <a:pPr algn="ctr"/>
            <a:endParaRPr lang="en-US" sz="400" dirty="0"/>
          </a:p>
          <a:p>
            <a:pPr algn="just"/>
            <a:r>
              <a:rPr lang="en-US" sz="1000" u="sng" dirty="0"/>
              <a:t>General Rules:</a:t>
            </a:r>
            <a:endParaRPr lang="en-US" sz="1000" dirty="0"/>
          </a:p>
          <a:p>
            <a:pPr algn="just">
              <a:buFontTx/>
              <a:buChar char="-"/>
            </a:pPr>
            <a:r>
              <a:rPr lang="en-US" sz="1000" dirty="0"/>
              <a:t>Typically want each trust funded with at least </a:t>
            </a:r>
            <a:r>
              <a:rPr lang="en-US" sz="1000" dirty="0" smtClean="0"/>
              <a:t>$5,250,000 </a:t>
            </a:r>
            <a:r>
              <a:rPr lang="en-US" sz="1000" dirty="0"/>
              <a:t>worth of assets on death for estate tax planning.</a:t>
            </a:r>
          </a:p>
          <a:p>
            <a:pPr algn="just">
              <a:buFontTx/>
              <a:buChar char="-"/>
            </a:pPr>
            <a:r>
              <a:rPr lang="en-US" sz="1000" dirty="0"/>
              <a:t> May be funded from ½ of tenancy by the entireties assets via disclaimer and probate or by life insurance/pension/IRA assets.</a:t>
            </a:r>
          </a:p>
        </p:txBody>
      </p:sp>
      <p:sp>
        <p:nvSpPr>
          <p:cNvPr id="5" name="TextBox 5"/>
          <p:cNvSpPr txBox="1">
            <a:spLocks noChangeArrowheads="1"/>
          </p:cNvSpPr>
          <p:nvPr/>
        </p:nvSpPr>
        <p:spPr bwMode="auto">
          <a:xfrm>
            <a:off x="1219200" y="1295400"/>
            <a:ext cx="762000" cy="246063"/>
          </a:xfrm>
          <a:prstGeom prst="rect">
            <a:avLst/>
          </a:prstGeom>
          <a:noFill/>
          <a:ln w="9525">
            <a:noFill/>
            <a:miter lim="800000"/>
            <a:headEnd/>
            <a:tailEnd/>
          </a:ln>
        </p:spPr>
        <p:txBody>
          <a:bodyPr>
            <a:spAutoFit/>
          </a:bodyPr>
          <a:lstStyle/>
          <a:p>
            <a:pPr algn="ctr"/>
            <a:r>
              <a:rPr lang="en-US" sz="1000" dirty="0"/>
              <a:t>Husband</a:t>
            </a:r>
          </a:p>
        </p:txBody>
      </p:sp>
      <p:sp>
        <p:nvSpPr>
          <p:cNvPr id="6" name="TextBox 6"/>
          <p:cNvSpPr txBox="1">
            <a:spLocks noChangeArrowheads="1"/>
          </p:cNvSpPr>
          <p:nvPr/>
        </p:nvSpPr>
        <p:spPr bwMode="auto">
          <a:xfrm>
            <a:off x="4300538" y="1282700"/>
            <a:ext cx="685800" cy="246063"/>
          </a:xfrm>
          <a:prstGeom prst="rect">
            <a:avLst/>
          </a:prstGeom>
          <a:noFill/>
          <a:ln w="9525">
            <a:noFill/>
            <a:miter lim="800000"/>
            <a:headEnd/>
            <a:tailEnd/>
          </a:ln>
        </p:spPr>
        <p:txBody>
          <a:bodyPr>
            <a:spAutoFit/>
          </a:bodyPr>
          <a:lstStyle/>
          <a:p>
            <a:pPr algn="ctr"/>
            <a:r>
              <a:rPr lang="en-US" sz="1000" dirty="0"/>
              <a:t>Wife</a:t>
            </a:r>
          </a:p>
        </p:txBody>
      </p:sp>
      <p:sp>
        <p:nvSpPr>
          <p:cNvPr id="7" name="TextBox 7"/>
          <p:cNvSpPr txBox="1">
            <a:spLocks noChangeArrowheads="1"/>
          </p:cNvSpPr>
          <p:nvPr/>
        </p:nvSpPr>
        <p:spPr bwMode="auto">
          <a:xfrm>
            <a:off x="5791200" y="1143000"/>
            <a:ext cx="1219200" cy="400050"/>
          </a:xfrm>
          <a:prstGeom prst="rect">
            <a:avLst/>
          </a:prstGeom>
          <a:noFill/>
          <a:ln w="9525">
            <a:noFill/>
            <a:miter lim="800000"/>
            <a:headEnd/>
            <a:tailEnd/>
          </a:ln>
        </p:spPr>
        <p:txBody>
          <a:bodyPr>
            <a:spAutoFit/>
          </a:bodyPr>
          <a:lstStyle/>
          <a:p>
            <a:r>
              <a:rPr lang="en-US" sz="1000" dirty="0"/>
              <a:t>Trustee other than Husband or Wife</a:t>
            </a:r>
          </a:p>
        </p:txBody>
      </p:sp>
      <p:sp>
        <p:nvSpPr>
          <p:cNvPr id="8" name="TextBox 8"/>
          <p:cNvSpPr txBox="1">
            <a:spLocks noChangeArrowheads="1"/>
          </p:cNvSpPr>
          <p:nvPr/>
        </p:nvSpPr>
        <p:spPr bwMode="auto">
          <a:xfrm>
            <a:off x="7315200" y="1066800"/>
            <a:ext cx="1600200" cy="554038"/>
          </a:xfrm>
          <a:prstGeom prst="rect">
            <a:avLst/>
          </a:prstGeom>
          <a:noFill/>
          <a:ln w="9525">
            <a:noFill/>
            <a:miter lim="800000"/>
            <a:headEnd/>
            <a:tailEnd/>
          </a:ln>
        </p:spPr>
        <p:txBody>
          <a:bodyPr>
            <a:spAutoFit/>
          </a:bodyPr>
          <a:lstStyle/>
          <a:p>
            <a:pPr algn="ctr"/>
            <a:r>
              <a:rPr lang="en-US" sz="1000" dirty="0"/>
              <a:t>Wife could be Trustee if Husband is sole grantor (or vice versa)</a:t>
            </a:r>
          </a:p>
        </p:txBody>
      </p:sp>
      <p:sp>
        <p:nvSpPr>
          <p:cNvPr id="9" name="Oval 8"/>
          <p:cNvSpPr/>
          <p:nvPr/>
        </p:nvSpPr>
        <p:spPr bwMode="auto">
          <a:xfrm>
            <a:off x="990600" y="1828800"/>
            <a:ext cx="1219200" cy="1066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900" b="1" dirty="0">
              <a:solidFill>
                <a:schemeClr val="tx1"/>
              </a:solidFill>
            </a:endParaRPr>
          </a:p>
          <a:p>
            <a:pPr algn="ctr">
              <a:defRPr/>
            </a:pPr>
            <a:r>
              <a:rPr lang="en-US" sz="900" b="1" dirty="0">
                <a:solidFill>
                  <a:schemeClr val="tx1"/>
                </a:solidFill>
              </a:rPr>
              <a:t>Husband’s Revocable Trust</a:t>
            </a:r>
          </a:p>
        </p:txBody>
      </p:sp>
      <p:sp>
        <p:nvSpPr>
          <p:cNvPr id="10" name="TextBox 10"/>
          <p:cNvSpPr txBox="1">
            <a:spLocks noChangeArrowheads="1"/>
          </p:cNvSpPr>
          <p:nvPr/>
        </p:nvSpPr>
        <p:spPr bwMode="auto">
          <a:xfrm>
            <a:off x="0" y="1905000"/>
            <a:ext cx="990600" cy="1016000"/>
          </a:xfrm>
          <a:prstGeom prst="rect">
            <a:avLst/>
          </a:prstGeom>
          <a:noFill/>
          <a:ln w="9525">
            <a:noFill/>
            <a:miter lim="800000"/>
            <a:headEnd/>
            <a:tailEnd/>
          </a:ln>
        </p:spPr>
        <p:txBody>
          <a:bodyPr>
            <a:spAutoFit/>
          </a:bodyPr>
          <a:lstStyle/>
          <a:p>
            <a:r>
              <a:rPr lang="en-US" sz="1000" dirty="0"/>
              <a:t>Protected life insurance and annuity contracts “owned by the insured.”</a:t>
            </a:r>
          </a:p>
        </p:txBody>
      </p:sp>
      <p:sp>
        <p:nvSpPr>
          <p:cNvPr id="11" name="Oval 10"/>
          <p:cNvSpPr/>
          <p:nvPr/>
        </p:nvSpPr>
        <p:spPr bwMode="auto">
          <a:xfrm>
            <a:off x="4038600" y="1828800"/>
            <a:ext cx="1219200" cy="1066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900" b="1" dirty="0">
              <a:solidFill>
                <a:schemeClr val="tx1"/>
              </a:solidFill>
            </a:endParaRPr>
          </a:p>
          <a:p>
            <a:pPr algn="ctr">
              <a:defRPr/>
            </a:pPr>
            <a:r>
              <a:rPr lang="en-US" sz="900" b="1" dirty="0">
                <a:solidFill>
                  <a:schemeClr val="tx1"/>
                </a:solidFill>
              </a:rPr>
              <a:t>Wife’s Revocable Trust</a:t>
            </a:r>
          </a:p>
        </p:txBody>
      </p:sp>
      <p:sp>
        <p:nvSpPr>
          <p:cNvPr id="12" name="Oval 11"/>
          <p:cNvSpPr/>
          <p:nvPr/>
        </p:nvSpPr>
        <p:spPr bwMode="auto">
          <a:xfrm>
            <a:off x="5791200" y="1828800"/>
            <a:ext cx="1371600" cy="1066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800" b="1" dirty="0">
              <a:solidFill>
                <a:schemeClr val="tx1"/>
              </a:solidFill>
            </a:endParaRPr>
          </a:p>
          <a:p>
            <a:pPr algn="ctr">
              <a:defRPr/>
            </a:pPr>
            <a:r>
              <a:rPr lang="en-US" sz="800" b="1" dirty="0">
                <a:solidFill>
                  <a:schemeClr val="tx1"/>
                </a:solidFill>
              </a:rPr>
              <a:t>Gifting Trust (Irrevocable)</a:t>
            </a:r>
          </a:p>
        </p:txBody>
      </p:sp>
      <p:sp>
        <p:nvSpPr>
          <p:cNvPr id="13" name="Oval 12"/>
          <p:cNvSpPr/>
          <p:nvPr/>
        </p:nvSpPr>
        <p:spPr bwMode="auto">
          <a:xfrm>
            <a:off x="7391400" y="1828800"/>
            <a:ext cx="1371600" cy="10668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800" b="1" dirty="0">
              <a:solidFill>
                <a:schemeClr val="tx1"/>
              </a:solidFill>
            </a:endParaRPr>
          </a:p>
          <a:p>
            <a:pPr algn="ctr">
              <a:defRPr/>
            </a:pPr>
            <a:r>
              <a:rPr lang="en-US" sz="800" b="1" dirty="0">
                <a:solidFill>
                  <a:schemeClr val="tx1"/>
                </a:solidFill>
              </a:rPr>
              <a:t>Lifetime By-Pass Trust (Irrevocable)</a:t>
            </a:r>
          </a:p>
        </p:txBody>
      </p:sp>
      <p:cxnSp>
        <p:nvCxnSpPr>
          <p:cNvPr id="14" name="Straight Connector 15"/>
          <p:cNvCxnSpPr>
            <a:cxnSpLocks noChangeShapeType="1"/>
            <a:stCxn id="9" idx="0"/>
            <a:endCxn id="5" idx="2"/>
          </p:cNvCxnSpPr>
          <p:nvPr/>
        </p:nvCxnSpPr>
        <p:spPr bwMode="auto">
          <a:xfrm rot="5400000" flipH="1" flipV="1">
            <a:off x="1456531" y="1685132"/>
            <a:ext cx="287337" cy="0"/>
          </a:xfrm>
          <a:prstGeom prst="line">
            <a:avLst/>
          </a:prstGeom>
          <a:noFill/>
          <a:ln w="9525" algn="ctr">
            <a:solidFill>
              <a:schemeClr val="tx1"/>
            </a:solidFill>
            <a:round/>
            <a:headEnd/>
            <a:tailEnd/>
          </a:ln>
        </p:spPr>
      </p:cxnSp>
      <p:cxnSp>
        <p:nvCxnSpPr>
          <p:cNvPr id="15" name="Straight Connector 17"/>
          <p:cNvCxnSpPr>
            <a:cxnSpLocks noChangeShapeType="1"/>
            <a:stCxn id="11" idx="0"/>
            <a:endCxn id="6" idx="2"/>
          </p:cNvCxnSpPr>
          <p:nvPr/>
        </p:nvCxnSpPr>
        <p:spPr bwMode="auto">
          <a:xfrm rot="16200000" flipV="1">
            <a:off x="4495800" y="1676401"/>
            <a:ext cx="300037" cy="4762"/>
          </a:xfrm>
          <a:prstGeom prst="line">
            <a:avLst/>
          </a:prstGeom>
          <a:noFill/>
          <a:ln w="9525" algn="ctr">
            <a:solidFill>
              <a:schemeClr val="tx1"/>
            </a:solidFill>
            <a:round/>
            <a:headEnd/>
            <a:tailEnd/>
          </a:ln>
        </p:spPr>
      </p:cxnSp>
      <p:cxnSp>
        <p:nvCxnSpPr>
          <p:cNvPr id="16" name="Straight Connector 20"/>
          <p:cNvCxnSpPr>
            <a:cxnSpLocks noChangeShapeType="1"/>
            <a:stCxn id="12" idx="0"/>
            <a:endCxn id="7" idx="2"/>
          </p:cNvCxnSpPr>
          <p:nvPr/>
        </p:nvCxnSpPr>
        <p:spPr bwMode="auto">
          <a:xfrm rot="16200000" flipV="1">
            <a:off x="6296025" y="1647825"/>
            <a:ext cx="285750" cy="76200"/>
          </a:xfrm>
          <a:prstGeom prst="line">
            <a:avLst/>
          </a:prstGeom>
          <a:noFill/>
          <a:ln w="9525" algn="ctr">
            <a:solidFill>
              <a:schemeClr val="tx1"/>
            </a:solidFill>
            <a:round/>
            <a:headEnd/>
            <a:tailEnd/>
          </a:ln>
        </p:spPr>
      </p:cxnSp>
      <p:cxnSp>
        <p:nvCxnSpPr>
          <p:cNvPr id="17" name="Straight Connector 22"/>
          <p:cNvCxnSpPr>
            <a:cxnSpLocks noChangeShapeType="1"/>
            <a:stCxn id="13" idx="0"/>
            <a:endCxn id="8" idx="2"/>
          </p:cNvCxnSpPr>
          <p:nvPr/>
        </p:nvCxnSpPr>
        <p:spPr bwMode="auto">
          <a:xfrm rot="5400000" flipH="1" flipV="1">
            <a:off x="7992269" y="1705769"/>
            <a:ext cx="207962" cy="38100"/>
          </a:xfrm>
          <a:prstGeom prst="line">
            <a:avLst/>
          </a:prstGeom>
          <a:noFill/>
          <a:ln w="9525" algn="ctr">
            <a:solidFill>
              <a:schemeClr val="tx1"/>
            </a:solidFill>
            <a:round/>
            <a:headEnd/>
            <a:tailEnd/>
          </a:ln>
        </p:spPr>
      </p:cxnSp>
      <p:sp>
        <p:nvSpPr>
          <p:cNvPr id="18" name="TextBox 24"/>
          <p:cNvSpPr txBox="1">
            <a:spLocks noChangeArrowheads="1"/>
          </p:cNvSpPr>
          <p:nvPr/>
        </p:nvSpPr>
        <p:spPr bwMode="auto">
          <a:xfrm>
            <a:off x="2286000" y="2743200"/>
            <a:ext cx="1371600" cy="554038"/>
          </a:xfrm>
          <a:prstGeom prst="rect">
            <a:avLst/>
          </a:prstGeom>
          <a:noFill/>
          <a:ln w="9525">
            <a:noFill/>
            <a:miter lim="800000"/>
            <a:headEnd/>
            <a:tailEnd/>
          </a:ln>
        </p:spPr>
        <p:txBody>
          <a:bodyPr>
            <a:spAutoFit/>
          </a:bodyPr>
          <a:lstStyle/>
          <a:p>
            <a:pPr algn="ctr"/>
            <a:r>
              <a:rPr lang="en-US" sz="1000" dirty="0" smtClean="0"/>
              <a:t>FLORIDA TBE</a:t>
            </a:r>
            <a:endParaRPr lang="en-US" sz="1000" dirty="0"/>
          </a:p>
          <a:p>
            <a:pPr algn="ctr"/>
            <a:r>
              <a:rPr lang="en-US" sz="1000" dirty="0"/>
              <a:t>(Tenancy by the Entireties)</a:t>
            </a:r>
          </a:p>
        </p:txBody>
      </p:sp>
      <p:cxnSp>
        <p:nvCxnSpPr>
          <p:cNvPr id="19" name="Straight Connector 26"/>
          <p:cNvCxnSpPr>
            <a:cxnSpLocks noChangeShapeType="1"/>
            <a:stCxn id="5" idx="3"/>
            <a:endCxn id="18" idx="0"/>
          </p:cNvCxnSpPr>
          <p:nvPr/>
        </p:nvCxnSpPr>
        <p:spPr bwMode="auto">
          <a:xfrm>
            <a:off x="1981200" y="1419225"/>
            <a:ext cx="990600" cy="1323975"/>
          </a:xfrm>
          <a:prstGeom prst="line">
            <a:avLst/>
          </a:prstGeom>
          <a:noFill/>
          <a:ln w="9525" algn="ctr">
            <a:solidFill>
              <a:schemeClr val="tx1"/>
            </a:solidFill>
            <a:round/>
            <a:headEnd/>
            <a:tailEnd/>
          </a:ln>
        </p:spPr>
      </p:cxnSp>
      <p:cxnSp>
        <p:nvCxnSpPr>
          <p:cNvPr id="20" name="Straight Connector 28"/>
          <p:cNvCxnSpPr>
            <a:cxnSpLocks noChangeShapeType="1"/>
            <a:stCxn id="6" idx="1"/>
            <a:endCxn id="18" idx="0"/>
          </p:cNvCxnSpPr>
          <p:nvPr/>
        </p:nvCxnSpPr>
        <p:spPr bwMode="auto">
          <a:xfrm rot="10800000" flipV="1">
            <a:off x="2971800" y="1406525"/>
            <a:ext cx="1328738" cy="1336675"/>
          </a:xfrm>
          <a:prstGeom prst="line">
            <a:avLst/>
          </a:prstGeom>
          <a:noFill/>
          <a:ln w="9525" algn="ctr">
            <a:solidFill>
              <a:schemeClr val="tx1"/>
            </a:solidFill>
            <a:round/>
            <a:headEnd/>
            <a:tailEnd/>
          </a:ln>
        </p:spPr>
      </p:cxnSp>
      <p:sp>
        <p:nvSpPr>
          <p:cNvPr id="21" name="TextBox 33"/>
          <p:cNvSpPr txBox="1">
            <a:spLocks noChangeArrowheads="1"/>
          </p:cNvSpPr>
          <p:nvPr/>
        </p:nvSpPr>
        <p:spPr bwMode="auto">
          <a:xfrm>
            <a:off x="0" y="3429000"/>
            <a:ext cx="1981200" cy="1892300"/>
          </a:xfrm>
          <a:prstGeom prst="rect">
            <a:avLst/>
          </a:prstGeom>
          <a:noFill/>
          <a:ln w="9525">
            <a:noFill/>
            <a:miter lim="800000"/>
            <a:headEnd/>
            <a:tailEnd/>
          </a:ln>
        </p:spPr>
        <p:txBody>
          <a:bodyPr>
            <a:spAutoFit/>
          </a:bodyPr>
          <a:lstStyle/>
          <a:p>
            <a:pPr marL="228600" indent="-228600">
              <a:buFontTx/>
              <a:buAutoNum type="arabicPeriod"/>
            </a:pPr>
            <a:r>
              <a:rPr lang="en-US" sz="900" dirty="0"/>
              <a:t>Assets held directly by revocable trust are subject to husband’s creditor claims.</a:t>
            </a:r>
          </a:p>
          <a:p>
            <a:pPr marL="228600" indent="-228600">
              <a:buFontTx/>
              <a:buAutoNum type="arabicPeriod"/>
            </a:pPr>
            <a:r>
              <a:rPr lang="en-US" sz="900" dirty="0"/>
              <a:t>Direct ownership of limited partnership or LLC not in TBE may have charging order protection </a:t>
            </a:r>
            <a:r>
              <a:rPr lang="en-US" sz="900" b="1" dirty="0"/>
              <a:t>(meaning that if a creditor obtains a lien on the limited partnership or LLC, the husband cannot receive monies from the limited partnership or LLC without the creditor being paid).</a:t>
            </a:r>
            <a:endParaRPr lang="en-US" sz="900" dirty="0"/>
          </a:p>
        </p:txBody>
      </p:sp>
      <p:sp>
        <p:nvSpPr>
          <p:cNvPr id="22" name="TextBox 34"/>
          <p:cNvSpPr txBox="1">
            <a:spLocks noChangeArrowheads="1"/>
          </p:cNvSpPr>
          <p:nvPr/>
        </p:nvSpPr>
        <p:spPr bwMode="auto">
          <a:xfrm>
            <a:off x="1828800" y="3352800"/>
            <a:ext cx="1981200" cy="1892826"/>
          </a:xfrm>
          <a:prstGeom prst="rect">
            <a:avLst/>
          </a:prstGeom>
          <a:noFill/>
          <a:ln w="9525">
            <a:noFill/>
            <a:miter lim="800000"/>
            <a:headEnd/>
            <a:tailEnd/>
          </a:ln>
        </p:spPr>
        <p:txBody>
          <a:bodyPr>
            <a:spAutoFit/>
          </a:bodyPr>
          <a:lstStyle/>
          <a:p>
            <a:pPr marL="228600" indent="-228600">
              <a:buFontTx/>
              <a:buAutoNum type="arabicPeriod"/>
            </a:pPr>
            <a:r>
              <a:rPr lang="en-US" sz="900" dirty="0"/>
              <a:t>Only exposed to creditors if </a:t>
            </a:r>
            <a:r>
              <a:rPr lang="en-US" sz="900" b="1" dirty="0"/>
              <a:t>both</a:t>
            </a:r>
            <a:r>
              <a:rPr lang="en-US" sz="900" dirty="0"/>
              <a:t> </a:t>
            </a:r>
            <a:r>
              <a:rPr lang="en-US" sz="900" b="1" dirty="0"/>
              <a:t>spouses owe the </a:t>
            </a:r>
            <a:r>
              <a:rPr lang="en-US" sz="900" b="1" dirty="0" smtClean="0"/>
              <a:t>creditor,  if </a:t>
            </a:r>
            <a:r>
              <a:rPr lang="en-US" sz="900" b="1" dirty="0"/>
              <a:t>one spouse dies and the surviving spouse has a creditor, the spouses divorce, or state law or the state of residence changes.  </a:t>
            </a:r>
          </a:p>
          <a:p>
            <a:pPr marL="228600" indent="-228600"/>
            <a:r>
              <a:rPr lang="en-US" sz="900" dirty="0"/>
              <a:t>2.	On death of one spouse, surviving spouse may disclaim up to ½ (if no creditor is pursuing the </a:t>
            </a:r>
            <a:r>
              <a:rPr lang="en-US" sz="900" b="1" dirty="0"/>
              <a:t>deceased</a:t>
            </a:r>
            <a:r>
              <a:rPr lang="en-US" sz="900" dirty="0"/>
              <a:t> spouse) to fund By-Pass Trust on first death.</a:t>
            </a:r>
          </a:p>
        </p:txBody>
      </p:sp>
      <p:cxnSp>
        <p:nvCxnSpPr>
          <p:cNvPr id="23" name="Straight Connector 36"/>
          <p:cNvCxnSpPr>
            <a:cxnSpLocks noChangeShapeType="1"/>
            <a:endCxn id="9" idx="3"/>
          </p:cNvCxnSpPr>
          <p:nvPr/>
        </p:nvCxnSpPr>
        <p:spPr bwMode="auto">
          <a:xfrm rot="5400000" flipH="1" flipV="1">
            <a:off x="613569" y="2836069"/>
            <a:ext cx="650875" cy="458787"/>
          </a:xfrm>
          <a:prstGeom prst="line">
            <a:avLst/>
          </a:prstGeom>
          <a:noFill/>
          <a:ln w="9525" algn="ctr">
            <a:solidFill>
              <a:schemeClr val="tx1"/>
            </a:solidFill>
            <a:round/>
            <a:headEnd/>
            <a:tailEnd/>
          </a:ln>
        </p:spPr>
      </p:cxnSp>
      <p:cxnSp>
        <p:nvCxnSpPr>
          <p:cNvPr id="24" name="Straight Connector 38"/>
          <p:cNvCxnSpPr>
            <a:cxnSpLocks noChangeShapeType="1"/>
            <a:endCxn id="18" idx="2"/>
          </p:cNvCxnSpPr>
          <p:nvPr/>
        </p:nvCxnSpPr>
        <p:spPr bwMode="auto">
          <a:xfrm rot="5400000" flipH="1" flipV="1">
            <a:off x="2905919" y="3363119"/>
            <a:ext cx="131762" cy="0"/>
          </a:xfrm>
          <a:prstGeom prst="line">
            <a:avLst/>
          </a:prstGeom>
          <a:noFill/>
          <a:ln w="9525" algn="ctr">
            <a:solidFill>
              <a:schemeClr val="tx1"/>
            </a:solidFill>
            <a:round/>
            <a:headEnd/>
            <a:tailEnd/>
          </a:ln>
        </p:spPr>
      </p:cxnSp>
      <p:sp>
        <p:nvSpPr>
          <p:cNvPr id="25" name="TextBox 49"/>
          <p:cNvSpPr txBox="1">
            <a:spLocks noChangeArrowheads="1"/>
          </p:cNvSpPr>
          <p:nvPr/>
        </p:nvSpPr>
        <p:spPr bwMode="auto">
          <a:xfrm>
            <a:off x="3657600" y="3352800"/>
            <a:ext cx="2057400" cy="1616075"/>
          </a:xfrm>
          <a:prstGeom prst="rect">
            <a:avLst/>
          </a:prstGeom>
          <a:noFill/>
          <a:ln w="9525">
            <a:noFill/>
            <a:miter lim="800000"/>
            <a:headEnd/>
            <a:tailEnd/>
          </a:ln>
        </p:spPr>
        <p:txBody>
          <a:bodyPr>
            <a:spAutoFit/>
          </a:bodyPr>
          <a:lstStyle/>
          <a:p>
            <a:pPr marL="228600" indent="-228600">
              <a:buFontTx/>
              <a:buAutoNum type="arabicPeriod"/>
            </a:pPr>
            <a:r>
              <a:rPr lang="en-US" sz="900" dirty="0"/>
              <a:t>Safe from creditors of husband but exposed to creditors of wife (Maintain large umbrella liability insurance coverage to protect these assets.)</a:t>
            </a:r>
          </a:p>
          <a:p>
            <a:pPr marL="228600" indent="-228600">
              <a:buFontTx/>
              <a:buAutoNum type="arabicPeriod"/>
            </a:pPr>
            <a:r>
              <a:rPr lang="en-US" sz="900" dirty="0"/>
              <a:t>On wife’s death, can be held </a:t>
            </a:r>
            <a:r>
              <a:rPr lang="en-US" sz="900" b="1" dirty="0"/>
              <a:t>under a protective trust, which will</a:t>
            </a:r>
            <a:r>
              <a:rPr lang="en-US" sz="900" dirty="0"/>
              <a:t> continue to be safe from creditors of </a:t>
            </a:r>
            <a:r>
              <a:rPr lang="en-US" sz="900" dirty="0" smtClean="0"/>
              <a:t>husband, </a:t>
            </a:r>
            <a:r>
              <a:rPr lang="en-US" sz="900" dirty="0"/>
              <a:t>subsequent </a:t>
            </a:r>
            <a:r>
              <a:rPr lang="en-US" sz="900" dirty="0" smtClean="0"/>
              <a:t>spouses, and </a:t>
            </a:r>
            <a:r>
              <a:rPr lang="en-US" sz="900" dirty="0"/>
              <a:t>“future new </a:t>
            </a:r>
            <a:r>
              <a:rPr lang="en-US" sz="900" dirty="0" smtClean="0"/>
              <a:t>family.”	</a:t>
            </a:r>
            <a:endParaRPr lang="en-US" sz="900" dirty="0"/>
          </a:p>
        </p:txBody>
      </p:sp>
      <p:sp>
        <p:nvSpPr>
          <p:cNvPr id="26" name="TextBox 50"/>
          <p:cNvSpPr txBox="1">
            <a:spLocks noChangeArrowheads="1"/>
          </p:cNvSpPr>
          <p:nvPr/>
        </p:nvSpPr>
        <p:spPr bwMode="auto">
          <a:xfrm>
            <a:off x="5715000" y="3352800"/>
            <a:ext cx="1524000" cy="1754188"/>
          </a:xfrm>
          <a:prstGeom prst="rect">
            <a:avLst/>
          </a:prstGeom>
          <a:noFill/>
          <a:ln w="9525">
            <a:noFill/>
            <a:miter lim="800000"/>
            <a:headEnd/>
            <a:tailEnd/>
          </a:ln>
        </p:spPr>
        <p:txBody>
          <a:bodyPr>
            <a:spAutoFit/>
          </a:bodyPr>
          <a:lstStyle/>
          <a:p>
            <a:pPr marL="228600" indent="-228600">
              <a:buFontTx/>
              <a:buAutoNum type="arabicPeriod"/>
            </a:pPr>
            <a:r>
              <a:rPr lang="en-US" sz="900" dirty="0"/>
              <a:t>Safe from creditors of both spouses.</a:t>
            </a:r>
          </a:p>
          <a:p>
            <a:pPr marL="228600" indent="-228600">
              <a:buFontTx/>
              <a:buAutoNum type="arabicPeriod"/>
            </a:pPr>
            <a:r>
              <a:rPr lang="en-US" sz="900" dirty="0"/>
              <a:t>If divorce occurs, should not be subject to rules for division of property between spouses.</a:t>
            </a:r>
          </a:p>
          <a:p>
            <a:pPr marL="228600" indent="-228600">
              <a:buFontTx/>
              <a:buAutoNum type="arabicPeriod"/>
            </a:pPr>
            <a:r>
              <a:rPr lang="en-US" sz="900" dirty="0"/>
              <a:t>May be controlled by the “entrepreneurial spouse” by using a Family Limited Partnership.</a:t>
            </a:r>
          </a:p>
        </p:txBody>
      </p:sp>
      <p:sp>
        <p:nvSpPr>
          <p:cNvPr id="27" name="TextBox 51"/>
          <p:cNvSpPr txBox="1">
            <a:spLocks noChangeArrowheads="1"/>
          </p:cNvSpPr>
          <p:nvPr/>
        </p:nvSpPr>
        <p:spPr bwMode="auto">
          <a:xfrm>
            <a:off x="7239000" y="3429000"/>
            <a:ext cx="1752600" cy="1338263"/>
          </a:xfrm>
          <a:prstGeom prst="rect">
            <a:avLst/>
          </a:prstGeom>
          <a:noFill/>
          <a:ln w="9525">
            <a:noFill/>
            <a:miter lim="800000"/>
            <a:headEnd/>
            <a:tailEnd/>
          </a:ln>
        </p:spPr>
        <p:txBody>
          <a:bodyPr>
            <a:spAutoFit/>
          </a:bodyPr>
          <a:lstStyle/>
          <a:p>
            <a:pPr marL="228600" indent="-228600"/>
            <a:r>
              <a:rPr lang="en-US" sz="900" dirty="0"/>
              <a:t>1.	</a:t>
            </a:r>
            <a:r>
              <a:rPr lang="en-US" sz="900" b="1" dirty="0"/>
              <a:t>Safe from the creditors of the Grantor’s spouse.</a:t>
            </a:r>
            <a:endParaRPr lang="en-US" sz="900" dirty="0"/>
          </a:p>
          <a:p>
            <a:pPr marL="228600" indent="-228600"/>
            <a:r>
              <a:rPr lang="en-US" sz="900" dirty="0"/>
              <a:t>2.	If funded by one spouse, may benefit other spouse and children during the lifetime of both spouses.</a:t>
            </a:r>
          </a:p>
          <a:p>
            <a:pPr marL="228600" indent="-228600"/>
            <a:r>
              <a:rPr lang="en-US" sz="900" dirty="0"/>
              <a:t>3.	Otherwise can be identical to gifting trust pictured to the left.</a:t>
            </a:r>
          </a:p>
        </p:txBody>
      </p:sp>
      <p:cxnSp>
        <p:nvCxnSpPr>
          <p:cNvPr id="28" name="Straight Connector 68"/>
          <p:cNvCxnSpPr>
            <a:cxnSpLocks noChangeShapeType="1"/>
            <a:stCxn id="11" idx="4"/>
          </p:cNvCxnSpPr>
          <p:nvPr/>
        </p:nvCxnSpPr>
        <p:spPr bwMode="auto">
          <a:xfrm rot="5400000">
            <a:off x="4413250" y="3128963"/>
            <a:ext cx="468313" cy="1587"/>
          </a:xfrm>
          <a:prstGeom prst="line">
            <a:avLst/>
          </a:prstGeom>
          <a:noFill/>
          <a:ln w="9525" algn="ctr">
            <a:solidFill>
              <a:schemeClr val="tx1"/>
            </a:solidFill>
            <a:round/>
            <a:headEnd/>
            <a:tailEnd/>
          </a:ln>
        </p:spPr>
      </p:cxnSp>
      <p:cxnSp>
        <p:nvCxnSpPr>
          <p:cNvPr id="29" name="Straight Connector 70"/>
          <p:cNvCxnSpPr>
            <a:cxnSpLocks noChangeShapeType="1"/>
            <a:stCxn id="12" idx="4"/>
            <a:endCxn id="26" idx="0"/>
          </p:cNvCxnSpPr>
          <p:nvPr/>
        </p:nvCxnSpPr>
        <p:spPr bwMode="auto">
          <a:xfrm rot="5400000">
            <a:off x="6248400" y="3124200"/>
            <a:ext cx="457200" cy="0"/>
          </a:xfrm>
          <a:prstGeom prst="line">
            <a:avLst/>
          </a:prstGeom>
          <a:noFill/>
          <a:ln w="9525" algn="ctr">
            <a:solidFill>
              <a:schemeClr val="tx1"/>
            </a:solidFill>
            <a:round/>
            <a:headEnd/>
            <a:tailEnd/>
          </a:ln>
        </p:spPr>
      </p:cxnSp>
      <p:cxnSp>
        <p:nvCxnSpPr>
          <p:cNvPr id="30" name="Straight Connector 72"/>
          <p:cNvCxnSpPr>
            <a:cxnSpLocks noChangeShapeType="1"/>
            <a:stCxn id="13" idx="4"/>
          </p:cNvCxnSpPr>
          <p:nvPr/>
        </p:nvCxnSpPr>
        <p:spPr bwMode="auto">
          <a:xfrm rot="5400000">
            <a:off x="7848600" y="3124200"/>
            <a:ext cx="457200" cy="0"/>
          </a:xfrm>
          <a:prstGeom prst="line">
            <a:avLst/>
          </a:prstGeom>
          <a:noFill/>
          <a:ln w="9525" algn="ctr">
            <a:solidFill>
              <a:schemeClr val="tx1"/>
            </a:solidFill>
            <a:round/>
            <a:headEnd/>
            <a:tailEnd/>
          </a:ln>
        </p:spPr>
      </p:cxnSp>
      <p:sp>
        <p:nvSpPr>
          <p:cNvPr id="31" name="TextBox 76"/>
          <p:cNvSpPr txBox="1">
            <a:spLocks noChangeArrowheads="1"/>
          </p:cNvSpPr>
          <p:nvPr/>
        </p:nvSpPr>
        <p:spPr bwMode="auto">
          <a:xfrm>
            <a:off x="0" y="5934075"/>
            <a:ext cx="9144000" cy="923925"/>
          </a:xfrm>
          <a:prstGeom prst="rect">
            <a:avLst/>
          </a:prstGeom>
          <a:noFill/>
          <a:ln w="9525">
            <a:noFill/>
            <a:miter lim="800000"/>
            <a:headEnd/>
            <a:tailEnd/>
          </a:ln>
        </p:spPr>
        <p:txBody>
          <a:bodyPr>
            <a:spAutoFit/>
          </a:bodyPr>
          <a:lstStyle/>
          <a:p>
            <a:r>
              <a:rPr lang="en-US" dirty="0"/>
              <a:t>SEE NEXT PAGE FOR SECOND TIER PLANNING</a:t>
            </a:r>
          </a:p>
          <a:p>
            <a:r>
              <a:rPr lang="en-US" sz="1200" u="sng" dirty="0"/>
              <a:t>A COMMON SOLUTION</a:t>
            </a:r>
            <a:r>
              <a:rPr lang="en-US" sz="1200" b="1" dirty="0"/>
              <a:t> </a:t>
            </a:r>
            <a:r>
              <a:rPr lang="en-US" sz="1200" dirty="0"/>
              <a:t>- to use a limited partnership or similar mechanisms and have no assets directly in the “high risk” spouse’s trust, half to two-thirds of the assets held as tenants by the entireties, and half to two-thirds of the assets directly in the “low risk” spouse’s trust.</a:t>
            </a:r>
            <a:endParaRPr lang="en-US" sz="1200" u="sng" dirty="0"/>
          </a:p>
        </p:txBody>
      </p:sp>
      <p:sp>
        <p:nvSpPr>
          <p:cNvPr id="33" name="Slide Number Placeholder 3"/>
          <p:cNvSpPr txBox="1">
            <a:spLocks/>
          </p:cNvSpPr>
          <p:nvPr/>
        </p:nvSpPr>
        <p:spPr>
          <a:xfrm>
            <a:off x="8686800" y="6629400"/>
            <a:ext cx="45720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34" name="TextBox 33"/>
          <p:cNvSpPr txBox="1"/>
          <p:nvPr/>
        </p:nvSpPr>
        <p:spPr>
          <a:xfrm>
            <a:off x="3886200" y="6629400"/>
            <a:ext cx="4343400" cy="215444"/>
          </a:xfrm>
          <a:prstGeom prst="rect">
            <a:avLst/>
          </a:prstGeom>
          <a:noFill/>
        </p:spPr>
        <p:txBody>
          <a:bodyPr wrap="square" rtlCol="0">
            <a:spAutoFit/>
          </a:bodyPr>
          <a:lstStyle/>
          <a:p>
            <a:pPr algn="r"/>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76"/>
          <p:cNvSpPr txBox="1">
            <a:spLocks noChangeArrowheads="1"/>
          </p:cNvSpPr>
          <p:nvPr/>
        </p:nvSpPr>
        <p:spPr bwMode="auto">
          <a:xfrm>
            <a:off x="-965" y="6327735"/>
            <a:ext cx="9144000" cy="400050"/>
          </a:xfrm>
          <a:prstGeom prst="rect">
            <a:avLst/>
          </a:prstGeom>
          <a:noFill/>
          <a:ln w="9525">
            <a:noFill/>
            <a:miter lim="800000"/>
            <a:headEnd/>
            <a:tailEnd/>
          </a:ln>
        </p:spPr>
        <p:txBody>
          <a:bodyPr>
            <a:spAutoFit/>
          </a:bodyPr>
          <a:lstStyle/>
          <a:p>
            <a:r>
              <a:rPr lang="en-US" sz="1000" u="sng" dirty="0"/>
              <a:t>A COMMON SOLUTION</a:t>
            </a:r>
            <a:r>
              <a:rPr lang="en-US" sz="1000" b="1" dirty="0"/>
              <a:t> </a:t>
            </a:r>
            <a:r>
              <a:rPr lang="en-US" sz="1000" dirty="0"/>
              <a:t>- to use a limited partnership or similar mechanisms and have no assets directly in the “high risk” spouse’s trust, half to two-thirds of the assets held as tenants by the entireties, and half to two-thirds of the assets directly in the “low risk” spouse’s trust.</a:t>
            </a:r>
            <a:endParaRPr lang="en-US" sz="1000" u="sng" dirty="0"/>
          </a:p>
        </p:txBody>
      </p:sp>
      <p:sp>
        <p:nvSpPr>
          <p:cNvPr id="5" name="TextBox 5"/>
          <p:cNvSpPr txBox="1">
            <a:spLocks noChangeArrowheads="1"/>
          </p:cNvSpPr>
          <p:nvPr/>
        </p:nvSpPr>
        <p:spPr bwMode="auto">
          <a:xfrm>
            <a:off x="0" y="0"/>
            <a:ext cx="9144000" cy="1169988"/>
          </a:xfrm>
          <a:prstGeom prst="rect">
            <a:avLst/>
          </a:prstGeom>
          <a:noFill/>
          <a:ln w="9525">
            <a:noFill/>
            <a:miter lim="800000"/>
            <a:headEnd/>
            <a:tailEnd/>
          </a:ln>
        </p:spPr>
        <p:txBody>
          <a:bodyPr>
            <a:spAutoFit/>
          </a:bodyPr>
          <a:lstStyle/>
          <a:p>
            <a:pPr algn="ctr"/>
            <a:r>
              <a:rPr lang="en-US" dirty="0" smtClean="0"/>
              <a:t>Determining </a:t>
            </a:r>
            <a:r>
              <a:rPr lang="en-US" dirty="0"/>
              <a:t>Best How To Allocate Assets As Between A Married Couple</a:t>
            </a:r>
          </a:p>
          <a:p>
            <a:pPr algn="ctr"/>
            <a:r>
              <a:rPr lang="en-US" dirty="0"/>
              <a:t>Part </a:t>
            </a:r>
            <a:r>
              <a:rPr lang="en-US" dirty="0" smtClean="0"/>
              <a:t>II</a:t>
            </a:r>
            <a:endParaRPr lang="en-US" dirty="0"/>
          </a:p>
          <a:p>
            <a:pPr algn="ctr"/>
            <a:endParaRPr lang="en-US" sz="400" dirty="0"/>
          </a:p>
          <a:p>
            <a:pPr algn="just"/>
            <a:r>
              <a:rPr lang="en-US" sz="1000" u="sng" dirty="0"/>
              <a:t>Subsidiary Entity Techniques:</a:t>
            </a:r>
            <a:endParaRPr lang="en-US" sz="1000" dirty="0"/>
          </a:p>
          <a:p>
            <a:pPr algn="just">
              <a:buFontTx/>
              <a:buChar char="-"/>
            </a:pPr>
            <a:r>
              <a:rPr lang="en-US" sz="1000" dirty="0"/>
              <a:t>Limited partnerships </a:t>
            </a:r>
            <a:r>
              <a:rPr lang="en-US" sz="1000" dirty="0" smtClean="0"/>
              <a:t>and LLCs can </a:t>
            </a:r>
            <a:r>
              <a:rPr lang="en-US" sz="1000" dirty="0"/>
              <a:t>be used to facilitate discounts, for estate tax purposes, and for charging order protection.</a:t>
            </a:r>
          </a:p>
          <a:p>
            <a:pPr algn="just">
              <a:buFontTx/>
              <a:buChar char="-"/>
            </a:pPr>
            <a:r>
              <a:rPr lang="en-US" sz="1000" dirty="0"/>
              <a:t>Limited partnerships and</a:t>
            </a:r>
            <a:r>
              <a:rPr lang="en-US" sz="1000" b="1" dirty="0"/>
              <a:t> </a:t>
            </a:r>
            <a:r>
              <a:rPr lang="en-US" sz="1000" dirty="0"/>
              <a:t>LLCs can also be used to provide “firewall protection” from activities or properties owned.</a:t>
            </a:r>
          </a:p>
        </p:txBody>
      </p:sp>
      <p:sp>
        <p:nvSpPr>
          <p:cNvPr id="6" name="TextBox 5"/>
          <p:cNvSpPr txBox="1">
            <a:spLocks noChangeArrowheads="1"/>
          </p:cNvSpPr>
          <p:nvPr/>
        </p:nvSpPr>
        <p:spPr bwMode="auto">
          <a:xfrm>
            <a:off x="1218235" y="1088985"/>
            <a:ext cx="762000" cy="246063"/>
          </a:xfrm>
          <a:prstGeom prst="rect">
            <a:avLst/>
          </a:prstGeom>
          <a:noFill/>
          <a:ln w="9525">
            <a:noFill/>
            <a:miter lim="800000"/>
            <a:headEnd/>
            <a:tailEnd/>
          </a:ln>
        </p:spPr>
        <p:txBody>
          <a:bodyPr>
            <a:spAutoFit/>
          </a:bodyPr>
          <a:lstStyle/>
          <a:p>
            <a:pPr algn="ctr"/>
            <a:r>
              <a:rPr lang="en-US" sz="1000" dirty="0"/>
              <a:t>Husband</a:t>
            </a:r>
          </a:p>
        </p:txBody>
      </p:sp>
      <p:sp>
        <p:nvSpPr>
          <p:cNvPr id="7" name="TextBox 6"/>
          <p:cNvSpPr txBox="1">
            <a:spLocks noChangeArrowheads="1"/>
          </p:cNvSpPr>
          <p:nvPr/>
        </p:nvSpPr>
        <p:spPr bwMode="auto">
          <a:xfrm>
            <a:off x="4266235" y="1088985"/>
            <a:ext cx="685800" cy="246063"/>
          </a:xfrm>
          <a:prstGeom prst="rect">
            <a:avLst/>
          </a:prstGeom>
          <a:noFill/>
          <a:ln w="9525">
            <a:noFill/>
            <a:miter lim="800000"/>
            <a:headEnd/>
            <a:tailEnd/>
          </a:ln>
        </p:spPr>
        <p:txBody>
          <a:bodyPr>
            <a:spAutoFit/>
          </a:bodyPr>
          <a:lstStyle/>
          <a:p>
            <a:pPr algn="ctr"/>
            <a:r>
              <a:rPr lang="en-US" sz="1000" dirty="0"/>
              <a:t>Wife</a:t>
            </a:r>
          </a:p>
        </p:txBody>
      </p:sp>
      <p:sp>
        <p:nvSpPr>
          <p:cNvPr id="8" name="TextBox 7"/>
          <p:cNvSpPr txBox="1">
            <a:spLocks noChangeArrowheads="1"/>
          </p:cNvSpPr>
          <p:nvPr/>
        </p:nvSpPr>
        <p:spPr bwMode="auto">
          <a:xfrm>
            <a:off x="5790235" y="1088985"/>
            <a:ext cx="1219200" cy="400050"/>
          </a:xfrm>
          <a:prstGeom prst="rect">
            <a:avLst/>
          </a:prstGeom>
          <a:noFill/>
          <a:ln w="9525">
            <a:noFill/>
            <a:miter lim="800000"/>
            <a:headEnd/>
            <a:tailEnd/>
          </a:ln>
        </p:spPr>
        <p:txBody>
          <a:bodyPr>
            <a:spAutoFit/>
          </a:bodyPr>
          <a:lstStyle/>
          <a:p>
            <a:r>
              <a:rPr lang="en-US" sz="1000" dirty="0"/>
              <a:t>Trustee other than Husband or Wife</a:t>
            </a:r>
          </a:p>
        </p:txBody>
      </p:sp>
      <p:sp>
        <p:nvSpPr>
          <p:cNvPr id="9" name="TextBox 8"/>
          <p:cNvSpPr txBox="1">
            <a:spLocks noChangeArrowheads="1"/>
          </p:cNvSpPr>
          <p:nvPr/>
        </p:nvSpPr>
        <p:spPr bwMode="auto">
          <a:xfrm>
            <a:off x="7314235" y="860385"/>
            <a:ext cx="1600200" cy="554038"/>
          </a:xfrm>
          <a:prstGeom prst="rect">
            <a:avLst/>
          </a:prstGeom>
          <a:noFill/>
          <a:ln w="9525">
            <a:noFill/>
            <a:miter lim="800000"/>
            <a:headEnd/>
            <a:tailEnd/>
          </a:ln>
        </p:spPr>
        <p:txBody>
          <a:bodyPr>
            <a:spAutoFit/>
          </a:bodyPr>
          <a:lstStyle/>
          <a:p>
            <a:pPr algn="ctr"/>
            <a:r>
              <a:rPr lang="en-US" sz="1000" dirty="0"/>
              <a:t>Wife could be Trustee if Husband is sole grantor (or vice versa)</a:t>
            </a:r>
          </a:p>
        </p:txBody>
      </p:sp>
      <p:sp>
        <p:nvSpPr>
          <p:cNvPr id="10" name="Oval 9"/>
          <p:cNvSpPr/>
          <p:nvPr/>
        </p:nvSpPr>
        <p:spPr bwMode="auto">
          <a:xfrm>
            <a:off x="989635" y="1423948"/>
            <a:ext cx="1066800" cy="9144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800" b="1" dirty="0">
              <a:solidFill>
                <a:schemeClr val="tx1"/>
              </a:solidFill>
            </a:endParaRPr>
          </a:p>
          <a:p>
            <a:pPr algn="ctr">
              <a:defRPr/>
            </a:pPr>
            <a:r>
              <a:rPr lang="en-US" sz="600" b="1" dirty="0">
                <a:solidFill>
                  <a:schemeClr val="tx1"/>
                </a:solidFill>
              </a:rPr>
              <a:t>Husband’s Revocable Trust</a:t>
            </a:r>
          </a:p>
        </p:txBody>
      </p:sp>
      <p:sp>
        <p:nvSpPr>
          <p:cNvPr id="11" name="Oval 10"/>
          <p:cNvSpPr/>
          <p:nvPr/>
        </p:nvSpPr>
        <p:spPr bwMode="auto">
          <a:xfrm>
            <a:off x="4105898" y="1465223"/>
            <a:ext cx="1025525" cy="785812"/>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800" b="1" dirty="0">
              <a:solidFill>
                <a:schemeClr val="tx1"/>
              </a:solidFill>
            </a:endParaRPr>
          </a:p>
          <a:p>
            <a:pPr algn="ctr">
              <a:defRPr/>
            </a:pPr>
            <a:r>
              <a:rPr lang="en-US" sz="600" b="1" dirty="0">
                <a:solidFill>
                  <a:schemeClr val="tx1"/>
                </a:solidFill>
              </a:rPr>
              <a:t>Wife’s Revocable Trust</a:t>
            </a:r>
          </a:p>
        </p:txBody>
      </p:sp>
      <p:sp>
        <p:nvSpPr>
          <p:cNvPr id="12" name="Oval 11"/>
          <p:cNvSpPr/>
          <p:nvPr/>
        </p:nvSpPr>
        <p:spPr bwMode="auto">
          <a:xfrm>
            <a:off x="5818810" y="1495385"/>
            <a:ext cx="1154113" cy="84455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600" b="1" dirty="0">
              <a:solidFill>
                <a:schemeClr val="tx1"/>
              </a:solidFill>
            </a:endParaRPr>
          </a:p>
          <a:p>
            <a:pPr algn="ctr">
              <a:defRPr/>
            </a:pPr>
            <a:r>
              <a:rPr lang="en-US" sz="600" b="1" dirty="0">
                <a:solidFill>
                  <a:schemeClr val="tx1"/>
                </a:solidFill>
              </a:rPr>
              <a:t>Gifting Trust (Irrevocable)</a:t>
            </a:r>
          </a:p>
        </p:txBody>
      </p:sp>
      <p:sp>
        <p:nvSpPr>
          <p:cNvPr id="13" name="Oval 12"/>
          <p:cNvSpPr/>
          <p:nvPr/>
        </p:nvSpPr>
        <p:spPr bwMode="auto">
          <a:xfrm>
            <a:off x="7507910" y="1481098"/>
            <a:ext cx="1201738" cy="81915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600" b="1" dirty="0">
              <a:solidFill>
                <a:schemeClr val="tx1"/>
              </a:solidFill>
            </a:endParaRPr>
          </a:p>
          <a:p>
            <a:pPr algn="ctr">
              <a:defRPr/>
            </a:pPr>
            <a:r>
              <a:rPr lang="en-US" sz="600" b="1" dirty="0">
                <a:solidFill>
                  <a:schemeClr val="tx1"/>
                </a:solidFill>
              </a:rPr>
              <a:t>Lifetime By-Pass Trust (Irrevocable)</a:t>
            </a:r>
          </a:p>
        </p:txBody>
      </p:sp>
      <p:cxnSp>
        <p:nvCxnSpPr>
          <p:cNvPr id="14" name="Straight Connector 15"/>
          <p:cNvCxnSpPr>
            <a:cxnSpLocks noChangeShapeType="1"/>
            <a:stCxn id="10" idx="0"/>
            <a:endCxn id="6" idx="2"/>
          </p:cNvCxnSpPr>
          <p:nvPr/>
        </p:nvCxnSpPr>
        <p:spPr bwMode="auto">
          <a:xfrm rot="5400000" flipH="1" flipV="1">
            <a:off x="1516685" y="1341398"/>
            <a:ext cx="88900" cy="76200"/>
          </a:xfrm>
          <a:prstGeom prst="line">
            <a:avLst/>
          </a:prstGeom>
          <a:noFill/>
          <a:ln w="9525" algn="ctr">
            <a:solidFill>
              <a:schemeClr val="tx1"/>
            </a:solidFill>
            <a:round/>
            <a:headEnd/>
            <a:tailEnd/>
          </a:ln>
        </p:spPr>
      </p:cxnSp>
      <p:cxnSp>
        <p:nvCxnSpPr>
          <p:cNvPr id="15" name="Straight Connector 17"/>
          <p:cNvCxnSpPr>
            <a:cxnSpLocks noChangeShapeType="1"/>
            <a:stCxn id="11" idx="0"/>
            <a:endCxn id="7" idx="2"/>
          </p:cNvCxnSpPr>
          <p:nvPr/>
        </p:nvCxnSpPr>
        <p:spPr bwMode="auto">
          <a:xfrm rot="16200000" flipV="1">
            <a:off x="4548810" y="1395373"/>
            <a:ext cx="130175" cy="9525"/>
          </a:xfrm>
          <a:prstGeom prst="line">
            <a:avLst/>
          </a:prstGeom>
          <a:noFill/>
          <a:ln w="9525" algn="ctr">
            <a:solidFill>
              <a:schemeClr val="tx1"/>
            </a:solidFill>
            <a:round/>
            <a:headEnd/>
            <a:tailEnd/>
          </a:ln>
        </p:spPr>
      </p:cxnSp>
      <p:cxnSp>
        <p:nvCxnSpPr>
          <p:cNvPr id="16" name="Straight Connector 20"/>
          <p:cNvCxnSpPr>
            <a:cxnSpLocks noChangeShapeType="1"/>
            <a:stCxn id="12" idx="0"/>
            <a:endCxn id="8" idx="2"/>
          </p:cNvCxnSpPr>
          <p:nvPr/>
        </p:nvCxnSpPr>
        <p:spPr bwMode="auto">
          <a:xfrm rot="5400000" flipH="1" flipV="1">
            <a:off x="6394676" y="1490226"/>
            <a:ext cx="6350" cy="3968"/>
          </a:xfrm>
          <a:prstGeom prst="line">
            <a:avLst/>
          </a:prstGeom>
          <a:noFill/>
          <a:ln w="9525" algn="ctr">
            <a:solidFill>
              <a:schemeClr val="tx1"/>
            </a:solidFill>
            <a:round/>
            <a:headEnd/>
            <a:tailEnd/>
          </a:ln>
        </p:spPr>
      </p:cxnSp>
      <p:cxnSp>
        <p:nvCxnSpPr>
          <p:cNvPr id="17" name="Straight Connector 22"/>
          <p:cNvCxnSpPr>
            <a:cxnSpLocks noChangeShapeType="1"/>
            <a:stCxn id="13" idx="0"/>
            <a:endCxn id="9" idx="2"/>
          </p:cNvCxnSpPr>
          <p:nvPr/>
        </p:nvCxnSpPr>
        <p:spPr bwMode="auto">
          <a:xfrm rot="5400000" flipH="1" flipV="1">
            <a:off x="8078616" y="1445380"/>
            <a:ext cx="66675" cy="4762"/>
          </a:xfrm>
          <a:prstGeom prst="line">
            <a:avLst/>
          </a:prstGeom>
          <a:noFill/>
          <a:ln w="9525" algn="ctr">
            <a:solidFill>
              <a:schemeClr val="tx1"/>
            </a:solidFill>
            <a:round/>
            <a:headEnd/>
            <a:tailEnd/>
          </a:ln>
        </p:spPr>
      </p:cxnSp>
      <p:sp>
        <p:nvSpPr>
          <p:cNvPr id="18" name="TextBox 24"/>
          <p:cNvSpPr txBox="1">
            <a:spLocks noChangeArrowheads="1"/>
          </p:cNvSpPr>
          <p:nvPr/>
        </p:nvSpPr>
        <p:spPr bwMode="auto">
          <a:xfrm>
            <a:off x="2361235" y="1774785"/>
            <a:ext cx="1371600" cy="554038"/>
          </a:xfrm>
          <a:prstGeom prst="rect">
            <a:avLst/>
          </a:prstGeom>
          <a:noFill/>
          <a:ln w="9525">
            <a:noFill/>
            <a:miter lim="800000"/>
            <a:headEnd/>
            <a:tailEnd/>
          </a:ln>
        </p:spPr>
        <p:txBody>
          <a:bodyPr>
            <a:spAutoFit/>
          </a:bodyPr>
          <a:lstStyle/>
          <a:p>
            <a:pPr algn="ctr"/>
            <a:r>
              <a:rPr lang="en-US" sz="1000" dirty="0" smtClean="0"/>
              <a:t>FLORIDA TBE</a:t>
            </a:r>
            <a:endParaRPr lang="en-US" sz="1000" dirty="0"/>
          </a:p>
          <a:p>
            <a:pPr algn="ctr"/>
            <a:r>
              <a:rPr lang="en-US" sz="1000" dirty="0"/>
              <a:t>(Tenancy by the Entireties)</a:t>
            </a:r>
          </a:p>
        </p:txBody>
      </p:sp>
      <p:cxnSp>
        <p:nvCxnSpPr>
          <p:cNvPr id="19" name="Straight Connector 26"/>
          <p:cNvCxnSpPr>
            <a:cxnSpLocks noChangeShapeType="1"/>
            <a:stCxn id="6" idx="3"/>
            <a:endCxn id="18" idx="0"/>
          </p:cNvCxnSpPr>
          <p:nvPr/>
        </p:nvCxnSpPr>
        <p:spPr bwMode="auto">
          <a:xfrm>
            <a:off x="1980235" y="1212810"/>
            <a:ext cx="1066800" cy="561975"/>
          </a:xfrm>
          <a:prstGeom prst="line">
            <a:avLst/>
          </a:prstGeom>
          <a:noFill/>
          <a:ln w="9525" algn="ctr">
            <a:solidFill>
              <a:schemeClr val="tx1"/>
            </a:solidFill>
            <a:round/>
            <a:headEnd/>
            <a:tailEnd/>
          </a:ln>
        </p:spPr>
      </p:cxnSp>
      <p:cxnSp>
        <p:nvCxnSpPr>
          <p:cNvPr id="20" name="Straight Connector 28"/>
          <p:cNvCxnSpPr>
            <a:cxnSpLocks noChangeShapeType="1"/>
            <a:stCxn id="7" idx="1"/>
            <a:endCxn id="18" idx="0"/>
          </p:cNvCxnSpPr>
          <p:nvPr/>
        </p:nvCxnSpPr>
        <p:spPr bwMode="auto">
          <a:xfrm rot="10800000" flipV="1">
            <a:off x="3047035" y="1212810"/>
            <a:ext cx="1219200" cy="561975"/>
          </a:xfrm>
          <a:prstGeom prst="line">
            <a:avLst/>
          </a:prstGeom>
          <a:noFill/>
          <a:ln w="9525" algn="ctr">
            <a:solidFill>
              <a:schemeClr val="tx1"/>
            </a:solidFill>
            <a:round/>
            <a:headEnd/>
            <a:tailEnd/>
          </a:ln>
        </p:spPr>
      </p:cxnSp>
      <p:sp>
        <p:nvSpPr>
          <p:cNvPr id="21" name="TextBox 33"/>
          <p:cNvSpPr txBox="1">
            <a:spLocks noChangeArrowheads="1"/>
          </p:cNvSpPr>
          <p:nvPr/>
        </p:nvSpPr>
        <p:spPr bwMode="auto">
          <a:xfrm>
            <a:off x="-965" y="2536785"/>
            <a:ext cx="1981200" cy="1892300"/>
          </a:xfrm>
          <a:prstGeom prst="rect">
            <a:avLst/>
          </a:prstGeom>
          <a:noFill/>
          <a:ln w="9525">
            <a:noFill/>
            <a:miter lim="800000"/>
            <a:headEnd/>
            <a:tailEnd/>
          </a:ln>
        </p:spPr>
        <p:txBody>
          <a:bodyPr>
            <a:spAutoFit/>
          </a:bodyPr>
          <a:lstStyle/>
          <a:p>
            <a:pPr marL="228600" indent="-228600">
              <a:buFontTx/>
              <a:buAutoNum type="arabicPeriod"/>
            </a:pPr>
            <a:r>
              <a:rPr lang="en-US" sz="900" dirty="0"/>
              <a:t>Assets held directly by revocable trust are subject to husband’s creditor claims.</a:t>
            </a:r>
          </a:p>
          <a:p>
            <a:pPr marL="228600" indent="-228600">
              <a:buFontTx/>
              <a:buAutoNum type="arabicPeriod"/>
            </a:pPr>
            <a:r>
              <a:rPr lang="en-US" sz="900" dirty="0"/>
              <a:t>Direct ownership of limited partnership or LLC not in TBE may have charging order protection </a:t>
            </a:r>
            <a:r>
              <a:rPr lang="en-US" sz="900" b="1" dirty="0"/>
              <a:t>(meaning that if a creditor obtains a lien on the limited partnership or LLC, the husband cannot receive monies from the limited partnership or LLC without the creditor being paid).</a:t>
            </a:r>
            <a:endParaRPr lang="en-US" sz="900" dirty="0"/>
          </a:p>
        </p:txBody>
      </p:sp>
      <p:sp>
        <p:nvSpPr>
          <p:cNvPr id="22" name="TextBox 34"/>
          <p:cNvSpPr txBox="1">
            <a:spLocks noChangeArrowheads="1"/>
          </p:cNvSpPr>
          <p:nvPr/>
        </p:nvSpPr>
        <p:spPr bwMode="auto">
          <a:xfrm>
            <a:off x="1884985" y="2519323"/>
            <a:ext cx="1981200" cy="1892826"/>
          </a:xfrm>
          <a:prstGeom prst="rect">
            <a:avLst/>
          </a:prstGeom>
          <a:noFill/>
          <a:ln w="9525">
            <a:noFill/>
            <a:miter lim="800000"/>
            <a:headEnd/>
            <a:tailEnd/>
          </a:ln>
        </p:spPr>
        <p:txBody>
          <a:bodyPr>
            <a:spAutoFit/>
          </a:bodyPr>
          <a:lstStyle/>
          <a:p>
            <a:pPr marL="228600" indent="-228600">
              <a:buFontTx/>
              <a:buAutoNum type="arabicPeriod"/>
            </a:pPr>
            <a:r>
              <a:rPr lang="en-US" sz="900" dirty="0"/>
              <a:t>Only exposed to creditors if </a:t>
            </a:r>
            <a:r>
              <a:rPr lang="en-US" sz="900" b="1" dirty="0"/>
              <a:t>both spouses owe the </a:t>
            </a:r>
            <a:r>
              <a:rPr lang="en-US" sz="900" b="1" dirty="0" smtClean="0"/>
              <a:t>creditor, </a:t>
            </a:r>
            <a:r>
              <a:rPr lang="en-US" sz="900" b="1" dirty="0"/>
              <a:t>if one spouse dies and the surviving spouse has a creditor, the spouses divorce, or state law or the state of residence changes.  </a:t>
            </a:r>
          </a:p>
          <a:p>
            <a:pPr marL="228600" indent="-228600"/>
            <a:r>
              <a:rPr lang="en-US" sz="900" dirty="0"/>
              <a:t>2.	On death of one spouse, surviving spouse may disclaim up to ½ (if no creditor is pursuing the </a:t>
            </a:r>
            <a:r>
              <a:rPr lang="en-US" sz="900" b="1" dirty="0"/>
              <a:t>deceased</a:t>
            </a:r>
            <a:r>
              <a:rPr lang="en-US" sz="900" dirty="0"/>
              <a:t> spouse) to fund By-Pass Trust on first death.</a:t>
            </a:r>
          </a:p>
        </p:txBody>
      </p:sp>
      <p:cxnSp>
        <p:nvCxnSpPr>
          <p:cNvPr id="23" name="Straight Connector 36"/>
          <p:cNvCxnSpPr>
            <a:cxnSpLocks noChangeShapeType="1"/>
            <a:endCxn id="10" idx="3"/>
          </p:cNvCxnSpPr>
          <p:nvPr/>
        </p:nvCxnSpPr>
        <p:spPr bwMode="auto">
          <a:xfrm flipV="1">
            <a:off x="761037" y="2204437"/>
            <a:ext cx="384827" cy="332348"/>
          </a:xfrm>
          <a:prstGeom prst="line">
            <a:avLst/>
          </a:prstGeom>
          <a:noFill/>
          <a:ln w="9525" algn="ctr">
            <a:solidFill>
              <a:schemeClr val="tx1"/>
            </a:solidFill>
            <a:round/>
            <a:headEnd/>
            <a:tailEnd/>
          </a:ln>
        </p:spPr>
      </p:cxnSp>
      <p:cxnSp>
        <p:nvCxnSpPr>
          <p:cNvPr id="24" name="Straight Connector 38"/>
          <p:cNvCxnSpPr>
            <a:cxnSpLocks noChangeShapeType="1"/>
            <a:endCxn id="18" idx="2"/>
          </p:cNvCxnSpPr>
          <p:nvPr/>
        </p:nvCxnSpPr>
        <p:spPr bwMode="auto">
          <a:xfrm rot="5400000" flipH="1" flipV="1">
            <a:off x="2981154" y="2394704"/>
            <a:ext cx="131762" cy="0"/>
          </a:xfrm>
          <a:prstGeom prst="line">
            <a:avLst/>
          </a:prstGeom>
          <a:noFill/>
          <a:ln w="9525" algn="ctr">
            <a:solidFill>
              <a:schemeClr val="tx1"/>
            </a:solidFill>
            <a:round/>
            <a:headEnd/>
            <a:tailEnd/>
          </a:ln>
        </p:spPr>
      </p:cxnSp>
      <p:sp>
        <p:nvSpPr>
          <p:cNvPr id="25" name="TextBox 49"/>
          <p:cNvSpPr txBox="1">
            <a:spLocks noChangeArrowheads="1"/>
          </p:cNvSpPr>
          <p:nvPr/>
        </p:nvSpPr>
        <p:spPr bwMode="auto">
          <a:xfrm>
            <a:off x="3686798" y="2551073"/>
            <a:ext cx="2057400" cy="1616075"/>
          </a:xfrm>
          <a:prstGeom prst="rect">
            <a:avLst/>
          </a:prstGeom>
          <a:noFill/>
          <a:ln w="9525">
            <a:noFill/>
            <a:miter lim="800000"/>
            <a:headEnd/>
            <a:tailEnd/>
          </a:ln>
        </p:spPr>
        <p:txBody>
          <a:bodyPr>
            <a:spAutoFit/>
          </a:bodyPr>
          <a:lstStyle/>
          <a:p>
            <a:pPr marL="228600" indent="-228600">
              <a:buFontTx/>
              <a:buAutoNum type="arabicPeriod"/>
            </a:pPr>
            <a:r>
              <a:rPr lang="en-US" sz="900" dirty="0"/>
              <a:t>Safe from creditors of husband but exposed to creditors of wife (Maintain large umbrella liability insurance coverage to protect these assets.)</a:t>
            </a:r>
          </a:p>
          <a:p>
            <a:pPr marL="228600" indent="-228600">
              <a:buFontTx/>
              <a:buAutoNum type="arabicPeriod"/>
            </a:pPr>
            <a:r>
              <a:rPr lang="en-US" sz="900" dirty="0"/>
              <a:t>On wife’s death, can be held </a:t>
            </a:r>
            <a:r>
              <a:rPr lang="en-US" sz="900" b="1" dirty="0"/>
              <a:t>under a protective trust, which will</a:t>
            </a:r>
            <a:r>
              <a:rPr lang="en-US" sz="900" dirty="0"/>
              <a:t> continue to be safe from creditors of </a:t>
            </a:r>
            <a:r>
              <a:rPr lang="en-US" sz="900" dirty="0" smtClean="0"/>
              <a:t>husband, </a:t>
            </a:r>
            <a:r>
              <a:rPr lang="en-US" sz="900" dirty="0"/>
              <a:t>subsequent </a:t>
            </a:r>
            <a:r>
              <a:rPr lang="en-US" sz="900" dirty="0" smtClean="0"/>
              <a:t>spouses, </a:t>
            </a:r>
            <a:r>
              <a:rPr lang="en-US" sz="900" dirty="0"/>
              <a:t>and “future new </a:t>
            </a:r>
            <a:r>
              <a:rPr lang="en-US" sz="900" dirty="0" smtClean="0"/>
              <a:t>family.”</a:t>
            </a:r>
            <a:endParaRPr lang="en-US" sz="900" dirty="0"/>
          </a:p>
        </p:txBody>
      </p:sp>
      <p:sp>
        <p:nvSpPr>
          <p:cNvPr id="26" name="TextBox 50"/>
          <p:cNvSpPr txBox="1">
            <a:spLocks noChangeArrowheads="1"/>
          </p:cNvSpPr>
          <p:nvPr/>
        </p:nvSpPr>
        <p:spPr bwMode="auto">
          <a:xfrm>
            <a:off x="5672760" y="2566948"/>
            <a:ext cx="1524000" cy="1754187"/>
          </a:xfrm>
          <a:prstGeom prst="rect">
            <a:avLst/>
          </a:prstGeom>
          <a:noFill/>
          <a:ln w="9525">
            <a:noFill/>
            <a:miter lim="800000"/>
            <a:headEnd/>
            <a:tailEnd/>
          </a:ln>
        </p:spPr>
        <p:txBody>
          <a:bodyPr>
            <a:spAutoFit/>
          </a:bodyPr>
          <a:lstStyle/>
          <a:p>
            <a:pPr marL="228600" indent="-228600">
              <a:buFontTx/>
              <a:buAutoNum type="arabicPeriod"/>
            </a:pPr>
            <a:r>
              <a:rPr lang="en-US" sz="900" dirty="0"/>
              <a:t>Safe from creditors of both spouses.</a:t>
            </a:r>
          </a:p>
          <a:p>
            <a:pPr marL="228600" indent="-228600">
              <a:buFontTx/>
              <a:buAutoNum type="arabicPeriod"/>
            </a:pPr>
            <a:r>
              <a:rPr lang="en-US" sz="900" dirty="0"/>
              <a:t>If divorce occurs, should not be subject to rules for division of property between spouses.</a:t>
            </a:r>
          </a:p>
          <a:p>
            <a:pPr marL="228600" indent="-228600">
              <a:buFontTx/>
              <a:buAutoNum type="arabicPeriod"/>
            </a:pPr>
            <a:r>
              <a:rPr lang="en-US" sz="900" dirty="0"/>
              <a:t>May be controlled by the “entrepreneurial spouse” by using a Family Limited Partnership.</a:t>
            </a:r>
          </a:p>
        </p:txBody>
      </p:sp>
      <p:sp>
        <p:nvSpPr>
          <p:cNvPr id="27" name="TextBox 51"/>
          <p:cNvSpPr txBox="1">
            <a:spLocks noChangeArrowheads="1"/>
          </p:cNvSpPr>
          <p:nvPr/>
        </p:nvSpPr>
        <p:spPr bwMode="auto">
          <a:xfrm>
            <a:off x="7218985" y="2603460"/>
            <a:ext cx="1752600" cy="1338263"/>
          </a:xfrm>
          <a:prstGeom prst="rect">
            <a:avLst/>
          </a:prstGeom>
          <a:noFill/>
          <a:ln w="9525">
            <a:noFill/>
            <a:miter lim="800000"/>
            <a:headEnd/>
            <a:tailEnd/>
          </a:ln>
        </p:spPr>
        <p:txBody>
          <a:bodyPr>
            <a:spAutoFit/>
          </a:bodyPr>
          <a:lstStyle/>
          <a:p>
            <a:pPr marL="228600" indent="-228600"/>
            <a:r>
              <a:rPr lang="en-US" sz="900" dirty="0"/>
              <a:t>1.	</a:t>
            </a:r>
            <a:r>
              <a:rPr lang="en-US" sz="900" b="1" dirty="0"/>
              <a:t>Safe from the creditors of the Grantor’s spouse.</a:t>
            </a:r>
            <a:endParaRPr lang="en-US" sz="900" dirty="0"/>
          </a:p>
          <a:p>
            <a:pPr marL="228600" indent="-228600"/>
            <a:r>
              <a:rPr lang="en-US" sz="900" dirty="0"/>
              <a:t>2.	If funded by one spouse, may benefit other spouse and children during the lifetime of both spouses.</a:t>
            </a:r>
          </a:p>
          <a:p>
            <a:pPr marL="228600" indent="-228600"/>
            <a:r>
              <a:rPr lang="en-US" sz="900" dirty="0"/>
              <a:t>3.	Otherwise can be identical to gifting trust pictured to the left.</a:t>
            </a:r>
          </a:p>
        </p:txBody>
      </p:sp>
      <p:cxnSp>
        <p:nvCxnSpPr>
          <p:cNvPr id="28" name="Straight Connector 68"/>
          <p:cNvCxnSpPr>
            <a:cxnSpLocks noChangeShapeType="1"/>
            <a:stCxn id="11" idx="4"/>
          </p:cNvCxnSpPr>
          <p:nvPr/>
        </p:nvCxnSpPr>
        <p:spPr bwMode="auto">
          <a:xfrm rot="16200000" flipH="1">
            <a:off x="4474198" y="2395497"/>
            <a:ext cx="306388" cy="17463"/>
          </a:xfrm>
          <a:prstGeom prst="line">
            <a:avLst/>
          </a:prstGeom>
          <a:noFill/>
          <a:ln w="9525" algn="ctr">
            <a:solidFill>
              <a:schemeClr val="tx1"/>
            </a:solidFill>
            <a:round/>
            <a:headEnd/>
            <a:tailEnd/>
          </a:ln>
        </p:spPr>
      </p:cxnSp>
      <p:cxnSp>
        <p:nvCxnSpPr>
          <p:cNvPr id="29" name="Straight Connector 70"/>
          <p:cNvCxnSpPr>
            <a:cxnSpLocks noChangeShapeType="1"/>
            <a:stCxn id="12" idx="4"/>
            <a:endCxn id="26" idx="0"/>
          </p:cNvCxnSpPr>
          <p:nvPr/>
        </p:nvCxnSpPr>
        <p:spPr bwMode="auto">
          <a:xfrm rot="16200000" flipH="1">
            <a:off x="6302203" y="2434392"/>
            <a:ext cx="227013" cy="38100"/>
          </a:xfrm>
          <a:prstGeom prst="line">
            <a:avLst/>
          </a:prstGeom>
          <a:noFill/>
          <a:ln w="9525" algn="ctr">
            <a:solidFill>
              <a:schemeClr val="tx1"/>
            </a:solidFill>
            <a:round/>
            <a:headEnd/>
            <a:tailEnd/>
          </a:ln>
        </p:spPr>
      </p:cxnSp>
      <p:cxnSp>
        <p:nvCxnSpPr>
          <p:cNvPr id="30" name="Straight Connector 72"/>
          <p:cNvCxnSpPr>
            <a:cxnSpLocks noChangeShapeType="1"/>
            <a:stCxn id="13" idx="4"/>
            <a:endCxn id="27" idx="0"/>
          </p:cNvCxnSpPr>
          <p:nvPr/>
        </p:nvCxnSpPr>
        <p:spPr bwMode="auto">
          <a:xfrm rot="5400000">
            <a:off x="7950823" y="2444710"/>
            <a:ext cx="303212" cy="14288"/>
          </a:xfrm>
          <a:prstGeom prst="line">
            <a:avLst/>
          </a:prstGeom>
          <a:noFill/>
          <a:ln w="9525" algn="ctr">
            <a:solidFill>
              <a:schemeClr val="tx1"/>
            </a:solidFill>
            <a:round/>
            <a:headEnd/>
            <a:tailEnd/>
          </a:ln>
        </p:spPr>
      </p:cxnSp>
      <p:cxnSp>
        <p:nvCxnSpPr>
          <p:cNvPr id="31" name="Straight Connector 112"/>
          <p:cNvCxnSpPr>
            <a:cxnSpLocks noChangeShapeType="1"/>
          </p:cNvCxnSpPr>
          <p:nvPr/>
        </p:nvCxnSpPr>
        <p:spPr bwMode="auto">
          <a:xfrm>
            <a:off x="92698" y="4594185"/>
            <a:ext cx="9067800" cy="0"/>
          </a:xfrm>
          <a:prstGeom prst="line">
            <a:avLst/>
          </a:prstGeom>
          <a:noFill/>
          <a:ln w="28575" algn="ctr">
            <a:solidFill>
              <a:schemeClr val="tx1"/>
            </a:solidFill>
            <a:round/>
            <a:headEnd/>
            <a:tailEnd/>
          </a:ln>
        </p:spPr>
      </p:cxnSp>
      <p:sp>
        <p:nvSpPr>
          <p:cNvPr id="32" name="Oval 31"/>
          <p:cNvSpPr/>
          <p:nvPr/>
        </p:nvSpPr>
        <p:spPr bwMode="auto">
          <a:xfrm>
            <a:off x="1142035" y="4898985"/>
            <a:ext cx="1025525" cy="785813"/>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1000" b="1" dirty="0">
              <a:solidFill>
                <a:schemeClr val="tx1"/>
              </a:solidFill>
            </a:endParaRPr>
          </a:p>
          <a:p>
            <a:pPr algn="ctr">
              <a:defRPr/>
            </a:pPr>
            <a:r>
              <a:rPr lang="en-US" sz="800" b="1" dirty="0">
                <a:solidFill>
                  <a:schemeClr val="tx1"/>
                </a:solidFill>
              </a:rPr>
              <a:t>FLP</a:t>
            </a:r>
          </a:p>
        </p:txBody>
      </p:sp>
      <p:sp>
        <p:nvSpPr>
          <p:cNvPr id="33" name="Oval 32"/>
          <p:cNvSpPr/>
          <p:nvPr/>
        </p:nvSpPr>
        <p:spPr bwMode="auto">
          <a:xfrm>
            <a:off x="3428035" y="4898985"/>
            <a:ext cx="1025525" cy="785813"/>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1000" b="1" dirty="0">
              <a:solidFill>
                <a:schemeClr val="tx1"/>
              </a:solidFill>
            </a:endParaRPr>
          </a:p>
          <a:p>
            <a:pPr algn="ctr">
              <a:defRPr/>
            </a:pPr>
            <a:r>
              <a:rPr lang="en-US" sz="800" b="1" dirty="0">
                <a:solidFill>
                  <a:schemeClr val="tx1"/>
                </a:solidFill>
              </a:rPr>
              <a:t>FLP</a:t>
            </a:r>
          </a:p>
        </p:txBody>
      </p:sp>
      <p:sp>
        <p:nvSpPr>
          <p:cNvPr id="34" name="Oval 33"/>
          <p:cNvSpPr/>
          <p:nvPr/>
        </p:nvSpPr>
        <p:spPr bwMode="auto">
          <a:xfrm>
            <a:off x="5256835" y="5203785"/>
            <a:ext cx="1025525" cy="785813"/>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1000" b="1" dirty="0">
              <a:solidFill>
                <a:schemeClr val="tx1"/>
              </a:solidFill>
            </a:endParaRPr>
          </a:p>
          <a:p>
            <a:pPr algn="ctr">
              <a:defRPr/>
            </a:pPr>
            <a:r>
              <a:rPr lang="en-US" sz="800" b="1" dirty="0">
                <a:solidFill>
                  <a:schemeClr val="tx1"/>
                </a:solidFill>
              </a:rPr>
              <a:t>FIREWALL LLC</a:t>
            </a:r>
          </a:p>
        </p:txBody>
      </p:sp>
      <p:sp>
        <p:nvSpPr>
          <p:cNvPr id="35" name="Oval 34"/>
          <p:cNvSpPr/>
          <p:nvPr/>
        </p:nvSpPr>
        <p:spPr bwMode="auto">
          <a:xfrm>
            <a:off x="7771435" y="4898985"/>
            <a:ext cx="1025525" cy="785813"/>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endParaRPr lang="en-US" sz="1000" b="1" dirty="0">
              <a:solidFill>
                <a:schemeClr val="tx1"/>
              </a:solidFill>
            </a:endParaRPr>
          </a:p>
          <a:p>
            <a:pPr algn="ctr">
              <a:defRPr/>
            </a:pPr>
            <a:r>
              <a:rPr lang="en-US" sz="800" b="1" dirty="0">
                <a:solidFill>
                  <a:schemeClr val="tx1"/>
                </a:solidFill>
              </a:rPr>
              <a:t>LLC</a:t>
            </a:r>
          </a:p>
        </p:txBody>
      </p:sp>
      <p:cxnSp>
        <p:nvCxnSpPr>
          <p:cNvPr id="36" name="Straight Connector 118"/>
          <p:cNvCxnSpPr>
            <a:cxnSpLocks noChangeShapeType="1"/>
            <a:stCxn id="13" idx="4"/>
            <a:endCxn id="35" idx="0"/>
          </p:cNvCxnSpPr>
          <p:nvPr/>
        </p:nvCxnSpPr>
        <p:spPr bwMode="auto">
          <a:xfrm rot="16200000" flipH="1">
            <a:off x="6897517" y="3512304"/>
            <a:ext cx="2598737" cy="174625"/>
          </a:xfrm>
          <a:prstGeom prst="line">
            <a:avLst/>
          </a:prstGeom>
          <a:noFill/>
          <a:ln w="9525" algn="ctr">
            <a:solidFill>
              <a:schemeClr val="tx1"/>
            </a:solidFill>
            <a:round/>
            <a:headEnd/>
            <a:tailEnd/>
          </a:ln>
        </p:spPr>
      </p:cxnSp>
      <p:sp>
        <p:nvSpPr>
          <p:cNvPr id="37" name="TextBox 119"/>
          <p:cNvSpPr txBox="1">
            <a:spLocks noChangeArrowheads="1"/>
          </p:cNvSpPr>
          <p:nvPr/>
        </p:nvSpPr>
        <p:spPr bwMode="auto">
          <a:xfrm>
            <a:off x="7085635" y="4670385"/>
            <a:ext cx="762000" cy="369332"/>
          </a:xfrm>
          <a:prstGeom prst="rect">
            <a:avLst/>
          </a:prstGeom>
          <a:noFill/>
          <a:ln w="9525">
            <a:noFill/>
            <a:miter lim="800000"/>
            <a:headEnd/>
            <a:tailEnd/>
          </a:ln>
        </p:spPr>
        <p:txBody>
          <a:bodyPr>
            <a:spAutoFit/>
          </a:bodyPr>
          <a:lstStyle/>
          <a:p>
            <a:pPr algn="ctr"/>
            <a:r>
              <a:rPr lang="en-US" sz="900" dirty="0"/>
              <a:t>Husband, Manager</a:t>
            </a:r>
          </a:p>
        </p:txBody>
      </p:sp>
      <p:sp>
        <p:nvSpPr>
          <p:cNvPr id="38" name="TextBox 120"/>
          <p:cNvSpPr txBox="1">
            <a:spLocks noChangeArrowheads="1"/>
          </p:cNvSpPr>
          <p:nvPr/>
        </p:nvSpPr>
        <p:spPr bwMode="auto">
          <a:xfrm>
            <a:off x="8228635" y="4594185"/>
            <a:ext cx="762000" cy="246063"/>
          </a:xfrm>
          <a:prstGeom prst="rect">
            <a:avLst/>
          </a:prstGeom>
          <a:noFill/>
          <a:ln w="9525">
            <a:noFill/>
            <a:miter lim="800000"/>
            <a:headEnd/>
            <a:tailEnd/>
          </a:ln>
        </p:spPr>
        <p:txBody>
          <a:bodyPr>
            <a:spAutoFit/>
          </a:bodyPr>
          <a:lstStyle/>
          <a:p>
            <a:pPr algn="ctr"/>
            <a:r>
              <a:rPr lang="en-US" sz="1000" dirty="0"/>
              <a:t>100%</a:t>
            </a:r>
          </a:p>
        </p:txBody>
      </p:sp>
      <p:sp>
        <p:nvSpPr>
          <p:cNvPr id="39" name="TextBox 121"/>
          <p:cNvSpPr txBox="1">
            <a:spLocks noChangeArrowheads="1"/>
          </p:cNvSpPr>
          <p:nvPr/>
        </p:nvSpPr>
        <p:spPr bwMode="auto">
          <a:xfrm>
            <a:off x="7619035" y="5737185"/>
            <a:ext cx="1295400" cy="400050"/>
          </a:xfrm>
          <a:prstGeom prst="rect">
            <a:avLst/>
          </a:prstGeom>
          <a:noFill/>
          <a:ln w="9525">
            <a:noFill/>
            <a:miter lim="800000"/>
            <a:headEnd/>
            <a:tailEnd/>
          </a:ln>
        </p:spPr>
        <p:txBody>
          <a:bodyPr>
            <a:spAutoFit/>
          </a:bodyPr>
          <a:lstStyle/>
          <a:p>
            <a:pPr algn="ctr"/>
            <a:r>
              <a:rPr lang="en-US" sz="1000" dirty="0"/>
              <a:t>Leveraged Investment</a:t>
            </a:r>
          </a:p>
        </p:txBody>
      </p:sp>
      <p:cxnSp>
        <p:nvCxnSpPr>
          <p:cNvPr id="40" name="Straight Connector 123"/>
          <p:cNvCxnSpPr>
            <a:cxnSpLocks noChangeShapeType="1"/>
            <a:stCxn id="35" idx="2"/>
            <a:endCxn id="37" idx="2"/>
          </p:cNvCxnSpPr>
          <p:nvPr/>
        </p:nvCxnSpPr>
        <p:spPr bwMode="auto">
          <a:xfrm flipH="1" flipV="1">
            <a:off x="7466635" y="5039717"/>
            <a:ext cx="304800" cy="252175"/>
          </a:xfrm>
          <a:prstGeom prst="line">
            <a:avLst/>
          </a:prstGeom>
          <a:noFill/>
          <a:ln w="9525" algn="ctr">
            <a:solidFill>
              <a:schemeClr val="tx1"/>
            </a:solidFill>
            <a:prstDash val="sysDash"/>
            <a:round/>
            <a:headEnd/>
            <a:tailEnd/>
          </a:ln>
        </p:spPr>
      </p:cxnSp>
      <p:sp>
        <p:nvSpPr>
          <p:cNvPr id="41" name="TextBox 124"/>
          <p:cNvSpPr txBox="1">
            <a:spLocks noChangeArrowheads="1"/>
          </p:cNvSpPr>
          <p:nvPr/>
        </p:nvSpPr>
        <p:spPr bwMode="auto">
          <a:xfrm>
            <a:off x="5104435" y="6041985"/>
            <a:ext cx="1295400" cy="246063"/>
          </a:xfrm>
          <a:prstGeom prst="rect">
            <a:avLst/>
          </a:prstGeom>
          <a:noFill/>
          <a:ln w="9525">
            <a:noFill/>
            <a:miter lim="800000"/>
            <a:headEnd/>
            <a:tailEnd/>
          </a:ln>
        </p:spPr>
        <p:txBody>
          <a:bodyPr>
            <a:spAutoFit/>
          </a:bodyPr>
          <a:lstStyle/>
          <a:p>
            <a:pPr algn="ctr"/>
            <a:r>
              <a:rPr lang="en-US" sz="1000" dirty="0"/>
              <a:t>Property or activity</a:t>
            </a:r>
          </a:p>
        </p:txBody>
      </p:sp>
      <p:cxnSp>
        <p:nvCxnSpPr>
          <p:cNvPr id="42" name="Straight Connector 126"/>
          <p:cNvCxnSpPr>
            <a:cxnSpLocks noChangeShapeType="1"/>
            <a:stCxn id="33" idx="6"/>
            <a:endCxn id="34" idx="2"/>
          </p:cNvCxnSpPr>
          <p:nvPr/>
        </p:nvCxnSpPr>
        <p:spPr bwMode="auto">
          <a:xfrm>
            <a:off x="4453560" y="5291098"/>
            <a:ext cx="803275" cy="304800"/>
          </a:xfrm>
          <a:prstGeom prst="line">
            <a:avLst/>
          </a:prstGeom>
          <a:noFill/>
          <a:ln w="9525" algn="ctr">
            <a:solidFill>
              <a:schemeClr val="tx1"/>
            </a:solidFill>
            <a:round/>
            <a:headEnd/>
            <a:tailEnd/>
          </a:ln>
        </p:spPr>
      </p:cxnSp>
      <p:cxnSp>
        <p:nvCxnSpPr>
          <p:cNvPr id="43" name="Straight Connector 128"/>
          <p:cNvCxnSpPr>
            <a:cxnSpLocks noChangeShapeType="1"/>
            <a:stCxn id="12" idx="4"/>
            <a:endCxn id="33" idx="7"/>
          </p:cNvCxnSpPr>
          <p:nvPr/>
        </p:nvCxnSpPr>
        <p:spPr bwMode="auto">
          <a:xfrm rot="5400000">
            <a:off x="4013029" y="2629654"/>
            <a:ext cx="2673350" cy="2093912"/>
          </a:xfrm>
          <a:prstGeom prst="line">
            <a:avLst/>
          </a:prstGeom>
          <a:noFill/>
          <a:ln w="9525" algn="ctr">
            <a:solidFill>
              <a:schemeClr val="tx1"/>
            </a:solidFill>
            <a:round/>
            <a:headEnd/>
            <a:tailEnd/>
          </a:ln>
        </p:spPr>
      </p:cxnSp>
      <p:cxnSp>
        <p:nvCxnSpPr>
          <p:cNvPr id="44" name="Straight Connector 130"/>
          <p:cNvCxnSpPr>
            <a:cxnSpLocks noChangeShapeType="1"/>
            <a:stCxn id="11" idx="4"/>
            <a:endCxn id="33" idx="0"/>
          </p:cNvCxnSpPr>
          <p:nvPr/>
        </p:nvCxnSpPr>
        <p:spPr bwMode="auto">
          <a:xfrm rot="5400000">
            <a:off x="2955754" y="3236079"/>
            <a:ext cx="2647950" cy="677862"/>
          </a:xfrm>
          <a:prstGeom prst="line">
            <a:avLst/>
          </a:prstGeom>
          <a:noFill/>
          <a:ln w="9525" algn="ctr">
            <a:solidFill>
              <a:schemeClr val="tx1"/>
            </a:solidFill>
            <a:round/>
            <a:headEnd/>
            <a:tailEnd/>
          </a:ln>
        </p:spPr>
      </p:cxnSp>
      <p:cxnSp>
        <p:nvCxnSpPr>
          <p:cNvPr id="45" name="Straight Connector 132"/>
          <p:cNvCxnSpPr>
            <a:cxnSpLocks noChangeShapeType="1"/>
            <a:stCxn id="18" idx="2"/>
            <a:endCxn id="33" idx="1"/>
          </p:cNvCxnSpPr>
          <p:nvPr/>
        </p:nvCxnSpPr>
        <p:spPr bwMode="auto">
          <a:xfrm rot="16200000" flipH="1">
            <a:off x="1970711" y="3405147"/>
            <a:ext cx="2684462" cy="531813"/>
          </a:xfrm>
          <a:prstGeom prst="line">
            <a:avLst/>
          </a:prstGeom>
          <a:noFill/>
          <a:ln w="9525" algn="ctr">
            <a:solidFill>
              <a:schemeClr val="tx1"/>
            </a:solidFill>
            <a:round/>
            <a:headEnd/>
            <a:tailEnd/>
          </a:ln>
        </p:spPr>
      </p:cxnSp>
      <p:cxnSp>
        <p:nvCxnSpPr>
          <p:cNvPr id="46" name="Straight Connector 134"/>
          <p:cNvCxnSpPr>
            <a:cxnSpLocks noChangeShapeType="1"/>
            <a:stCxn id="12" idx="4"/>
            <a:endCxn id="32" idx="0"/>
          </p:cNvCxnSpPr>
          <p:nvPr/>
        </p:nvCxnSpPr>
        <p:spPr bwMode="auto">
          <a:xfrm rot="5400000">
            <a:off x="2746204" y="1248529"/>
            <a:ext cx="2559050" cy="4741862"/>
          </a:xfrm>
          <a:prstGeom prst="line">
            <a:avLst/>
          </a:prstGeom>
          <a:noFill/>
          <a:ln w="9525" algn="ctr">
            <a:solidFill>
              <a:schemeClr val="tx1"/>
            </a:solidFill>
            <a:round/>
            <a:headEnd/>
            <a:tailEnd/>
          </a:ln>
        </p:spPr>
      </p:cxnSp>
      <p:cxnSp>
        <p:nvCxnSpPr>
          <p:cNvPr id="47" name="Straight Connector 136"/>
          <p:cNvCxnSpPr>
            <a:cxnSpLocks noChangeShapeType="1"/>
            <a:stCxn id="18" idx="2"/>
            <a:endCxn id="32" idx="0"/>
          </p:cNvCxnSpPr>
          <p:nvPr/>
        </p:nvCxnSpPr>
        <p:spPr bwMode="auto">
          <a:xfrm rot="5400000">
            <a:off x="1065836" y="2917785"/>
            <a:ext cx="2570162" cy="1392237"/>
          </a:xfrm>
          <a:prstGeom prst="line">
            <a:avLst/>
          </a:prstGeom>
          <a:noFill/>
          <a:ln w="9525" algn="ctr">
            <a:solidFill>
              <a:schemeClr val="tx1"/>
            </a:solidFill>
            <a:round/>
            <a:headEnd/>
            <a:tailEnd/>
          </a:ln>
        </p:spPr>
      </p:cxnSp>
      <p:sp>
        <p:nvSpPr>
          <p:cNvPr id="48" name="TextBox 143"/>
          <p:cNvSpPr txBox="1">
            <a:spLocks noChangeArrowheads="1"/>
          </p:cNvSpPr>
          <p:nvPr/>
        </p:nvSpPr>
        <p:spPr bwMode="auto">
          <a:xfrm>
            <a:off x="1154735" y="4632285"/>
            <a:ext cx="762000" cy="247650"/>
          </a:xfrm>
          <a:prstGeom prst="rect">
            <a:avLst/>
          </a:prstGeom>
          <a:noFill/>
          <a:ln w="9525">
            <a:noFill/>
            <a:miter lim="800000"/>
            <a:headEnd/>
            <a:tailEnd/>
          </a:ln>
        </p:spPr>
        <p:txBody>
          <a:bodyPr>
            <a:spAutoFit/>
          </a:bodyPr>
          <a:lstStyle/>
          <a:p>
            <a:pPr algn="ctr"/>
            <a:r>
              <a:rPr lang="en-US" sz="1000" dirty="0"/>
              <a:t>97%</a:t>
            </a:r>
          </a:p>
        </p:txBody>
      </p:sp>
      <p:sp>
        <p:nvSpPr>
          <p:cNvPr id="49" name="TextBox 144"/>
          <p:cNvSpPr txBox="1">
            <a:spLocks noChangeArrowheads="1"/>
          </p:cNvSpPr>
          <p:nvPr/>
        </p:nvSpPr>
        <p:spPr bwMode="auto">
          <a:xfrm>
            <a:off x="1980235" y="4670385"/>
            <a:ext cx="762000" cy="246063"/>
          </a:xfrm>
          <a:prstGeom prst="rect">
            <a:avLst/>
          </a:prstGeom>
          <a:noFill/>
          <a:ln w="9525">
            <a:noFill/>
            <a:miter lim="800000"/>
            <a:headEnd/>
            <a:tailEnd/>
          </a:ln>
        </p:spPr>
        <p:txBody>
          <a:bodyPr>
            <a:spAutoFit/>
          </a:bodyPr>
          <a:lstStyle/>
          <a:p>
            <a:pPr algn="ctr"/>
            <a:r>
              <a:rPr lang="en-US" sz="1000" dirty="0"/>
              <a:t>3%</a:t>
            </a:r>
          </a:p>
        </p:txBody>
      </p:sp>
      <p:sp>
        <p:nvSpPr>
          <p:cNvPr id="50" name="TextBox 145"/>
          <p:cNvSpPr txBox="1">
            <a:spLocks noChangeArrowheads="1"/>
          </p:cNvSpPr>
          <p:nvPr/>
        </p:nvSpPr>
        <p:spPr bwMode="auto">
          <a:xfrm>
            <a:off x="2970835" y="4670385"/>
            <a:ext cx="762000" cy="246063"/>
          </a:xfrm>
          <a:prstGeom prst="rect">
            <a:avLst/>
          </a:prstGeom>
          <a:noFill/>
          <a:ln w="9525">
            <a:noFill/>
            <a:miter lim="800000"/>
            <a:headEnd/>
            <a:tailEnd/>
          </a:ln>
        </p:spPr>
        <p:txBody>
          <a:bodyPr>
            <a:spAutoFit/>
          </a:bodyPr>
          <a:lstStyle/>
          <a:p>
            <a:pPr algn="ctr"/>
            <a:r>
              <a:rPr lang="en-US" sz="1000" dirty="0"/>
              <a:t>1%</a:t>
            </a:r>
          </a:p>
        </p:txBody>
      </p:sp>
      <p:sp>
        <p:nvSpPr>
          <p:cNvPr id="51" name="TextBox 148"/>
          <p:cNvSpPr txBox="1">
            <a:spLocks noChangeArrowheads="1"/>
          </p:cNvSpPr>
          <p:nvPr/>
        </p:nvSpPr>
        <p:spPr bwMode="auto">
          <a:xfrm>
            <a:off x="3428035" y="4594185"/>
            <a:ext cx="762000" cy="246063"/>
          </a:xfrm>
          <a:prstGeom prst="rect">
            <a:avLst/>
          </a:prstGeom>
          <a:noFill/>
          <a:ln w="9525">
            <a:noFill/>
            <a:miter lim="800000"/>
            <a:headEnd/>
            <a:tailEnd/>
          </a:ln>
        </p:spPr>
        <p:txBody>
          <a:bodyPr>
            <a:spAutoFit/>
          </a:bodyPr>
          <a:lstStyle/>
          <a:p>
            <a:pPr algn="ctr"/>
            <a:r>
              <a:rPr lang="en-US" sz="1000" dirty="0"/>
              <a:t>96%</a:t>
            </a:r>
          </a:p>
        </p:txBody>
      </p:sp>
      <p:sp>
        <p:nvSpPr>
          <p:cNvPr id="52" name="TextBox 149"/>
          <p:cNvSpPr txBox="1">
            <a:spLocks noChangeArrowheads="1"/>
          </p:cNvSpPr>
          <p:nvPr/>
        </p:nvSpPr>
        <p:spPr bwMode="auto">
          <a:xfrm>
            <a:off x="4418635" y="4670385"/>
            <a:ext cx="762000" cy="246063"/>
          </a:xfrm>
          <a:prstGeom prst="rect">
            <a:avLst/>
          </a:prstGeom>
          <a:noFill/>
          <a:ln w="9525">
            <a:noFill/>
            <a:miter lim="800000"/>
            <a:headEnd/>
            <a:tailEnd/>
          </a:ln>
        </p:spPr>
        <p:txBody>
          <a:bodyPr>
            <a:spAutoFit/>
          </a:bodyPr>
          <a:lstStyle/>
          <a:p>
            <a:pPr algn="ctr"/>
            <a:r>
              <a:rPr lang="en-US" sz="1000" dirty="0"/>
              <a:t>3%</a:t>
            </a:r>
          </a:p>
        </p:txBody>
      </p:sp>
      <p:sp>
        <p:nvSpPr>
          <p:cNvPr id="53" name="TextBox 150"/>
          <p:cNvSpPr txBox="1">
            <a:spLocks noChangeArrowheads="1"/>
          </p:cNvSpPr>
          <p:nvPr/>
        </p:nvSpPr>
        <p:spPr bwMode="auto">
          <a:xfrm>
            <a:off x="0" y="5105400"/>
            <a:ext cx="1066800" cy="400050"/>
          </a:xfrm>
          <a:prstGeom prst="rect">
            <a:avLst/>
          </a:prstGeom>
          <a:noFill/>
          <a:ln w="9525">
            <a:noFill/>
            <a:miter lim="800000"/>
            <a:headEnd/>
            <a:tailEnd/>
          </a:ln>
        </p:spPr>
        <p:txBody>
          <a:bodyPr>
            <a:spAutoFit/>
          </a:bodyPr>
          <a:lstStyle/>
          <a:p>
            <a:pPr algn="ctr"/>
            <a:r>
              <a:rPr lang="en-US" sz="1000" b="1" dirty="0"/>
              <a:t>SECOND TIER PLANNING:</a:t>
            </a:r>
          </a:p>
        </p:txBody>
      </p:sp>
      <p:sp>
        <p:nvSpPr>
          <p:cNvPr id="55" name="Slide Number Placeholder 3"/>
          <p:cNvSpPr txBox="1">
            <a:spLocks/>
          </p:cNvSpPr>
          <p:nvPr/>
        </p:nvSpPr>
        <p:spPr>
          <a:xfrm>
            <a:off x="8686800" y="6629400"/>
            <a:ext cx="45720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F5C613-29AF-4EAA-8166-22D33E210C9A}"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56" name="TextBox 55"/>
          <p:cNvSpPr txBox="1"/>
          <p:nvPr/>
        </p:nvSpPr>
        <p:spPr>
          <a:xfrm>
            <a:off x="0" y="6642556"/>
            <a:ext cx="6019800" cy="215444"/>
          </a:xfrm>
          <a:prstGeom prst="rect">
            <a:avLst/>
          </a:prstGeom>
          <a:noFill/>
        </p:spPr>
        <p:txBody>
          <a:bodyPr wrap="square" rtlCol="0">
            <a:spAutoFit/>
          </a:bodyPr>
          <a:lstStyle/>
          <a:p>
            <a:pPr algn="r"/>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762000"/>
            <a:ext cx="9144000" cy="5562600"/>
          </a:xfrm>
        </p:spPr>
        <p:txBody>
          <a:bodyPr>
            <a:noAutofit/>
          </a:bodyPr>
          <a:lstStyle/>
          <a:p>
            <a:pPr marL="4763" indent="-4763" algn="just">
              <a:buNone/>
            </a:pPr>
            <a:r>
              <a:rPr lang="en-US" sz="1050" dirty="0" smtClean="0"/>
              <a:t>	</a:t>
            </a:r>
            <a:r>
              <a:rPr lang="en-US" sz="1050" b="1" i="1" dirty="0" smtClean="0"/>
              <a:t>Alan S. </a:t>
            </a:r>
            <a:r>
              <a:rPr lang="en-US" sz="1050" b="1" i="1" dirty="0" err="1" smtClean="0"/>
              <a:t>Gassman</a:t>
            </a:r>
            <a:r>
              <a:rPr lang="en-US" sz="1050" b="1" i="1" dirty="0" smtClean="0"/>
              <a:t>, J.D., LL.M. </a:t>
            </a:r>
            <a:r>
              <a:rPr lang="en-US" sz="1050" i="1" dirty="0" smtClean="0"/>
              <a:t>is a practicing lawyer and author based in Clearwater, Florida. Mr. </a:t>
            </a:r>
            <a:r>
              <a:rPr lang="en-US" sz="1050" i="1" dirty="0" err="1" smtClean="0"/>
              <a:t>Gassman</a:t>
            </a:r>
            <a:r>
              <a:rPr lang="en-US" sz="1050" i="1" dirty="0" smtClean="0"/>
              <a:t> is the founder of the firm </a:t>
            </a:r>
            <a:r>
              <a:rPr lang="en-US" sz="1050" i="1" dirty="0" err="1" smtClean="0"/>
              <a:t>Gassman</a:t>
            </a:r>
            <a:r>
              <a:rPr lang="en-US" sz="1050" i="1" dirty="0" smtClean="0"/>
              <a:t> Law Associates, P.A., which focuses on the representation of physicians, high net worth individuals, and business owners in estate planning, taxation, and business and personal matters.  He is the lead author on Bloomberg BNA’s Estate Tax Planning and 2011 and 2012, Creditor Protection for Florida Physicians, </a:t>
            </a:r>
            <a:r>
              <a:rPr lang="en-US" sz="1050" i="1" dirty="0" err="1" smtClean="0"/>
              <a:t>Gassman</a:t>
            </a:r>
            <a:r>
              <a:rPr lang="en-US" sz="1050" i="1" dirty="0" smtClean="0"/>
              <a:t> &amp; Markham on Florida and Federal Asset Protection Law, A Practical Guide to Kickback and Self-Referral Laws for Florida Physicians, The Florida Physician Advertising Handbook  and The Florida Guide to Prescription, Controlled Substance and Pain Medicine Laws, among others.  Mr. </a:t>
            </a:r>
            <a:r>
              <a:rPr lang="en-US" sz="1050" i="1" dirty="0" err="1" smtClean="0"/>
              <a:t>Gassman</a:t>
            </a:r>
            <a:r>
              <a:rPr lang="en-US" sz="1050" i="1" dirty="0" smtClean="0"/>
              <a:t> is a frequent speaker for continuing education programs, publishes regularly for Bloomberg BNA Tax &amp; Accounting, Estates and Trusts Magazine, Estate Planning Magazine and </a:t>
            </a:r>
            <a:r>
              <a:rPr lang="en-US" sz="1050" i="1" dirty="0" err="1" smtClean="0"/>
              <a:t>Leimberg</a:t>
            </a:r>
            <a:r>
              <a:rPr lang="en-US" sz="1050" i="1" dirty="0" smtClean="0"/>
              <a:t> Estate Planning Network (LISI).  He holds a law degree and a Masters of Law degree (LL.M.) in Taxation from the University of Florida, and a business degree from Rollins College.  Mr. Gassman is board certified by the Florida Bar Association in Estate Planning and Trust Law, and has the Accredited Estate Planner designation for the National Association of Estate Planners &amp; Councils.  Mr. </a:t>
            </a:r>
            <a:r>
              <a:rPr lang="en-US" sz="1050" i="1" dirty="0" err="1" smtClean="0"/>
              <a:t>Gassman’s</a:t>
            </a:r>
            <a:r>
              <a:rPr lang="en-US" sz="1050" i="1" dirty="0" smtClean="0"/>
              <a:t> email is Agassman@gassmanpa.com.</a:t>
            </a:r>
          </a:p>
          <a:p>
            <a:pPr marL="4763" indent="-4763" algn="just">
              <a:buNone/>
            </a:pPr>
            <a:endParaRPr lang="en-US" sz="1050" i="1" dirty="0" smtClean="0"/>
          </a:p>
          <a:p>
            <a:pPr marL="4763" indent="-4763" algn="just">
              <a:buNone/>
            </a:pPr>
            <a:r>
              <a:rPr lang="en-US" sz="1050" b="1" i="1" dirty="0" smtClean="0"/>
              <a:t>	Thomas J. </a:t>
            </a:r>
            <a:r>
              <a:rPr lang="en-US" sz="1050" b="1" i="1" dirty="0" err="1" smtClean="0"/>
              <a:t>Ellwanger</a:t>
            </a:r>
            <a:r>
              <a:rPr lang="en-US" sz="1050" b="1" i="1" dirty="0" smtClean="0"/>
              <a:t>, J.D.</a:t>
            </a:r>
            <a:r>
              <a:rPr lang="en-US" sz="1050" i="1" dirty="0" smtClean="0"/>
              <a:t>, is a lawyer practicing at the Clearwater, Florida firm of Gassman Law Associates, P.A.  Mr. </a:t>
            </a:r>
            <a:r>
              <a:rPr lang="en-US" sz="1050" i="1" dirty="0" err="1" smtClean="0"/>
              <a:t>Ellwanger</a:t>
            </a:r>
            <a:r>
              <a:rPr lang="en-US" sz="1050" i="1" dirty="0" smtClean="0"/>
              <a:t> received his B.A. in 1970 from Northwestern University and his J.D. with honors in 1974 from the University of Florida College of Law.  His practice areas include estate planning, trust and estate administration, personal tax planning and charitable tax planning.  Mr. </a:t>
            </a:r>
            <a:r>
              <a:rPr lang="en-US" sz="1050" i="1" dirty="0" err="1" smtClean="0"/>
              <a:t>Ellwanger</a:t>
            </a:r>
            <a:r>
              <a:rPr lang="en-US" sz="1050" i="1" dirty="0" smtClean="0"/>
              <a:t> is a member of the American College of Trusts and Estates Council (ACTEC). His email address is tom@gassmanpa.com</a:t>
            </a:r>
            <a:endParaRPr lang="en-US" sz="1050" b="1" i="1" dirty="0" smtClean="0"/>
          </a:p>
          <a:p>
            <a:pPr marL="4763" indent="-4763" algn="just">
              <a:buNone/>
            </a:pPr>
            <a:endParaRPr lang="en-US" sz="1050" dirty="0" smtClean="0"/>
          </a:p>
          <a:p>
            <a:pPr marL="4763" indent="-4763" algn="just">
              <a:buNone/>
            </a:pPr>
            <a:r>
              <a:rPr lang="en-US" sz="1050" i="1" dirty="0" smtClean="0"/>
              <a:t>	</a:t>
            </a:r>
            <a:r>
              <a:rPr lang="en-US" sz="1050" b="1" i="1" dirty="0" smtClean="0"/>
              <a:t>Kenneth J. </a:t>
            </a:r>
            <a:r>
              <a:rPr lang="en-US" sz="1050" b="1" i="1" dirty="0" err="1" smtClean="0"/>
              <a:t>Crotty</a:t>
            </a:r>
            <a:r>
              <a:rPr lang="en-US" sz="1050" b="1" i="1" dirty="0" smtClean="0"/>
              <a:t>, J.D., LL.M. </a:t>
            </a:r>
            <a:r>
              <a:rPr lang="en-US" sz="1050" i="1" dirty="0" smtClean="0"/>
              <a:t>is a partner at the Clearwater, Florida firm of </a:t>
            </a:r>
            <a:r>
              <a:rPr lang="en-US" sz="1050" i="1" dirty="0" err="1" smtClean="0"/>
              <a:t>Gassman</a:t>
            </a:r>
            <a:r>
              <a:rPr lang="en-US" sz="1050" i="1" dirty="0" smtClean="0"/>
              <a:t> Law Associates, P.A., where he practices in the areas of estate tax and trust planning, taxation, physician representation, and corporate and business law.  Mr. </a:t>
            </a:r>
            <a:r>
              <a:rPr lang="en-US" sz="1050" i="1" dirty="0" err="1" smtClean="0"/>
              <a:t>Crotty</a:t>
            </a:r>
            <a:r>
              <a:rPr lang="en-US" sz="1050" i="1" dirty="0" smtClean="0"/>
              <a:t> has co-authored several handbooks that have been published in BNA Tax &amp; Accounting, Estate Planning, Steve </a:t>
            </a:r>
            <a:r>
              <a:rPr lang="en-US" sz="1050" i="1" dirty="0" err="1" smtClean="0"/>
              <a:t>Leimberg’s</a:t>
            </a:r>
            <a:r>
              <a:rPr lang="en-US" sz="1050" i="1" dirty="0" smtClean="0"/>
              <a:t> Estate Planning and Asset Protection Planning Newsletter, Estate Planning magazine, and Practical Tax Strategies.  Mr. </a:t>
            </a:r>
            <a:r>
              <a:rPr lang="en-US" sz="1050" i="1" dirty="0" err="1" smtClean="0"/>
              <a:t>Crotty</a:t>
            </a:r>
            <a:r>
              <a:rPr lang="en-US" sz="1050" i="1" dirty="0" smtClean="0"/>
              <a:t> is also the author of the Limited Liability Company Chapter of the Florida Bar’s Florida Small Business Practice, Seventh Edition.  He, Alan Gassman, and </a:t>
            </a:r>
            <a:r>
              <a:rPr lang="en-US" sz="1050" i="1" dirty="0" err="1" smtClean="0"/>
              <a:t>Chrisopher</a:t>
            </a:r>
            <a:r>
              <a:rPr lang="en-US" sz="1050" i="1" dirty="0" smtClean="0"/>
              <a:t> Denicolo are the co-authors of the BNA book “Estate Tax Planning in 2011 &amp; 2012”.  His email address is </a:t>
            </a:r>
            <a:r>
              <a:rPr lang="en-US" sz="1050" i="1" dirty="0" smtClean="0">
                <a:hlinkClick r:id="rId2"/>
              </a:rPr>
              <a:t>Ken@gassmanpa.com</a:t>
            </a:r>
            <a:r>
              <a:rPr lang="en-US" sz="1050" i="1" dirty="0" smtClean="0"/>
              <a:t>.</a:t>
            </a:r>
          </a:p>
          <a:p>
            <a:pPr marL="4763" indent="-4763" algn="just">
              <a:buNone/>
            </a:pPr>
            <a:endParaRPr lang="en-US" sz="1050" i="1" dirty="0" smtClean="0"/>
          </a:p>
          <a:p>
            <a:pPr marL="4763" indent="-4763" algn="just">
              <a:buNone/>
            </a:pPr>
            <a:r>
              <a:rPr lang="en-US" sz="1050" dirty="0" smtClean="0"/>
              <a:t>	</a:t>
            </a:r>
            <a:r>
              <a:rPr lang="en-US" sz="1050" b="1" i="1" dirty="0" smtClean="0"/>
              <a:t>Christopher Denicolo, J.D., LL.M.</a:t>
            </a:r>
            <a:r>
              <a:rPr lang="en-US" sz="1050" i="1" dirty="0" smtClean="0"/>
              <a:t> is a partner at the Clearwater, Florida law firm of Gassman Law Associates, P.A., where he practices in the areas of estate tax and trust planning, taxation, physician representation, and corporate and business law.  He has co-authored several handbooks that have been featured in Bloomberg BNA Tax &amp; Accounting, Steve </a:t>
            </a:r>
            <a:r>
              <a:rPr lang="en-US" sz="1050" i="1" dirty="0" err="1" smtClean="0"/>
              <a:t>Leimberg’s</a:t>
            </a:r>
            <a:r>
              <a:rPr lang="en-US" sz="1050" i="1" dirty="0" smtClean="0"/>
              <a:t> Estate Planning and Asset Protection Planning Newsletter, and the Florida Bar Journal.  He is also the author o the Federal Income Taxation of the Business Entity Chapter of the Florida Bar’s Small Business Practice, Seventh Edition.  Mr. Denicolo received his B.A. and B.S. degrees from Florida State University, his J.D. from Stetson University College of Law, and his LL.M. (Estate Planning)  from the University of Miami.  His email address is </a:t>
            </a:r>
            <a:r>
              <a:rPr lang="en-US" sz="1050" i="1" dirty="0" smtClean="0">
                <a:hlinkClick r:id="rId3"/>
              </a:rPr>
              <a:t>Christopher@gassmanpa.com</a:t>
            </a:r>
            <a:endParaRPr lang="en-US" sz="1050" i="1" dirty="0" smtClean="0"/>
          </a:p>
          <a:p>
            <a:pPr marL="4763" indent="-4763">
              <a:buNone/>
            </a:pPr>
            <a:endParaRPr lang="en-US" sz="1050" i="1" dirty="0" smtClean="0"/>
          </a:p>
          <a:p>
            <a:pPr marL="4763" indent="-4763">
              <a:buNone/>
            </a:pPr>
            <a:endParaRPr lang="en-US" sz="1050" i="1" dirty="0" smtClean="0"/>
          </a:p>
          <a:p>
            <a:pPr marL="4763" indent="-4763">
              <a:buNone/>
            </a:pPr>
            <a:endParaRPr lang="en-US" sz="1050" i="1" dirty="0" smtClean="0"/>
          </a:p>
          <a:p>
            <a:pPr marL="4763" indent="-4763">
              <a:buNone/>
            </a:pPr>
            <a:endParaRPr lang="en-US" sz="1050" dirty="0"/>
          </a:p>
        </p:txBody>
      </p:sp>
      <p:sp>
        <p:nvSpPr>
          <p:cNvPr id="6" name="Title 1"/>
          <p:cNvSpPr>
            <a:spLocks noGrp="1"/>
          </p:cNvSpPr>
          <p:nvPr>
            <p:ph type="title"/>
          </p:nvPr>
        </p:nvSpPr>
        <p:spPr>
          <a:xfrm>
            <a:off x="0" y="0"/>
            <a:ext cx="9144000" cy="762000"/>
          </a:xfrm>
        </p:spPr>
        <p:txBody>
          <a:bodyPr>
            <a:normAutofit/>
          </a:bodyPr>
          <a:lstStyle/>
          <a:p>
            <a:pPr algn="ctr"/>
            <a:r>
              <a:rPr lang="en-US" dirty="0" smtClean="0"/>
              <a:t>Author Biographies</a:t>
            </a:r>
            <a:endParaRPr lang="en-US" dirty="0"/>
          </a:p>
        </p:txBody>
      </p:sp>
      <p:sp>
        <p:nvSpPr>
          <p:cNvPr id="7" name="Slide Number Placeholder 6"/>
          <p:cNvSpPr>
            <a:spLocks noGrp="1"/>
          </p:cNvSpPr>
          <p:nvPr>
            <p:ph type="sldNum" sz="quarter" idx="12"/>
          </p:nvPr>
        </p:nvSpPr>
        <p:spPr>
          <a:xfrm>
            <a:off x="8686800" y="6492875"/>
            <a:ext cx="457200" cy="365125"/>
          </a:xfrm>
        </p:spPr>
        <p:txBody>
          <a:bodyPr/>
          <a:lstStyle/>
          <a:p>
            <a:fld id="{14F5C613-29AF-4EAA-8166-22D33E210C9A}" type="slidenum">
              <a:rPr lang="en-US" smtClean="0"/>
              <a:pPr/>
              <a:t>76</a:t>
            </a:fld>
            <a:endParaRPr lang="en-US"/>
          </a:p>
        </p:txBody>
      </p:sp>
      <p:sp>
        <p:nvSpPr>
          <p:cNvPr id="8" name="TextBox 7"/>
          <p:cNvSpPr txBox="1"/>
          <p:nvPr/>
        </p:nvSpPr>
        <p:spPr>
          <a:xfrm>
            <a:off x="0" y="6642556"/>
            <a:ext cx="7848600" cy="215444"/>
          </a:xfrm>
          <a:prstGeom prst="rect">
            <a:avLst/>
          </a:prstGeom>
          <a:noFill/>
        </p:spPr>
        <p:txBody>
          <a:bodyPr wrap="square" rtlCol="0">
            <a:spAutoFit/>
          </a:bodyPr>
          <a:lstStyle/>
          <a:p>
            <a:r>
              <a:rPr lang="en-US" sz="800" dirty="0" smtClean="0"/>
              <a:t>Copyright © 2013 Gassman Law Associates, P.A.               </a:t>
            </a:r>
            <a:endParaRPr lang="en-US" sz="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828800"/>
          </a:xfrm>
        </p:spPr>
        <p:txBody>
          <a:bodyPr>
            <a:normAutofit fontScale="90000"/>
          </a:bodyPr>
          <a:lstStyle/>
          <a:p>
            <a:pPr algn="ctr"/>
            <a:r>
              <a:rPr lang="en-US" dirty="0" smtClean="0"/>
              <a:t>ESTATE PLANNING </a:t>
            </a:r>
            <a:br>
              <a:rPr lang="en-US" dirty="0" smtClean="0"/>
            </a:br>
            <a:r>
              <a:rPr lang="en-US" dirty="0" smtClean="0"/>
              <a:t>FOR 2013</a:t>
            </a:r>
            <a:br>
              <a:rPr lang="en-US" dirty="0" smtClean="0"/>
            </a:br>
            <a:r>
              <a:rPr lang="en-US" dirty="0" smtClean="0"/>
              <a:t>BEYOND THE OBVIOUS</a:t>
            </a:r>
            <a:endParaRPr lang="en-US" dirty="0"/>
          </a:p>
        </p:txBody>
      </p:sp>
      <p:pic>
        <p:nvPicPr>
          <p:cNvPr id="5" name="Picture 4" descr="6-13-11 020.JPG"/>
          <p:cNvPicPr>
            <a:picLocks noChangeAspect="1"/>
          </p:cNvPicPr>
          <p:nvPr/>
        </p:nvPicPr>
        <p:blipFill>
          <a:blip r:embed="rId2" cstate="print"/>
          <a:stretch>
            <a:fillRect/>
          </a:stretch>
        </p:blipFill>
        <p:spPr>
          <a:xfrm>
            <a:off x="4953000" y="4114800"/>
            <a:ext cx="1139400" cy="1519200"/>
          </a:xfrm>
          <a:prstGeom prst="rect">
            <a:avLst/>
          </a:prstGeom>
        </p:spPr>
      </p:pic>
      <p:pic>
        <p:nvPicPr>
          <p:cNvPr id="6" name="Picture 5" descr="6-13-11 026.JPG"/>
          <p:cNvPicPr>
            <a:picLocks noChangeAspect="1"/>
          </p:cNvPicPr>
          <p:nvPr/>
        </p:nvPicPr>
        <p:blipFill>
          <a:blip r:embed="rId3" cstate="print"/>
          <a:stretch>
            <a:fillRect/>
          </a:stretch>
        </p:blipFill>
        <p:spPr>
          <a:xfrm>
            <a:off x="6934200" y="4114800"/>
            <a:ext cx="1139400" cy="1519200"/>
          </a:xfrm>
          <a:prstGeom prst="rect">
            <a:avLst/>
          </a:prstGeom>
        </p:spPr>
      </p:pic>
      <p:pic>
        <p:nvPicPr>
          <p:cNvPr id="7" name="Picture 6" descr="6-13-11 041.JPG"/>
          <p:cNvPicPr>
            <a:picLocks noChangeAspect="1"/>
          </p:cNvPicPr>
          <p:nvPr/>
        </p:nvPicPr>
        <p:blipFill>
          <a:blip r:embed="rId4" cstate="print"/>
          <a:stretch>
            <a:fillRect/>
          </a:stretch>
        </p:blipFill>
        <p:spPr>
          <a:xfrm>
            <a:off x="838200" y="4114800"/>
            <a:ext cx="1139400" cy="1519200"/>
          </a:xfrm>
          <a:prstGeom prst="rect">
            <a:avLst/>
          </a:prstGeom>
        </p:spPr>
      </p:pic>
      <p:pic>
        <p:nvPicPr>
          <p:cNvPr id="10" name="Picture 9" descr="Ellwanger.jpg"/>
          <p:cNvPicPr>
            <a:picLocks noChangeAspect="1"/>
          </p:cNvPicPr>
          <p:nvPr/>
        </p:nvPicPr>
        <p:blipFill>
          <a:blip r:embed="rId5" cstate="print"/>
          <a:stretch>
            <a:fillRect/>
          </a:stretch>
        </p:blipFill>
        <p:spPr>
          <a:xfrm>
            <a:off x="2895600" y="4114800"/>
            <a:ext cx="1066800" cy="1524000"/>
          </a:xfrm>
          <a:prstGeom prst="rect">
            <a:avLst/>
          </a:prstGeom>
        </p:spPr>
      </p:pic>
      <p:sp>
        <p:nvSpPr>
          <p:cNvPr id="11" name="TextBox 5"/>
          <p:cNvSpPr txBox="1">
            <a:spLocks noChangeArrowheads="1"/>
          </p:cNvSpPr>
          <p:nvPr/>
        </p:nvSpPr>
        <p:spPr bwMode="auto">
          <a:xfrm>
            <a:off x="457200" y="5638800"/>
            <a:ext cx="1828800" cy="338138"/>
          </a:xfrm>
          <a:prstGeom prst="rect">
            <a:avLst/>
          </a:prstGeom>
          <a:noFill/>
          <a:ln w="9525">
            <a:noFill/>
            <a:miter lim="800000"/>
            <a:headEnd/>
            <a:tailEnd/>
          </a:ln>
        </p:spPr>
        <p:txBody>
          <a:bodyPr>
            <a:spAutoFit/>
          </a:bodyPr>
          <a:lstStyle/>
          <a:p>
            <a:pPr algn="ctr"/>
            <a:r>
              <a:rPr lang="en-US" sz="800" dirty="0">
                <a:latin typeface="Century Schoolbook" pitchFamily="18" charset="0"/>
              </a:rPr>
              <a:t>Alan S. Gassman, Esq.</a:t>
            </a:r>
          </a:p>
          <a:p>
            <a:pPr algn="ctr"/>
            <a:r>
              <a:rPr lang="en-US" sz="800" dirty="0">
                <a:latin typeface="Century Schoolbook" pitchFamily="18" charset="0"/>
              </a:rPr>
              <a:t>agassman@gassmanpa.com</a:t>
            </a:r>
          </a:p>
        </p:txBody>
      </p:sp>
      <p:sp>
        <p:nvSpPr>
          <p:cNvPr id="12" name="TextBox 13"/>
          <p:cNvSpPr txBox="1">
            <a:spLocks noChangeArrowheads="1"/>
          </p:cNvSpPr>
          <p:nvPr/>
        </p:nvSpPr>
        <p:spPr bwMode="auto">
          <a:xfrm>
            <a:off x="6629400" y="5638800"/>
            <a:ext cx="1905000" cy="338138"/>
          </a:xfrm>
          <a:prstGeom prst="rect">
            <a:avLst/>
          </a:prstGeom>
          <a:noFill/>
          <a:ln w="9525">
            <a:noFill/>
            <a:miter lim="800000"/>
            <a:headEnd/>
            <a:tailEnd/>
          </a:ln>
        </p:spPr>
        <p:txBody>
          <a:bodyPr>
            <a:spAutoFit/>
          </a:bodyPr>
          <a:lstStyle/>
          <a:p>
            <a:pPr algn="ctr"/>
            <a:r>
              <a:rPr lang="en-US" sz="800" dirty="0">
                <a:latin typeface="Century Schoolbook" pitchFamily="18" charset="0"/>
              </a:rPr>
              <a:t>Christopher J. Denicolo, Esq.</a:t>
            </a:r>
          </a:p>
          <a:p>
            <a:pPr algn="ctr"/>
            <a:r>
              <a:rPr lang="en-US" sz="800" dirty="0">
                <a:latin typeface="Century Schoolbook" pitchFamily="18" charset="0"/>
              </a:rPr>
              <a:t>christopher@gassmanpa.com</a:t>
            </a:r>
          </a:p>
        </p:txBody>
      </p:sp>
      <p:sp>
        <p:nvSpPr>
          <p:cNvPr id="13" name="TextBox 13"/>
          <p:cNvSpPr txBox="1">
            <a:spLocks noChangeArrowheads="1"/>
          </p:cNvSpPr>
          <p:nvPr/>
        </p:nvSpPr>
        <p:spPr bwMode="auto">
          <a:xfrm>
            <a:off x="4572000" y="5638800"/>
            <a:ext cx="1905000" cy="338138"/>
          </a:xfrm>
          <a:prstGeom prst="rect">
            <a:avLst/>
          </a:prstGeom>
          <a:noFill/>
          <a:ln w="9525">
            <a:noFill/>
            <a:miter lim="800000"/>
            <a:headEnd/>
            <a:tailEnd/>
          </a:ln>
        </p:spPr>
        <p:txBody>
          <a:bodyPr>
            <a:spAutoFit/>
          </a:bodyPr>
          <a:lstStyle/>
          <a:p>
            <a:pPr algn="ctr"/>
            <a:r>
              <a:rPr lang="en-US" sz="800" dirty="0" smtClean="0">
                <a:latin typeface="Century Schoolbook" pitchFamily="18" charset="0"/>
              </a:rPr>
              <a:t>Kenneth J. Crotty, Esq.</a:t>
            </a:r>
            <a:endParaRPr lang="en-US" sz="800" dirty="0">
              <a:latin typeface="Century Schoolbook" pitchFamily="18" charset="0"/>
            </a:endParaRPr>
          </a:p>
          <a:p>
            <a:pPr algn="ctr"/>
            <a:r>
              <a:rPr lang="en-US" sz="800" dirty="0" smtClean="0">
                <a:latin typeface="Century Schoolbook" pitchFamily="18" charset="0"/>
              </a:rPr>
              <a:t>ken@gassmanpa.com</a:t>
            </a:r>
            <a:endParaRPr lang="en-US" sz="800" dirty="0">
              <a:latin typeface="Century Schoolbook" pitchFamily="18" charset="0"/>
            </a:endParaRPr>
          </a:p>
        </p:txBody>
      </p:sp>
      <p:sp>
        <p:nvSpPr>
          <p:cNvPr id="14" name="TextBox 13"/>
          <p:cNvSpPr txBox="1">
            <a:spLocks noChangeArrowheads="1"/>
          </p:cNvSpPr>
          <p:nvPr/>
        </p:nvSpPr>
        <p:spPr bwMode="auto">
          <a:xfrm>
            <a:off x="2514600" y="5638800"/>
            <a:ext cx="1905000" cy="338138"/>
          </a:xfrm>
          <a:prstGeom prst="rect">
            <a:avLst/>
          </a:prstGeom>
          <a:noFill/>
          <a:ln w="9525">
            <a:noFill/>
            <a:miter lim="800000"/>
            <a:headEnd/>
            <a:tailEnd/>
          </a:ln>
        </p:spPr>
        <p:txBody>
          <a:bodyPr>
            <a:spAutoFit/>
          </a:bodyPr>
          <a:lstStyle/>
          <a:p>
            <a:pPr algn="ctr"/>
            <a:r>
              <a:rPr lang="en-US" sz="800" dirty="0" smtClean="0">
                <a:latin typeface="Century Schoolbook" pitchFamily="18" charset="0"/>
              </a:rPr>
              <a:t>Thomas J. </a:t>
            </a:r>
            <a:r>
              <a:rPr lang="en-US" sz="800" dirty="0" err="1" smtClean="0">
                <a:latin typeface="Century Schoolbook" pitchFamily="18" charset="0"/>
              </a:rPr>
              <a:t>Ellwanger</a:t>
            </a:r>
            <a:r>
              <a:rPr lang="en-US" sz="800" dirty="0" smtClean="0">
                <a:latin typeface="Century Schoolbook" pitchFamily="18" charset="0"/>
              </a:rPr>
              <a:t>, </a:t>
            </a:r>
            <a:r>
              <a:rPr lang="en-US" sz="800" dirty="0">
                <a:latin typeface="Century Schoolbook" pitchFamily="18" charset="0"/>
              </a:rPr>
              <a:t>Esq.</a:t>
            </a:r>
          </a:p>
          <a:p>
            <a:pPr algn="ctr"/>
            <a:r>
              <a:rPr lang="en-US" sz="800" dirty="0" smtClean="0">
                <a:latin typeface="Century Schoolbook" pitchFamily="18" charset="0"/>
              </a:rPr>
              <a:t>tom@gassmanpa.com</a:t>
            </a:r>
            <a:endParaRPr lang="en-US" sz="800" dirty="0">
              <a:latin typeface="Century Schoolbook" pitchFamily="18" charset="0"/>
            </a:endParaRPr>
          </a:p>
        </p:txBody>
      </p:sp>
      <p:sp>
        <p:nvSpPr>
          <p:cNvPr id="16" name="TextBox 15"/>
          <p:cNvSpPr txBox="1"/>
          <p:nvPr/>
        </p:nvSpPr>
        <p:spPr>
          <a:xfrm>
            <a:off x="304800" y="2743200"/>
            <a:ext cx="8534400" cy="646331"/>
          </a:xfrm>
          <a:prstGeom prst="rect">
            <a:avLst/>
          </a:prstGeom>
          <a:noFill/>
        </p:spPr>
        <p:txBody>
          <a:bodyPr wrap="square" rtlCol="0">
            <a:spAutoFit/>
          </a:bodyPr>
          <a:lstStyle/>
          <a:p>
            <a:pPr algn="ctr"/>
            <a:r>
              <a:rPr lang="en-US" dirty="0" smtClean="0"/>
              <a:t>Tuesday, February 5, 2013</a:t>
            </a:r>
          </a:p>
          <a:p>
            <a:pPr algn="ctr"/>
            <a:r>
              <a:rPr lang="en-US" dirty="0" smtClean="0"/>
              <a:t>5:00 p.m.</a:t>
            </a:r>
            <a:endParaRPr lang="en-US" dirty="0"/>
          </a:p>
        </p:txBody>
      </p:sp>
      <p:sp>
        <p:nvSpPr>
          <p:cNvPr id="17" name="TextBox 16"/>
          <p:cNvSpPr txBox="1"/>
          <p:nvPr/>
        </p:nvSpPr>
        <p:spPr>
          <a:xfrm>
            <a:off x="304800" y="6096000"/>
            <a:ext cx="8534400" cy="784830"/>
          </a:xfrm>
          <a:prstGeom prst="rect">
            <a:avLst/>
          </a:prstGeom>
          <a:noFill/>
        </p:spPr>
        <p:txBody>
          <a:bodyPr wrap="square" rtlCol="0">
            <a:spAutoFit/>
          </a:bodyPr>
          <a:lstStyle/>
          <a:p>
            <a:pPr algn="ctr"/>
            <a:r>
              <a:rPr lang="en-US" sz="900" dirty="0" smtClean="0"/>
              <a:t>Gassman Law Associates, P.A.</a:t>
            </a:r>
          </a:p>
          <a:p>
            <a:pPr algn="ctr"/>
            <a:r>
              <a:rPr lang="en-US" sz="900" dirty="0" smtClean="0"/>
              <a:t>1245 Court Street</a:t>
            </a:r>
          </a:p>
          <a:p>
            <a:pPr algn="ctr"/>
            <a:r>
              <a:rPr lang="en-US" sz="900" dirty="0" smtClean="0"/>
              <a:t>Clearwater, FL 33756</a:t>
            </a:r>
          </a:p>
          <a:p>
            <a:pPr algn="ctr"/>
            <a:r>
              <a:rPr lang="en-US" sz="900" dirty="0" smtClean="0"/>
              <a:t>727-442-1200</a:t>
            </a:r>
          </a:p>
          <a:p>
            <a:pPr algn="ctr"/>
            <a:r>
              <a:rPr lang="en-US" sz="900" dirty="0" smtClean="0"/>
              <a:t>www.gassmanlawassociates.com</a:t>
            </a:r>
            <a:endParaRPr lang="en-US" sz="900" dirty="0"/>
          </a:p>
        </p:txBody>
      </p:sp>
      <p:sp>
        <p:nvSpPr>
          <p:cNvPr id="15" name="TextBox 14"/>
          <p:cNvSpPr txBox="1"/>
          <p:nvPr/>
        </p:nvSpPr>
        <p:spPr>
          <a:xfrm>
            <a:off x="304800" y="304800"/>
            <a:ext cx="8534400" cy="646331"/>
          </a:xfrm>
          <a:prstGeom prst="rect">
            <a:avLst/>
          </a:prstGeom>
          <a:noFill/>
        </p:spPr>
        <p:txBody>
          <a:bodyPr wrap="square" rtlCol="0">
            <a:spAutoFit/>
          </a:bodyPr>
          <a:lstStyle/>
          <a:p>
            <a:pPr algn="ctr"/>
            <a:r>
              <a:rPr lang="en-US" dirty="0" smtClean="0"/>
              <a:t>GASSMAN LAW ASSOCIATES, P.A. </a:t>
            </a:r>
          </a:p>
          <a:p>
            <a:pPr algn="ctr"/>
            <a:r>
              <a:rPr lang="en-US" i="1" dirty="0" smtClean="0"/>
              <a:t>presents</a:t>
            </a:r>
            <a:endParaRPr lang="en-US" dirty="0"/>
          </a:p>
        </p:txBody>
      </p:sp>
      <p:sp>
        <p:nvSpPr>
          <p:cNvPr id="18" name="Slide Number Placeholder 17"/>
          <p:cNvSpPr>
            <a:spLocks noGrp="1"/>
          </p:cNvSpPr>
          <p:nvPr>
            <p:ph type="sldNum" sz="quarter" idx="12"/>
          </p:nvPr>
        </p:nvSpPr>
        <p:spPr/>
        <p:txBody>
          <a:bodyPr/>
          <a:lstStyle/>
          <a:p>
            <a:fld id="{14F5C613-29AF-4EAA-8166-22D33E210C9A}" type="slidenum">
              <a:rPr lang="en-US" smtClean="0"/>
              <a:pPr/>
              <a:t>77</a:t>
            </a:fld>
            <a:endParaRPr lang="en-US"/>
          </a:p>
        </p:txBody>
      </p:sp>
    </p:spTree>
    <p:extLst>
      <p:ext uri="{BB962C8B-B14F-4D97-AF65-F5344CB8AC3E}">
        <p14:creationId xmlns:p14="http://schemas.microsoft.com/office/powerpoint/2010/main" xmlns="" val="27143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8610600" cy="731837"/>
          </a:xfrm>
        </p:spPr>
        <p:txBody>
          <a:bodyPr>
            <a:normAutofit fontScale="90000"/>
          </a:bodyPr>
          <a:lstStyle/>
          <a:p>
            <a:pPr algn="ctr" eaLnBrk="1" fontAlgn="auto" hangingPunct="1">
              <a:spcAft>
                <a:spcPts val="0"/>
              </a:spcAft>
              <a:defRPr/>
            </a:pPr>
            <a:r>
              <a:rPr lang="en-US" sz="2000" dirty="0" smtClean="0"/>
              <a:t>The Administration’s Fiscal Year 2013 Revenue Proposals Released by the Department of Treasury February 2012 include the following:</a:t>
            </a:r>
            <a:endParaRPr lang="en-US" sz="2000" dirty="0"/>
          </a:p>
        </p:txBody>
      </p:sp>
      <p:sp>
        <p:nvSpPr>
          <p:cNvPr id="5" name="Content Placeholder 2"/>
          <p:cNvSpPr>
            <a:spLocks noGrp="1"/>
          </p:cNvSpPr>
          <p:nvPr>
            <p:ph idx="1"/>
          </p:nvPr>
        </p:nvSpPr>
        <p:spPr>
          <a:xfrm>
            <a:off x="152400" y="1143000"/>
            <a:ext cx="8758237" cy="4648200"/>
          </a:xfrm>
        </p:spPr>
        <p:txBody>
          <a:bodyPr>
            <a:noAutofit/>
          </a:bodyPr>
          <a:lstStyle/>
          <a:p>
            <a:pPr marL="0" indent="0" eaLnBrk="1" fontAlgn="auto" hangingPunct="1">
              <a:spcBef>
                <a:spcPts val="0"/>
              </a:spcBef>
              <a:spcAft>
                <a:spcPts val="0"/>
              </a:spcAft>
              <a:buFont typeface="Arial"/>
              <a:buNone/>
              <a:defRPr/>
            </a:pPr>
            <a:r>
              <a:rPr lang="en-US" sz="1600" b="0" cap="none" dirty="0" smtClean="0"/>
              <a:t>1. </a:t>
            </a:r>
            <a:r>
              <a:rPr lang="en-US" sz="1600" b="0" u="sng" cap="none" dirty="0" smtClean="0"/>
              <a:t>Page  75 </a:t>
            </a:r>
            <a:r>
              <a:rPr lang="en-US" sz="1600" b="0" cap="none" dirty="0" smtClean="0"/>
              <a:t>– A $3,500,000 estate and generation skipping tax exemption, a $1,000,000 gift tax exemption, and a 45% top rate that would be effective January 1, 2013.</a:t>
            </a:r>
          </a:p>
          <a:p>
            <a:pPr marL="0" indent="0" eaLnBrk="1" fontAlgn="auto" hangingPunct="1">
              <a:spcBef>
                <a:spcPts val="0"/>
              </a:spcBef>
              <a:spcAft>
                <a:spcPts val="0"/>
              </a:spcAft>
              <a:buFont typeface="Arial"/>
              <a:buNone/>
              <a:defRPr/>
            </a:pPr>
            <a:r>
              <a:rPr lang="en-US" sz="1600" b="0" cap="none" dirty="0" smtClean="0"/>
              <a:t>2. </a:t>
            </a:r>
            <a:r>
              <a:rPr lang="en-US" sz="1600" b="0" u="sng" cap="none" dirty="0" smtClean="0"/>
              <a:t>Page 79</a:t>
            </a:r>
            <a:r>
              <a:rPr lang="en-US" sz="1600" b="0" cap="none" dirty="0" smtClean="0"/>
              <a:t> – A new category of “disregarded restrictions” would be ignored in valuing family controlled entities and would include limitations on a holder’s right to liquidate an ownership interest.</a:t>
            </a:r>
          </a:p>
          <a:p>
            <a:pPr marL="0" indent="0" eaLnBrk="1" fontAlgn="auto" hangingPunct="1">
              <a:spcBef>
                <a:spcPts val="0"/>
              </a:spcBef>
              <a:spcAft>
                <a:spcPts val="0"/>
              </a:spcAft>
              <a:buFont typeface="Arial"/>
              <a:buNone/>
              <a:defRPr/>
            </a:pPr>
            <a:r>
              <a:rPr lang="en-US" sz="1600" b="0" cap="none" dirty="0" smtClean="0"/>
              <a:t>3. </a:t>
            </a:r>
            <a:r>
              <a:rPr lang="en-US" sz="1600" b="0" u="sng" cap="none" dirty="0" smtClean="0"/>
              <a:t>Page 80</a:t>
            </a:r>
            <a:r>
              <a:rPr lang="en-US" sz="1600" b="0" cap="none" dirty="0" smtClean="0"/>
              <a:t> – Grantor Retained Annuity Trusts (GRATs) would have a minimum term of 10 years and a maximum term of the life expectancy of the life of the annuitant plus 10 years.</a:t>
            </a:r>
          </a:p>
          <a:p>
            <a:pPr marL="0" indent="0" eaLnBrk="1" fontAlgn="auto" hangingPunct="1">
              <a:spcBef>
                <a:spcPts val="0"/>
              </a:spcBef>
              <a:spcAft>
                <a:spcPts val="0"/>
              </a:spcAft>
              <a:buFont typeface="Arial"/>
              <a:buNone/>
              <a:defRPr/>
            </a:pPr>
            <a:r>
              <a:rPr lang="en-US" sz="1600" b="0" cap="none" dirty="0" smtClean="0"/>
              <a:t>The remainder interest of a GRAT would have to have a value of greater than $0.  </a:t>
            </a:r>
          </a:p>
          <a:p>
            <a:pPr marL="0" indent="0" eaLnBrk="1" fontAlgn="auto" hangingPunct="1">
              <a:spcBef>
                <a:spcPts val="0"/>
              </a:spcBef>
              <a:spcAft>
                <a:spcPts val="0"/>
              </a:spcAft>
              <a:buFont typeface="Arial"/>
              <a:buNone/>
              <a:defRPr/>
            </a:pPr>
            <a:r>
              <a:rPr lang="en-US" sz="1600" b="0" cap="none" dirty="0" smtClean="0"/>
              <a:t>4. </a:t>
            </a:r>
            <a:r>
              <a:rPr lang="en-US" sz="1600" b="0" u="sng" cap="none" dirty="0" smtClean="0"/>
              <a:t>Page 81</a:t>
            </a:r>
            <a:r>
              <a:rPr lang="en-US" sz="1600" b="0" cap="none" dirty="0" smtClean="0"/>
              <a:t> – Generation skipping tax exclusion allocated to a trust would terminate on the 90</a:t>
            </a:r>
            <a:r>
              <a:rPr lang="en-US" sz="1600" b="0" cap="none" baseline="30000" dirty="0" smtClean="0"/>
              <a:t>th</a:t>
            </a:r>
            <a:r>
              <a:rPr lang="en-US" sz="1600" b="0" cap="none" dirty="0" smtClean="0"/>
              <a:t> anniversary of the creation of the trust.  This proposal would apply to trusts created after enactment and to post enactment additions to otherwise GST exempt trusts.</a:t>
            </a:r>
          </a:p>
          <a:p>
            <a:pPr marL="0" indent="0" eaLnBrk="1" fontAlgn="auto" hangingPunct="1">
              <a:spcBef>
                <a:spcPts val="0"/>
              </a:spcBef>
              <a:spcAft>
                <a:spcPts val="0"/>
              </a:spcAft>
              <a:buFont typeface="Arial"/>
              <a:buNone/>
              <a:defRPr/>
            </a:pPr>
            <a:r>
              <a:rPr lang="en-US" sz="1600" b="0" cap="none" dirty="0" smtClean="0"/>
              <a:t>5. </a:t>
            </a:r>
            <a:r>
              <a:rPr lang="en-US" sz="1600" b="0" u="sng" cap="none" dirty="0" smtClean="0"/>
              <a:t>Page 83</a:t>
            </a:r>
            <a:r>
              <a:rPr lang="en-US" sz="1600" b="0" cap="none" dirty="0" smtClean="0"/>
              <a:t> – A Grantor Trust considered as owned by an individual for income tax purposes would also be considered as part of that individual’s estate for estate tax purposes, and transfers from such a trust would be considered as gifts from the Grantor subject to the gift tax.</a:t>
            </a:r>
          </a:p>
          <a:p>
            <a:pPr marL="0" indent="0" eaLnBrk="1" fontAlgn="auto" hangingPunct="1">
              <a:spcBef>
                <a:spcPts val="0"/>
              </a:spcBef>
              <a:spcAft>
                <a:spcPts val="0"/>
              </a:spcAft>
              <a:buFont typeface="Arial"/>
              <a:buNone/>
              <a:defRPr/>
            </a:pPr>
            <a:r>
              <a:rPr lang="en-US" sz="1600" b="0" cap="none" dirty="0" smtClean="0"/>
              <a:t>This would apply with respect to trusts created on or after the date of enactment and any portion of a pre-enactment trust that receives a contribution on or after the date of enactment.</a:t>
            </a:r>
          </a:p>
          <a:p>
            <a:pPr marL="0" indent="0" eaLnBrk="1" fontAlgn="auto" hangingPunct="1">
              <a:spcBef>
                <a:spcPts val="0"/>
              </a:spcBef>
              <a:spcAft>
                <a:spcPts val="0"/>
              </a:spcAft>
              <a:buFont typeface="Arial"/>
              <a:buNone/>
              <a:defRPr/>
            </a:pPr>
            <a:endParaRPr lang="en-US" sz="1600" b="0" dirty="0">
              <a:latin typeface="Times New Roman" pitchFamily="18" charset="0"/>
              <a:cs typeface="Times New Roman" pitchFamily="18" charset="0"/>
            </a:endParaRPr>
          </a:p>
        </p:txBody>
      </p:sp>
      <p:sp>
        <p:nvSpPr>
          <p:cNvPr id="6" name="TextBox 5"/>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
        <p:nvSpPr>
          <p:cNvPr id="10" name="Slide Number Placeholder 3"/>
          <p:cNvSpPr txBox="1">
            <a:spLocks/>
          </p:cNvSpPr>
          <p:nvPr/>
        </p:nvSpPr>
        <p:spPr>
          <a:xfrm>
            <a:off x="8686800" y="6553200"/>
            <a:ext cx="457200" cy="304800"/>
          </a:xfrm>
          <a:prstGeom prst="rect">
            <a:avLst/>
          </a:prstGeom>
        </p:spPr>
        <p:txBody>
          <a:bodyPr/>
          <a:lstStyle/>
          <a:p>
            <a:pPr marR="0" lvl="0" indent="0" algn="r" fontAlgn="auto">
              <a:lnSpc>
                <a:spcPct val="100000"/>
              </a:lnSpc>
              <a:spcBef>
                <a:spcPts val="0"/>
              </a:spcBef>
              <a:spcAft>
                <a:spcPts val="0"/>
              </a:spcAft>
              <a:buClrTx/>
              <a:buSzTx/>
              <a:buFontTx/>
              <a:buNone/>
              <a:tabLst/>
              <a:defRPr/>
            </a:pPr>
            <a:fld id="{14F5C613-29AF-4EAA-8166-22D33E210C9A}" type="slidenum">
              <a:rPr lang="en-US" sz="1000" smtClean="0">
                <a:solidFill>
                  <a:schemeClr val="bg2">
                    <a:shade val="50000"/>
                  </a:schemeClr>
                </a:solidFill>
              </a:rPr>
              <a:pPr marR="0" lvl="0" indent="0" algn="r" fontAlgn="auto">
                <a:lnSpc>
                  <a:spcPct val="100000"/>
                </a:lnSpc>
                <a:spcBef>
                  <a:spcPts val="0"/>
                </a:spcBef>
                <a:spcAft>
                  <a:spcPts val="0"/>
                </a:spcAft>
                <a:buClrTx/>
                <a:buSzTx/>
                <a:buFontTx/>
                <a:buNone/>
                <a:tabLst/>
                <a:defRPr/>
              </a:pPr>
              <a:t>8</a:t>
            </a:fld>
            <a:endParaRPr lang="en-US" sz="1000" dirty="0">
              <a:solidFill>
                <a:schemeClr val="bg2">
                  <a:shade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51560"/>
          </a:xfrm>
        </p:spPr>
        <p:txBody>
          <a:bodyPr>
            <a:normAutofit fontScale="90000"/>
          </a:bodyPr>
          <a:lstStyle/>
          <a:p>
            <a:r>
              <a:rPr lang="en-US" dirty="0" smtClean="0"/>
              <a:t>Action Checklist for 2013 Estate and Entity/Asset Structuring </a:t>
            </a:r>
            <a:r>
              <a:rPr lang="en-US" dirty="0" err="1" smtClean="0"/>
              <a:t>Updatec</a:t>
            </a:r>
            <a:endParaRPr lang="en-US" dirty="0"/>
          </a:p>
        </p:txBody>
      </p:sp>
      <p:sp>
        <p:nvSpPr>
          <p:cNvPr id="3" name="Content Placeholder 2"/>
          <p:cNvSpPr>
            <a:spLocks noGrp="1"/>
          </p:cNvSpPr>
          <p:nvPr>
            <p:ph idx="1"/>
          </p:nvPr>
        </p:nvSpPr>
        <p:spPr>
          <a:xfrm>
            <a:off x="0" y="1447800"/>
            <a:ext cx="9144000" cy="4187952"/>
          </a:xfrm>
        </p:spPr>
        <p:txBody>
          <a:bodyPr>
            <a:noAutofit/>
          </a:bodyPr>
          <a:lstStyle/>
          <a:p>
            <a:pPr marL="514350" indent="-514350" algn="just">
              <a:buFont typeface="+mj-lt"/>
              <a:buAutoNum type="arabicPeriod"/>
            </a:pPr>
            <a:r>
              <a:rPr lang="en-US" sz="2000" dirty="0" smtClean="0"/>
              <a:t>Confirm clients’ asset, entity, life insurance, liability insurance, and family circumstances.</a:t>
            </a:r>
          </a:p>
          <a:p>
            <a:pPr marL="0" indent="0" algn="just"/>
            <a:endParaRPr lang="en-US" sz="2000" dirty="0" smtClean="0"/>
          </a:p>
          <a:p>
            <a:pPr marL="509588" indent="0" algn="just">
              <a:buNone/>
            </a:pPr>
            <a:r>
              <a:rPr lang="en-US" sz="2000" dirty="0" smtClean="0"/>
              <a:t>Prepare projections using appropriate spreadsheet or computer programs so that clients understand that their assets may well exceed available exemptions based upon historical growth and the CPI probably being less than inflation.  You can read more on this topic by viewing our Thursday Report from January 24, 2013.</a:t>
            </a:r>
          </a:p>
          <a:p>
            <a:pPr marL="509588" indent="0" algn="just">
              <a:buNone/>
            </a:pPr>
            <a:endParaRPr lang="en-US" sz="2000" dirty="0" smtClean="0"/>
          </a:p>
          <a:p>
            <a:pPr marL="509588" indent="0" algn="just">
              <a:buNone/>
            </a:pPr>
            <a:r>
              <a:rPr lang="en-US" sz="2000" dirty="0" smtClean="0"/>
              <a:t>Will portability be enough to avoid estate tax for successful but not yet wealthy clients?</a:t>
            </a:r>
            <a:endParaRPr lang="en-US" sz="2000" dirty="0"/>
          </a:p>
        </p:txBody>
      </p:sp>
      <p:sp>
        <p:nvSpPr>
          <p:cNvPr id="4" name="Slide Number Placeholder 3"/>
          <p:cNvSpPr>
            <a:spLocks noGrp="1"/>
          </p:cNvSpPr>
          <p:nvPr>
            <p:ph type="sldNum" sz="quarter" idx="12"/>
          </p:nvPr>
        </p:nvSpPr>
        <p:spPr>
          <a:xfrm>
            <a:off x="8686800" y="6492875"/>
            <a:ext cx="457200" cy="365125"/>
          </a:xfrm>
        </p:spPr>
        <p:txBody>
          <a:bodyPr/>
          <a:lstStyle/>
          <a:p>
            <a:fld id="{14F5C613-29AF-4EAA-8166-22D33E210C9A}" type="slidenum">
              <a:rPr lang="en-US" smtClean="0"/>
              <a:pPr/>
              <a:t>9</a:t>
            </a:fld>
            <a:endParaRPr lang="en-US" dirty="0"/>
          </a:p>
        </p:txBody>
      </p:sp>
      <p:sp>
        <p:nvSpPr>
          <p:cNvPr id="5" name="TextBox 4"/>
          <p:cNvSpPr txBox="1"/>
          <p:nvPr/>
        </p:nvSpPr>
        <p:spPr>
          <a:xfrm>
            <a:off x="0" y="6642556"/>
            <a:ext cx="6019800" cy="215444"/>
          </a:xfrm>
          <a:prstGeom prst="rect">
            <a:avLst/>
          </a:prstGeom>
          <a:noFill/>
        </p:spPr>
        <p:txBody>
          <a:bodyPr wrap="square" rtlCol="0">
            <a:spAutoFit/>
          </a:bodyPr>
          <a:lstStyle/>
          <a:p>
            <a:r>
              <a:rPr lang="en-US" sz="800" dirty="0" smtClean="0"/>
              <a:t>Copyright © 2013 Gassman Law Associates, P.A.</a:t>
            </a:r>
            <a:endParaRPr lang="en-US" sz="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TotalTime>
  <Words>15569</Words>
  <Application>Microsoft Office PowerPoint</Application>
  <PresentationFormat>On-screen Show (4:3)</PresentationFormat>
  <Paragraphs>3090</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Aspect</vt:lpstr>
      <vt:lpstr>ESTATE PLANNING  FOR 2013 BEYOND THE OBVIOUS</vt:lpstr>
      <vt:lpstr>Slide 2</vt:lpstr>
      <vt:lpstr>Slide 3</vt:lpstr>
      <vt:lpstr>Slide 4</vt:lpstr>
      <vt:lpstr>Slide 5</vt:lpstr>
      <vt:lpstr>New Estate Tax Law Summary </vt:lpstr>
      <vt:lpstr>Slide 7</vt:lpstr>
      <vt:lpstr>The Administration’s Fiscal Year 2013 Revenue Proposals Released by the Department of Treasury February 2012 include the following:</vt:lpstr>
      <vt:lpstr>Action Checklist for 2013 Estate and Entity/Asset Structuring Updatec</vt:lpstr>
      <vt:lpstr>Slide 10</vt:lpstr>
      <vt:lpstr>Slide 11</vt:lpstr>
      <vt:lpstr>Slide 12</vt:lpstr>
      <vt:lpstr>Credit Shelter Trusts vs. Relying on Exemption Portability</vt:lpstr>
      <vt:lpstr>Slide 14</vt:lpstr>
      <vt:lpstr>Slide 15</vt:lpstr>
      <vt:lpstr>Slide 16</vt:lpstr>
      <vt:lpstr>Potential Codicil Language To Permit Decedent’s Heirs to Require and Pay for Portability Election and Form 706 Filing</vt:lpstr>
      <vt:lpstr>Action Checklist for 2013 Estate and Entity/Asset Structuring Update</vt:lpstr>
      <vt:lpstr>Slide 19</vt:lpstr>
      <vt:lpstr>Action Checklist for 2013 Estate and Entity/Asset Structuring Update</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Action Checklist for 2013 Estate and Entity/Asset Structuring Update</vt:lpstr>
      <vt:lpstr>Dynasty Wealth Protection Trust</vt:lpstr>
      <vt:lpstr>Irrevocable Funded Domestic and International Wealth Accumulation Trust Categories: Where Will Your Client Best Fit?</vt:lpstr>
      <vt:lpstr>Slide 37</vt:lpstr>
      <vt:lpstr>Slide 38</vt:lpstr>
      <vt:lpstr>Fraudulent Conveyances &amp; Statutes of Limitations for Domestic and Foreign Trusts</vt:lpstr>
      <vt:lpstr>Fraudulent Conveyances &amp; Statutes of Limitations for Domestic and Foreign Trusts</vt:lpstr>
      <vt:lpstr>Action Checklist for 2013 Estate and Entity/Asset Structuring Update</vt:lpstr>
      <vt:lpstr>Slide 42</vt:lpstr>
      <vt:lpstr>Slide 43</vt:lpstr>
      <vt:lpstr>Slide 44</vt:lpstr>
      <vt:lpstr>Slide 45</vt:lpstr>
      <vt:lpstr>Slide 46</vt:lpstr>
      <vt:lpstr>Slide 47</vt:lpstr>
      <vt:lpstr>Action Checklist for 2013 Estate and Entity/Asset Structuring Update</vt:lpstr>
      <vt:lpstr>Action Checklist for 2013 Estate and Entity/Asset Structuring Update</vt:lpstr>
      <vt:lpstr>Action Checklist for 2013 Estate and Entity/Asset Structuring Update</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QPRT Trust Planning Demonstration</vt:lpstr>
      <vt:lpstr>Slide 64</vt:lpstr>
      <vt:lpstr>Slide 65</vt:lpstr>
      <vt:lpstr>Slide 66</vt:lpstr>
      <vt:lpstr>Action Checklist for 2013 Estate and Entity/Asset Structuring Update</vt:lpstr>
      <vt:lpstr>Action Checklist for 2013 Estate and Entity/Asset Structuring Update</vt:lpstr>
      <vt:lpstr>Action Checklist for 2013 Estate and Entity/Asset Structuring Update</vt:lpstr>
      <vt:lpstr>PROFESSOR HESCH’S COMMENTS</vt:lpstr>
      <vt:lpstr>Slide 71</vt:lpstr>
      <vt:lpstr>Action Checklist for 2013 Estate and Entity/Asset Structuring Update</vt:lpstr>
      <vt:lpstr>Slide 73</vt:lpstr>
      <vt:lpstr>Slide 74</vt:lpstr>
      <vt:lpstr>Slide 75</vt:lpstr>
      <vt:lpstr>Author Biographies</vt:lpstr>
      <vt:lpstr>ESTATE PLANNING  FOR 2013 BEYOND THE OBVIOUS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Preferred Customer</cp:lastModifiedBy>
  <cp:revision>73</cp:revision>
  <dcterms:created xsi:type="dcterms:W3CDTF">2013-02-01T20:39:14Z</dcterms:created>
  <dcterms:modified xsi:type="dcterms:W3CDTF">2013-02-08T19:08:08Z</dcterms:modified>
</cp:coreProperties>
</file>