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876"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62229B-D52E-4CFC-A6B4-8BDBB658F06F}" type="datetimeFigureOut">
              <a:rPr lang="en-US" smtClean="0"/>
              <a:pPr/>
              <a:t>8/13/2012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245966-C4E2-4AE1-8788-BA58DDD3A8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245966-C4E2-4AE1-8788-BA58DDD3A8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245966-C4E2-4AE1-8788-BA58DDD3A8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245966-C4E2-4AE1-8788-BA58DDD3A8D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245966-C4E2-4AE1-8788-BA58DDD3A8D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245966-C4E2-4AE1-8788-BA58DDD3A8D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245966-C4E2-4AE1-8788-BA58DDD3A8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245966-C4E2-4AE1-8788-BA58DDD3A8D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62229B-D52E-4CFC-A6B4-8BDBB658F06F}" type="datetimeFigureOut">
              <a:rPr lang="en-US" smtClean="0"/>
              <a:pPr/>
              <a:t>8/13/2012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245966-C4E2-4AE1-8788-BA58DDD3A8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62229B-D52E-4CFC-A6B4-8BDBB658F06F}" type="datetimeFigureOut">
              <a:rPr lang="en-US" smtClean="0"/>
              <a:pPr/>
              <a:t>8/13/2012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245966-C4E2-4AE1-8788-BA58DDD3A8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62229B-D52E-4CFC-A6B4-8BDBB658F06F}" type="datetimeFigureOut">
              <a:rPr lang="en-US" smtClean="0"/>
              <a:pPr/>
              <a:t>8/13/2012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245966-C4E2-4AE1-8788-BA58DDD3A8D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62229B-D52E-4CFC-A6B4-8BDBB658F06F}" type="datetimeFigureOut">
              <a:rPr lang="en-US" smtClean="0"/>
              <a:pPr/>
              <a:t>8/13/2012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245966-C4E2-4AE1-8788-BA58DDD3A8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fontScale="90000"/>
          </a:bodyPr>
          <a:lstStyle/>
          <a:p>
            <a:pPr algn="ctr"/>
            <a:r>
              <a:rPr lang="en-US" dirty="0" smtClean="0">
                <a:latin typeface="Belfast Heavy SF" pitchFamily="34" charset="0"/>
              </a:rPr>
              <a:t>WHAT CITIZENS INSURANCE IS DOING TO OUR CITIZENS (AND YOU!)</a:t>
            </a:r>
            <a:endParaRPr lang="en-US" dirty="0">
              <a:latin typeface="Belfast Heavy SF" pitchFamily="34" charset="0"/>
            </a:endParaRPr>
          </a:p>
        </p:txBody>
      </p:sp>
      <p:pic>
        <p:nvPicPr>
          <p:cNvPr id="4" name="Picture 3" descr="6-13-11 041.JPG"/>
          <p:cNvPicPr>
            <a:picLocks noChangeAspect="1"/>
          </p:cNvPicPr>
          <p:nvPr/>
        </p:nvPicPr>
        <p:blipFill>
          <a:blip r:embed="rId2" cstate="print"/>
          <a:stretch>
            <a:fillRect/>
          </a:stretch>
        </p:blipFill>
        <p:spPr bwMode="auto">
          <a:xfrm>
            <a:off x="5562600" y="2514600"/>
            <a:ext cx="1257300" cy="1676400"/>
          </a:xfrm>
          <a:prstGeom prst="rect">
            <a:avLst/>
          </a:prstGeom>
          <a:noFill/>
          <a:ln w="9525">
            <a:noFill/>
            <a:miter lim="800000"/>
            <a:headEnd/>
            <a:tailEnd/>
          </a:ln>
        </p:spPr>
      </p:pic>
      <p:pic>
        <p:nvPicPr>
          <p:cNvPr id="5" name="Picture 5" descr="Wasson-sm.jpg"/>
          <p:cNvPicPr>
            <a:picLocks noChangeAspect="1"/>
          </p:cNvPicPr>
          <p:nvPr/>
        </p:nvPicPr>
        <p:blipFill>
          <a:blip r:embed="rId3" cstate="print"/>
          <a:srcRect/>
          <a:stretch>
            <a:fillRect/>
          </a:stretch>
        </p:blipFill>
        <p:spPr bwMode="auto">
          <a:xfrm>
            <a:off x="2743200" y="2514600"/>
            <a:ext cx="1211263" cy="1676400"/>
          </a:xfrm>
          <a:prstGeom prst="rect">
            <a:avLst/>
          </a:prstGeom>
          <a:noFill/>
          <a:ln w="9525">
            <a:noFill/>
            <a:miter lim="800000"/>
            <a:headEnd/>
            <a:tailEnd/>
          </a:ln>
        </p:spPr>
      </p:pic>
      <p:sp>
        <p:nvSpPr>
          <p:cNvPr id="6" name="TextBox 6"/>
          <p:cNvSpPr txBox="1">
            <a:spLocks noChangeArrowheads="1"/>
          </p:cNvSpPr>
          <p:nvPr/>
        </p:nvSpPr>
        <p:spPr bwMode="auto">
          <a:xfrm>
            <a:off x="1676400" y="4343400"/>
            <a:ext cx="3276600" cy="830263"/>
          </a:xfrm>
          <a:prstGeom prst="rect">
            <a:avLst/>
          </a:prstGeom>
          <a:noFill/>
          <a:ln w="9525">
            <a:noFill/>
            <a:miter lim="800000"/>
            <a:headEnd/>
            <a:tailEnd/>
          </a:ln>
        </p:spPr>
        <p:txBody>
          <a:bodyPr>
            <a:spAutoFit/>
          </a:bodyPr>
          <a:lstStyle/>
          <a:p>
            <a:pPr algn="ctr"/>
            <a:r>
              <a:rPr lang="en-US" sz="1200">
                <a:latin typeface="Gill Sans MT" pitchFamily="34" charset="0"/>
              </a:rPr>
              <a:t>Charles L. Wasson, III, CPCU</a:t>
            </a:r>
          </a:p>
          <a:p>
            <a:pPr algn="ctr"/>
            <a:r>
              <a:rPr lang="en-US" sz="1200">
                <a:latin typeface="Gill Sans MT" pitchFamily="34" charset="0"/>
              </a:rPr>
              <a:t>Sandy Wasson &amp; Associates Insurance, Inc.</a:t>
            </a:r>
          </a:p>
          <a:p>
            <a:pPr algn="ctr"/>
            <a:r>
              <a:rPr lang="en-US" sz="1200">
                <a:latin typeface="Gill Sans MT" pitchFamily="34" charset="0"/>
              </a:rPr>
              <a:t>clwasson@wassonandassoc.com</a:t>
            </a:r>
          </a:p>
          <a:p>
            <a:pPr algn="ctr"/>
            <a:r>
              <a:rPr lang="en-US" sz="1200">
                <a:latin typeface="Gill Sans MT" pitchFamily="34" charset="0"/>
              </a:rPr>
              <a:t>727-392-4400</a:t>
            </a:r>
          </a:p>
        </p:txBody>
      </p:sp>
      <p:sp>
        <p:nvSpPr>
          <p:cNvPr id="7" name="TextBox 7"/>
          <p:cNvSpPr txBox="1">
            <a:spLocks noChangeArrowheads="1"/>
          </p:cNvSpPr>
          <p:nvPr/>
        </p:nvSpPr>
        <p:spPr bwMode="auto">
          <a:xfrm>
            <a:off x="4953000" y="4343400"/>
            <a:ext cx="2590800" cy="830263"/>
          </a:xfrm>
          <a:prstGeom prst="rect">
            <a:avLst/>
          </a:prstGeom>
          <a:noFill/>
          <a:ln w="9525">
            <a:noFill/>
            <a:miter lim="800000"/>
            <a:headEnd/>
            <a:tailEnd/>
          </a:ln>
        </p:spPr>
        <p:txBody>
          <a:bodyPr>
            <a:spAutoFit/>
          </a:bodyPr>
          <a:lstStyle/>
          <a:p>
            <a:pPr algn="ctr"/>
            <a:r>
              <a:rPr lang="en-US" sz="1200" dirty="0" smtClean="0">
                <a:latin typeface="Gill Sans MT" pitchFamily="34" charset="0"/>
              </a:rPr>
              <a:t>Christopher J. Denicolo, </a:t>
            </a:r>
            <a:r>
              <a:rPr lang="en-US" sz="1200" dirty="0">
                <a:latin typeface="Gill Sans MT" pitchFamily="34" charset="0"/>
              </a:rPr>
              <a:t>J.D., LL.M.</a:t>
            </a:r>
          </a:p>
          <a:p>
            <a:pPr algn="ctr"/>
            <a:r>
              <a:rPr lang="en-US" sz="1200" dirty="0">
                <a:latin typeface="Gill Sans MT" pitchFamily="34" charset="0"/>
              </a:rPr>
              <a:t>Gassman Law Associates, P.A.</a:t>
            </a:r>
          </a:p>
          <a:p>
            <a:pPr algn="ctr"/>
            <a:r>
              <a:rPr lang="en-US" sz="1200" dirty="0" smtClean="0">
                <a:latin typeface="Gill Sans MT" pitchFamily="34" charset="0"/>
              </a:rPr>
              <a:t>christopher@gassmanpa.com</a:t>
            </a:r>
            <a:endParaRPr lang="en-US" sz="1200" dirty="0">
              <a:latin typeface="Gill Sans MT" pitchFamily="34" charset="0"/>
            </a:endParaRPr>
          </a:p>
          <a:p>
            <a:pPr algn="ctr"/>
            <a:r>
              <a:rPr lang="en-US" sz="1200" dirty="0">
                <a:latin typeface="Gill Sans MT" pitchFamily="34" charset="0"/>
              </a:rPr>
              <a:t>727-442-1200</a:t>
            </a:r>
          </a:p>
        </p:txBody>
      </p:sp>
      <p:sp>
        <p:nvSpPr>
          <p:cNvPr id="9" name="Title 1"/>
          <p:cNvSpPr txBox="1">
            <a:spLocks/>
          </p:cNvSpPr>
          <p:nvPr/>
        </p:nvSpPr>
        <p:spPr>
          <a:xfrm>
            <a:off x="609600" y="5387975"/>
            <a:ext cx="7772400" cy="1470025"/>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elfast Heavy SF" pitchFamily="34" charset="0"/>
                <a:ea typeface="+mj-ea"/>
                <a:cs typeface="+mj-cs"/>
              </a:rPr>
              <a:t>Monday,</a:t>
            </a:r>
            <a:r>
              <a:rPr kumimoji="0" lang="en-US" sz="32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Belfast Heavy SF" pitchFamily="34" charset="0"/>
                <a:ea typeface="+mj-ea"/>
                <a:cs typeface="+mj-cs"/>
              </a:rPr>
              <a:t> August 13, 2012</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baseline="0" dirty="0" smtClean="0">
                <a:solidFill>
                  <a:schemeClr val="tx2"/>
                </a:solidFill>
                <a:effectLst>
                  <a:outerShdw blurRad="31750" dist="25400" dir="5400000" algn="tl" rotWithShape="0">
                    <a:srgbClr val="000000">
                      <a:alpha val="25000"/>
                    </a:srgbClr>
                  </a:outerShdw>
                </a:effectLst>
                <a:latin typeface="Belfast Heavy SF" pitchFamily="34" charset="0"/>
                <a:ea typeface="+mj-ea"/>
                <a:cs typeface="+mj-cs"/>
              </a:rPr>
              <a:t>5:00</a:t>
            </a:r>
            <a:r>
              <a:rPr lang="en-US" sz="3200" b="1" dirty="0" smtClean="0">
                <a:solidFill>
                  <a:schemeClr val="tx2"/>
                </a:solidFill>
                <a:effectLst>
                  <a:outerShdw blurRad="31750" dist="25400" dir="5400000" algn="tl" rotWithShape="0">
                    <a:srgbClr val="000000">
                      <a:alpha val="25000"/>
                    </a:srgbClr>
                  </a:outerShdw>
                </a:effectLst>
                <a:latin typeface="Belfast Heavy SF" pitchFamily="34" charset="0"/>
                <a:ea typeface="+mj-ea"/>
                <a:cs typeface="+mj-cs"/>
              </a:rPr>
              <a:t> p.m.</a:t>
            </a:r>
            <a:endParaRPr kumimoji="0" lang="en-U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elfast Heavy SF"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Autofit/>
          </a:bodyPr>
          <a:lstStyle/>
          <a:p>
            <a:pPr lvl="0"/>
            <a:r>
              <a:rPr lang="en-US" sz="1400" dirty="0" smtClean="0"/>
              <a:t>On May 31, 2012, Citizens lowered liability coverage from $300,000 to $100,000 for new policies, and for existing policies effective at the time of renewal.  </a:t>
            </a:r>
          </a:p>
          <a:p>
            <a:pPr>
              <a:buNone/>
            </a:pPr>
            <a:r>
              <a:rPr lang="en-US" sz="1400" dirty="0" smtClean="0"/>
              <a:t> </a:t>
            </a:r>
          </a:p>
          <a:p>
            <a:pPr lvl="0"/>
            <a:r>
              <a:rPr lang="en-US" sz="1400" dirty="0" smtClean="0"/>
              <a:t>All umbrella policies require dwellings to have an underlying liability limit of $300,000</a:t>
            </a:r>
          </a:p>
          <a:p>
            <a:pPr>
              <a:buNone/>
            </a:pPr>
            <a:r>
              <a:rPr lang="en-US" sz="1400" dirty="0" smtClean="0"/>
              <a:t>	</a:t>
            </a:r>
          </a:p>
          <a:p>
            <a:pPr lvl="0"/>
            <a:r>
              <a:rPr lang="en-US" sz="1400" dirty="0" smtClean="0"/>
              <a:t>Therefore, thousands of Citizens </a:t>
            </a:r>
            <a:r>
              <a:rPr lang="en-US" sz="1400" dirty="0" err="1" smtClean="0"/>
              <a:t>insureds</a:t>
            </a:r>
            <a:r>
              <a:rPr lang="en-US" sz="1400" dirty="0" smtClean="0"/>
              <a:t> have $200,000 gaps in their liability coverage.  </a:t>
            </a:r>
          </a:p>
          <a:p>
            <a:pPr>
              <a:buNone/>
            </a:pPr>
            <a:r>
              <a:rPr lang="en-US" sz="1400" dirty="0" smtClean="0"/>
              <a:t> </a:t>
            </a:r>
          </a:p>
          <a:p>
            <a:pPr lvl="0"/>
            <a:r>
              <a:rPr lang="en-US" sz="1400" dirty="0" smtClean="0"/>
              <a:t>There will be one carrier that will issue an umbrella policy that will handle liability above $100,000 (instead of $300,000).  The name of this carrier is RLI and these policies will be available beginning in September of 2012 for policies and in November of 2012 for renewals.</a:t>
            </a:r>
          </a:p>
          <a:p>
            <a:pPr>
              <a:buNone/>
            </a:pPr>
            <a:r>
              <a:rPr lang="en-US" sz="1400" dirty="0" smtClean="0"/>
              <a:t> </a:t>
            </a:r>
          </a:p>
          <a:p>
            <a:pPr lvl="0"/>
            <a:r>
              <a:rPr lang="en-US" sz="1400" dirty="0" smtClean="0"/>
              <a:t>Citizens does not offer any liability coverage whatsoever for rental properties owned by LLCs.</a:t>
            </a:r>
          </a:p>
          <a:p>
            <a:pPr lvl="0"/>
            <a:endParaRPr lang="en-US" sz="1400" dirty="0" smtClean="0"/>
          </a:p>
          <a:p>
            <a:pPr lvl="0"/>
            <a:r>
              <a:rPr lang="en-US" sz="1400" dirty="0" smtClean="0"/>
              <a:t>Citizens also does not offer any liability coverage for rental properties owned by Trusts unless the Trustee is a principal beneficiary.  </a:t>
            </a:r>
          </a:p>
          <a:p>
            <a:pPr>
              <a:buNone/>
            </a:pPr>
            <a:r>
              <a:rPr lang="en-US" sz="1400" dirty="0" smtClean="0"/>
              <a:t> </a:t>
            </a:r>
          </a:p>
          <a:p>
            <a:pPr lvl="0"/>
            <a:r>
              <a:rPr lang="en-US" sz="1400" dirty="0" smtClean="0"/>
              <a:t>Other carriers may issue liability policies for rental houses owned by LLCs and Trusts.</a:t>
            </a:r>
          </a:p>
        </p:txBody>
      </p:sp>
      <p:sp>
        <p:nvSpPr>
          <p:cNvPr id="2" name="Title 1"/>
          <p:cNvSpPr>
            <a:spLocks noGrp="1"/>
          </p:cNvSpPr>
          <p:nvPr>
            <p:ph type="title"/>
          </p:nvPr>
        </p:nvSpPr>
        <p:spPr/>
        <p:txBody>
          <a:bodyPr/>
          <a:lstStyle/>
          <a:p>
            <a:r>
              <a:rPr lang="en-US" dirty="0" smtClean="0"/>
              <a:t>Liability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“Other Structures – Reduced to 2% from 10% of Coverage A (Dwelling).  Buyback options available</a:t>
            </a:r>
          </a:p>
          <a:p>
            <a:pPr>
              <a:buNone/>
            </a:pPr>
            <a:endParaRPr lang="en-US" dirty="0" smtClean="0"/>
          </a:p>
          <a:p>
            <a:pPr lvl="0"/>
            <a:r>
              <a:rPr lang="en-US" dirty="0" smtClean="0"/>
              <a:t>“Personal Property” – Reduced to 25% from 50% of Coverage A.  Buyback options available</a:t>
            </a:r>
          </a:p>
          <a:p>
            <a:pPr>
              <a:buNone/>
            </a:pPr>
            <a:r>
              <a:rPr lang="en-US" dirty="0" smtClean="0"/>
              <a:t> </a:t>
            </a:r>
          </a:p>
          <a:p>
            <a:pPr lvl="0"/>
            <a:r>
              <a:rPr lang="en-US" dirty="0" smtClean="0"/>
              <a:t>“Sinkhole  Loss Deductible” – Mandatory increase to 10% of Coverage A</a:t>
            </a:r>
          </a:p>
          <a:p>
            <a:endParaRPr lang="en-US" dirty="0"/>
          </a:p>
        </p:txBody>
      </p:sp>
      <p:sp>
        <p:nvSpPr>
          <p:cNvPr id="3" name="Title 2"/>
          <p:cNvSpPr>
            <a:spLocks noGrp="1"/>
          </p:cNvSpPr>
          <p:nvPr>
            <p:ph type="title"/>
          </p:nvPr>
        </p:nvSpPr>
        <p:spPr/>
        <p:txBody>
          <a:bodyPr>
            <a:normAutofit fontScale="90000"/>
          </a:bodyPr>
          <a:lstStyle/>
          <a:p>
            <a:r>
              <a:rPr lang="en-US" dirty="0" smtClean="0"/>
              <a:t>Other Coverage Changes Taking Place With Citizens Are:</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Autofit/>
          </a:bodyPr>
          <a:lstStyle/>
          <a:p>
            <a:pPr lvl="0"/>
            <a:r>
              <a:rPr lang="en-US" sz="1600" dirty="0" smtClean="0"/>
              <a:t>Any structure enclosed by screens on more than one side, constructed to be open to the weather, and not constructed of and covered by the same materials as that of the primary dwelling</a:t>
            </a:r>
          </a:p>
          <a:p>
            <a:pPr>
              <a:buNone/>
            </a:pPr>
            <a:endParaRPr lang="en-US" sz="1600" dirty="0" smtClean="0"/>
          </a:p>
          <a:p>
            <a:pPr lvl="0"/>
            <a:r>
              <a:rPr lang="en-US" sz="1600" dirty="0" smtClean="0"/>
              <a:t>Carports, open sided porches that have a roof covering, and patios that have a roof covering not constructed of and covered by the same materials as the primary dwelling</a:t>
            </a:r>
          </a:p>
          <a:p>
            <a:pPr>
              <a:buNone/>
            </a:pPr>
            <a:r>
              <a:rPr lang="en-US" sz="1600" dirty="0" smtClean="0"/>
              <a:t> </a:t>
            </a:r>
          </a:p>
          <a:p>
            <a:pPr lvl="0"/>
            <a:r>
              <a:rPr lang="en-US" sz="1600" dirty="0" smtClean="0"/>
              <a:t>Awnings, aluminum carports, and aluminum framed screened enclosures</a:t>
            </a:r>
          </a:p>
          <a:p>
            <a:pPr>
              <a:buNone/>
            </a:pPr>
            <a:r>
              <a:rPr lang="en-US" sz="1600" dirty="0" smtClean="0"/>
              <a:t> </a:t>
            </a:r>
          </a:p>
          <a:p>
            <a:pPr lvl="0"/>
            <a:r>
              <a:rPr lang="en-US" sz="1600" dirty="0" smtClean="0"/>
              <a:t>Any structure or attachment where the structure’s roof coverings or exterior wall coverings are of thatch, lattice, slats, or similar material</a:t>
            </a:r>
          </a:p>
          <a:p>
            <a:pPr>
              <a:buNone/>
            </a:pPr>
            <a:r>
              <a:rPr lang="en-US" sz="1600" dirty="0" smtClean="0"/>
              <a:t> </a:t>
            </a:r>
          </a:p>
          <a:p>
            <a:pPr lvl="0"/>
            <a:r>
              <a:rPr lang="en-US" sz="1600" dirty="0" smtClean="0"/>
              <a:t>Slat houses, </a:t>
            </a:r>
            <a:r>
              <a:rPr lang="en-US" sz="1600" dirty="0" err="1" smtClean="0"/>
              <a:t>chickees</a:t>
            </a:r>
            <a:r>
              <a:rPr lang="en-US" sz="1600" dirty="0" smtClean="0"/>
              <a:t>, </a:t>
            </a:r>
            <a:r>
              <a:rPr lang="en-US" sz="1600" dirty="0" err="1" smtClean="0"/>
              <a:t>tiki</a:t>
            </a:r>
            <a:r>
              <a:rPr lang="en-US" sz="1600" dirty="0" smtClean="0"/>
              <a:t> huts, gazebos, cabanas, canopies, pergolas, or similar structures that are open to the weather</a:t>
            </a:r>
          </a:p>
        </p:txBody>
      </p:sp>
      <p:sp>
        <p:nvSpPr>
          <p:cNvPr id="3" name="Title 2"/>
          <p:cNvSpPr>
            <a:spLocks noGrp="1"/>
          </p:cNvSpPr>
          <p:nvPr>
            <p:ph type="title"/>
          </p:nvPr>
        </p:nvSpPr>
        <p:spPr>
          <a:xfrm>
            <a:off x="533400" y="533400"/>
            <a:ext cx="8229600" cy="1143000"/>
          </a:xfrm>
        </p:spPr>
        <p:txBody>
          <a:bodyPr>
            <a:noAutofit/>
          </a:bodyPr>
          <a:lstStyle/>
          <a:p>
            <a:r>
              <a:rPr lang="en-US" sz="3600" dirty="0" smtClean="0"/>
              <a:t>The Following Types of Property Are Now </a:t>
            </a:r>
            <a:r>
              <a:rPr lang="en-US" sz="3600" u="sng" dirty="0" smtClean="0"/>
              <a:t>EXCLUDED</a:t>
            </a:r>
            <a:r>
              <a:rPr lang="en-US" sz="3600" dirty="0" smtClean="0"/>
              <a:t> From Coverage in a Citizens Policy: </a:t>
            </a:r>
            <a:br>
              <a:rPr lang="en-US" sz="3600" dirty="0" smtClean="0"/>
            </a:b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TotalTime>
  <Words>217</Words>
  <Application>Microsoft Office PowerPoint</Application>
  <PresentationFormat>On-screen Show (4:3)</PresentationFormat>
  <Paragraphs>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WHAT CITIZENS INSURANCE IS DOING TO OUR CITIZENS (AND YOU!)</vt:lpstr>
      <vt:lpstr>Liability</vt:lpstr>
      <vt:lpstr>Other Coverage Changes Taking Place With Citizens Are: </vt:lpstr>
      <vt:lpstr>The Following Types of Property Are Now EXCLUDED From Coverage in a Citizens Policy:  </vt:lpstr>
    </vt:vector>
  </TitlesOfParts>
  <Company>Gassman bates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CITIZENS INSURANCE IS DOING TO OUR CITIZENS (AND YOU!)</dc:title>
  <dc:creator>Preferred Customer</dc:creator>
  <cp:lastModifiedBy>User</cp:lastModifiedBy>
  <cp:revision>14</cp:revision>
  <dcterms:created xsi:type="dcterms:W3CDTF">2012-08-10T01:05:40Z</dcterms:created>
  <dcterms:modified xsi:type="dcterms:W3CDTF">2012-08-13T21:17:06Z</dcterms:modified>
</cp:coreProperties>
</file>